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300" r:id="rId3"/>
    <p:sldId id="294" r:id="rId4"/>
    <p:sldId id="311" r:id="rId5"/>
    <p:sldId id="306" r:id="rId6"/>
    <p:sldId id="312" r:id="rId7"/>
    <p:sldId id="313" r:id="rId8"/>
    <p:sldId id="274" r:id="rId9"/>
    <p:sldId id="270" r:id="rId10"/>
    <p:sldId id="304" r:id="rId11"/>
    <p:sldId id="305" r:id="rId12"/>
    <p:sldId id="290" r:id="rId13"/>
    <p:sldId id="275" r:id="rId14"/>
    <p:sldId id="276" r:id="rId15"/>
    <p:sldId id="277" r:id="rId16"/>
    <p:sldId id="282" r:id="rId17"/>
    <p:sldId id="283" r:id="rId18"/>
    <p:sldId id="284" r:id="rId19"/>
    <p:sldId id="281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14D"/>
    <a:srgbClr val="123050"/>
    <a:srgbClr val="FFD000"/>
    <a:srgbClr val="00CEE8"/>
    <a:srgbClr val="03A9F4"/>
    <a:srgbClr val="FE2635"/>
    <a:srgbClr val="FFFFFF"/>
    <a:srgbClr val="FDCC00"/>
    <a:srgbClr val="0292D5"/>
    <a:srgbClr val="06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400AF-275E-4A1F-9AD3-CFE2DFB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D8065E-2EB0-D088-15B6-BA0CBF7C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6A6D5-AB70-206A-BFB0-5E9D9389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C4A23C-6416-A345-0AD2-7324C408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E5DF9-26E7-4A33-8D50-5B1AA65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7DE90-F21D-5146-6DFB-325D07AC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08513A-FF26-A550-F29A-83B8F90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DDE62-869B-3F99-EC5E-1D7906A3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57F92-6FEA-CF91-786E-79B85ED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26055-84B7-D762-81C2-E9C63714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0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D372D5-A5CC-3B74-1C2E-3E902329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8223FC-E724-FA23-99EF-2090D9B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A8A66-4711-03B6-0E81-20C7D0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E7059-D56D-9B35-B3BA-61F71A0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9B9A8F-3F1E-4726-8A43-857ED5F7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F23D5-D2B4-D326-26EB-64F2DCA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31AC8-CD1D-BCFA-A900-F781A026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27380-9598-E854-F9B8-1888C9F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6B35A-394E-4C1A-EDA3-E4D521E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044330-B85D-E753-450E-2127B080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6CC24-E614-D476-3AE5-BC08354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23B6B8-E6D1-7211-E82F-93CD5303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5EF19-D9BD-3EFB-4B76-A08F562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A80475-5673-7787-2ABF-2381BEE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489EE-57F0-E957-5AAD-6684D952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719CC-0A1D-DA12-94B9-176BAEF1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795F8-617E-1F13-C6F1-A3ED5A1F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4C6CE-7EE4-9331-0DA7-B518E9E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18411-27D0-69FE-DDBC-E521E496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5592CF-A8CA-184F-DF4A-717B691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4137-F395-4BA3-DED9-ABAE4AE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37511-3225-59D3-6F65-B321AB6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315DB1-35B3-4B6F-6010-D0C65052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56062-4554-473E-E0BA-B9D2006F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650CE6-C426-A3F3-6728-4C4E15A1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A8A2DF-65B5-284E-E4DC-0348C1D34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55E34F-F884-9C5E-A6D7-4ECAEA27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128110-BB29-D09C-D55D-6A604F6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C3EB63-A045-8DE4-17D5-23684E0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0CDC-0A88-964C-7611-FD5C54C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8FE946-8050-7516-52BB-152BEAA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5B9182-D847-FAFE-403E-F7D0570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C13EF6-43E6-CA41-12CF-2D17DEB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ED1089-021F-7FA4-E6FE-4A5D621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962067-0330-56F5-BDE5-31CAA2E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A82425-4094-E35C-1755-3B176DA5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AF47D-C750-6F89-911D-A2DD0D67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6B538-8C45-C943-EF0D-4EB2A0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B1F017-6A2A-7728-046B-0E04A52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BCFCAC-0A09-9EA1-A0B8-0B758F1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D28551-8823-6E1B-A637-F77F86D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FBAB6-2A5B-99D9-A024-93DE6E1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BD29F-7CBA-293C-F87F-632B007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CC9B7D-15AA-BB7C-0377-AC4FC846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472CE-A001-D6F3-1E98-3CA1234A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421CB9-B610-F90F-DDB6-B1452F9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C658C0-4D1E-7E0A-1373-D923B7D0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67CBFD-DFCF-8D0E-D0A3-8379F18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64D7-3DF9-D0A6-45F6-97B44A3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25C023-7EC0-E324-CF89-E54C83C4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95BF7-01A3-3DEA-54FC-D3F6C2E4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B26E2-9199-6D08-1E82-CFF42C40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F2A49-EB99-D662-1F1C-B0AE9CDB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, sanat, tasarım içeren bir resim&#10;&#10;Açıklama otomatik olarak oluşturuldu">
            <a:extLst>
              <a:ext uri="{FF2B5EF4-FFF2-40B4-BE49-F238E27FC236}">
                <a16:creationId xmlns:a16="http://schemas.microsoft.com/office/drawing/2014/main" id="{2272B449-3747-A57F-A09B-9C24418F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3A5DF2-571C-7FA1-5AB2-F4339889FC14}"/>
              </a:ext>
            </a:extLst>
          </p:cNvPr>
          <p:cNvSpPr txBox="1"/>
          <p:nvPr/>
        </p:nvSpPr>
        <p:spPr>
          <a:xfrm>
            <a:off x="5673823" y="269337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7. SINIF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AF0A506-CC82-E8F6-223E-1F8041C6C47A}"/>
              </a:ext>
            </a:extLst>
          </p:cNvPr>
          <p:cNvSpPr txBox="1"/>
          <p:nvPr/>
        </p:nvSpPr>
        <p:spPr>
          <a:xfrm>
            <a:off x="5962650" y="857786"/>
            <a:ext cx="46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DİN KÜLTÜRÜ VE </a:t>
            </a:r>
          </a:p>
          <a:p>
            <a:pPr algn="ctr"/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AHLAK BİLGİSİ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093CDD-17AA-4190-6070-55A83BAFA53D}"/>
              </a:ext>
            </a:extLst>
          </p:cNvPr>
          <p:cNvSpPr txBox="1"/>
          <p:nvPr/>
        </p:nvSpPr>
        <p:spPr>
          <a:xfrm>
            <a:off x="6626323" y="2217164"/>
            <a:ext cx="336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ÜNİTE: MELEK VE AHİRET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1DD93-28A6-2BD5-5C40-B9EE2DB37680}"/>
              </a:ext>
            </a:extLst>
          </p:cNvPr>
          <p:cNvSpPr txBox="1"/>
          <p:nvPr/>
        </p:nvSpPr>
        <p:spPr>
          <a:xfrm>
            <a:off x="6319325" y="3267570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AB43ECA-8338-3CD7-F946-E1637954D445}"/>
              </a:ext>
            </a:extLst>
          </p:cNvPr>
          <p:cNvSpPr txBox="1"/>
          <p:nvPr/>
        </p:nvSpPr>
        <p:spPr>
          <a:xfrm>
            <a:off x="7490683" y="3197229"/>
            <a:ext cx="260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Bir Sure </a:t>
            </a:r>
          </a:p>
          <a:p>
            <a:pPr algn="ctr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Tanıyorum:</a:t>
            </a:r>
          </a:p>
          <a:p>
            <a:pPr algn="ctr"/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Nâs Suresi ve Anlamı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79E612-FA7D-6BCD-DEF0-393E6B046173}"/>
              </a:ext>
            </a:extLst>
          </p:cNvPr>
          <p:cNvSpPr txBox="1"/>
          <p:nvPr/>
        </p:nvSpPr>
        <p:spPr>
          <a:xfrm>
            <a:off x="8579022" y="5004706"/>
            <a:ext cx="3683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4B7DC7B-D6E5-5277-3425-2FCC5165768B}"/>
              </a:ext>
            </a:extLst>
          </p:cNvPr>
          <p:cNvSpPr txBox="1"/>
          <p:nvPr/>
        </p:nvSpPr>
        <p:spPr>
          <a:xfrm>
            <a:off x="8550886" y="5570647"/>
            <a:ext cx="368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Din Kültürü </a:t>
            </a:r>
          </a:p>
          <a:p>
            <a:pPr algn="ctr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7709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235679" y="5552621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Bu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edindiğiniz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nimetler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yalnız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Allah’a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şükrederiz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(II) Allah,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yarattığı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âlemdeki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çevrelemiş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sarmış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idare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etmektedir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(III)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Sığınılacak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makamlardan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O’nun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makamıdır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(IV)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Nâs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Felak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sureleri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hem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gelecek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kötülüklerden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korunmak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kötülükler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karşısında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yalnız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sığınmak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gerektiğini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vurgulamaktadır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metinde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numaralandırılmış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cümlelerin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hangisinde</a:t>
            </a:r>
            <a:r>
              <a:rPr lang="tr-T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yanlışlığı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 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II 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III </a:t>
            </a:r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IV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2611840-BF22-70F3-E1C0-B24B3FD60EB1}"/>
              </a:ext>
            </a:extLst>
          </p:cNvPr>
          <p:cNvSpPr txBox="1"/>
          <p:nvPr/>
        </p:nvSpPr>
        <p:spPr>
          <a:xfrm>
            <a:off x="0" y="557628"/>
            <a:ext cx="54301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7 / Soru 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93004" y="3309691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Merve, Nâs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suresinin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anlamını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öğrenmiştir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Dedesine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yanlışının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olmadığını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ettirmek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istemiştir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Dedesi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bulmuştur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Merve’nin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yaptığı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aşağıdakilerden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hangisidir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De ki: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Sığınırım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Rabb’ine!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Bir de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kıskandığı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kıskanç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kişinin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şerrinden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vesvesecinin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şerrinden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ki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göğüslerine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düşünceler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fısıldar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cinlerden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bütün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vesvesecilerin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şerrinden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Allah’a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sığınırım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2611840-BF22-70F3-E1C0-B24B3FD60EB1}"/>
              </a:ext>
            </a:extLst>
          </p:cNvPr>
          <p:cNvSpPr txBox="1"/>
          <p:nvPr/>
        </p:nvSpPr>
        <p:spPr>
          <a:xfrm>
            <a:off x="-1" y="557628"/>
            <a:ext cx="54441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7 / Soru 7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322412-2970-13C8-909C-ABABC5E6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C25843-504B-B500-D65F-D785B999D84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41D274-13B0-521B-E27E-54171780D586}"/>
              </a:ext>
            </a:extLst>
          </p:cNvPr>
          <p:cNvSpPr txBox="1"/>
          <p:nvPr/>
        </p:nvSpPr>
        <p:spPr>
          <a:xfrm>
            <a:off x="773405" y="723900"/>
            <a:ext cx="105510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cümlelerdeki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noktalı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kelimeleri </a:t>
            </a:r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yazınız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Nâs suresi ile birlikte Peygamberimize indirilen diğer sure ……… suresidir.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……… görünen ve görünmeyen âlemlerin tek sahibi ve hâkimi olan Allah anlamına gelir.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Hz. Peygamber (s.a.v.) İhlâs, Felak ve Nâs surelerinin çok faziletli olduğunu ve ………….. üçte birine denk geldiği haber vermiştir. 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Kafa karıştırıcı telkinler, yanıltıcı şüphe ve tereddüde ………… denir. 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…………. idare eden, terbiye eden, ıslah edip geliştiren, düzenleyen Allah anlamına gelir.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Felak suresiyle birlikte Nâs suresine “kendileriyle Allah’ın (c.c.) korumasına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sığınılan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manasında …………..……. denir.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810D84-3B5C-91F6-E38D-86A00261590A}"/>
              </a:ext>
            </a:extLst>
          </p:cNvPr>
          <p:cNvSpPr txBox="1"/>
          <p:nvPr/>
        </p:nvSpPr>
        <p:spPr>
          <a:xfrm>
            <a:off x="8793833" y="1523948"/>
            <a:ext cx="10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Felak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D9C1C6-C429-050F-67CC-E466BB5AA1CB}"/>
              </a:ext>
            </a:extLst>
          </p:cNvPr>
          <p:cNvSpPr txBox="1"/>
          <p:nvPr/>
        </p:nvSpPr>
        <p:spPr>
          <a:xfrm>
            <a:off x="633047" y="2071417"/>
            <a:ext cx="178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Melik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69B3822-E1A9-2526-0FC5-9170E0E9CC2A}"/>
              </a:ext>
            </a:extLst>
          </p:cNvPr>
          <p:cNvSpPr txBox="1"/>
          <p:nvPr/>
        </p:nvSpPr>
        <p:spPr>
          <a:xfrm>
            <a:off x="7831857" y="3838944"/>
            <a:ext cx="192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vesvese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4CE40B1-8C02-9F9A-30F5-0FF9DF2E431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0C1F941-C403-22B7-3319-BBEBA86BB6E3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1B2EC7A-4342-AE2A-E717-90E28D474165}"/>
              </a:ext>
            </a:extLst>
          </p:cNvPr>
          <p:cNvSpPr txBox="1"/>
          <p:nvPr/>
        </p:nvSpPr>
        <p:spPr>
          <a:xfrm>
            <a:off x="2395303" y="3321009"/>
            <a:ext cx="178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Kur'an'ın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C6C6956-8C03-8DB6-E74E-F40B13DEFA67}"/>
              </a:ext>
            </a:extLst>
          </p:cNvPr>
          <p:cNvSpPr txBox="1"/>
          <p:nvPr/>
        </p:nvSpPr>
        <p:spPr>
          <a:xfrm>
            <a:off x="726911" y="4324919"/>
            <a:ext cx="192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er-</a:t>
            </a:r>
            <a:r>
              <a:rPr lang="tr-TR" sz="2400" b="1" dirty="0" err="1">
                <a:solidFill>
                  <a:srgbClr val="FF0000"/>
                </a:solidFill>
              </a:rPr>
              <a:t>Rabb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1695B10-013D-703F-C159-90FCF11B5096}"/>
              </a:ext>
            </a:extLst>
          </p:cNvPr>
          <p:cNvSpPr txBox="1"/>
          <p:nvPr/>
        </p:nvSpPr>
        <p:spPr>
          <a:xfrm>
            <a:off x="3593696" y="5585193"/>
            <a:ext cx="235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</a:rPr>
              <a:t>Muavvizeteyn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8958A541-8036-D488-6148-22DB1B156363}"/>
              </a:ext>
            </a:extLst>
          </p:cNvPr>
          <p:cNvGrpSpPr/>
          <p:nvPr/>
        </p:nvGrpSpPr>
        <p:grpSpPr>
          <a:xfrm>
            <a:off x="773406" y="3876296"/>
            <a:ext cx="10645189" cy="2056532"/>
            <a:chOff x="773406" y="3876296"/>
            <a:chExt cx="10645189" cy="2056532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3FFE183-5AB3-C552-AE11-DAB12DBCD681}"/>
                </a:ext>
              </a:extLst>
            </p:cNvPr>
            <p:cNvSpPr/>
            <p:nvPr/>
          </p:nvSpPr>
          <p:spPr>
            <a:xfrm>
              <a:off x="34658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365A3DE-A133-7863-4420-AF3470C1ABA3}"/>
                </a:ext>
              </a:extLst>
            </p:cNvPr>
            <p:cNvSpPr/>
            <p:nvPr/>
          </p:nvSpPr>
          <p:spPr>
            <a:xfrm>
              <a:off x="7734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747A9E7-611D-84BE-5E34-D6E7384CD43C}"/>
                </a:ext>
              </a:extLst>
            </p:cNvPr>
            <p:cNvSpPr/>
            <p:nvPr/>
          </p:nvSpPr>
          <p:spPr>
            <a:xfrm>
              <a:off x="61582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7498534-B4C2-ABD1-4C4E-2CB622F1CB05}"/>
                </a:ext>
              </a:extLst>
            </p:cNvPr>
            <p:cNvSpPr/>
            <p:nvPr/>
          </p:nvSpPr>
          <p:spPr>
            <a:xfrm>
              <a:off x="88506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2092870-37FE-6FCC-17A0-BC1D07E6E355}"/>
              </a:ext>
            </a:extLst>
          </p:cNvPr>
          <p:cNvSpPr txBox="1"/>
          <p:nvPr/>
        </p:nvSpPr>
        <p:spPr>
          <a:xfrm>
            <a:off x="3930125" y="4857504"/>
            <a:ext cx="1929531" cy="353943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MUAVVİZETEYN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00E65472-2126-1C65-DEC3-E4666E76C2EB}"/>
              </a:ext>
            </a:extLst>
          </p:cNvPr>
          <p:cNvSpPr txBox="1"/>
          <p:nvPr/>
        </p:nvSpPr>
        <p:spPr>
          <a:xfrm>
            <a:off x="3930125" y="4857505"/>
            <a:ext cx="1929531" cy="353943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ZEYTİNMAVUVE</a:t>
            </a:r>
          </a:p>
        </p:txBody>
      </p:sp>
      <p:pic>
        <p:nvPicPr>
          <p:cNvPr id="7" name="Resim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16D0D24-C5D3-17BD-F34E-70C5350CA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up 28">
            <a:extLst>
              <a:ext uri="{FF2B5EF4-FFF2-40B4-BE49-F238E27FC236}">
                <a16:creationId xmlns:a16="http://schemas.microsoft.com/office/drawing/2014/main" id="{959867F3-64FC-8094-B96C-33180B47EB4D}"/>
              </a:ext>
            </a:extLst>
          </p:cNvPr>
          <p:cNvGrpSpPr/>
          <p:nvPr/>
        </p:nvGrpSpPr>
        <p:grpSpPr>
          <a:xfrm>
            <a:off x="773406" y="1531342"/>
            <a:ext cx="10645189" cy="2056532"/>
            <a:chOff x="251411" y="1531342"/>
            <a:chExt cx="10645189" cy="205653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E4D0B71-D511-907D-0E32-8476635A5A8C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EF8027B-0218-7906-97D5-43AEFFA6F71E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1B5DD07-B03D-A858-B379-00CDA277ABFA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1B24CF-DE9A-0DE4-3AC7-8E874F748EBA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12EDEC-AD55-DFFB-3F3D-CF5EC7B70E4C}"/>
              </a:ext>
            </a:extLst>
          </p:cNvPr>
          <p:cNvSpPr txBox="1"/>
          <p:nvPr/>
        </p:nvSpPr>
        <p:spPr>
          <a:xfrm>
            <a:off x="12314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1AAAE71-8BDA-D4D3-9083-8EA396B701AB}"/>
              </a:ext>
            </a:extLst>
          </p:cNvPr>
          <p:cNvSpPr txBox="1"/>
          <p:nvPr/>
        </p:nvSpPr>
        <p:spPr>
          <a:xfrm>
            <a:off x="3930125" y="2428141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FELAK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078244D-5A42-9EBA-F167-B5D059571036}"/>
              </a:ext>
            </a:extLst>
          </p:cNvPr>
          <p:cNvSpPr txBox="1"/>
          <p:nvPr/>
        </p:nvSpPr>
        <p:spPr>
          <a:xfrm>
            <a:off x="6614710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VESVESE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595D76C-D235-7DD1-CE34-2BEDBC8EDE0C}"/>
              </a:ext>
            </a:extLst>
          </p:cNvPr>
          <p:cNvSpPr txBox="1"/>
          <p:nvPr/>
        </p:nvSpPr>
        <p:spPr>
          <a:xfrm>
            <a:off x="9317373" y="2430371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SIĞINMAK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F37E11A-61B3-ECFC-EBA5-FF116863F584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FİTNECİ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EAE2093-10C7-49B1-8109-41F7FF4C772B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KÖTÜLÜK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7F5938A-535E-274C-9B42-7AB93E81EB55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MELİK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D938D09-3C7F-3EA5-1DBA-D863F5C92F45}"/>
              </a:ext>
            </a:extLst>
          </p:cNvPr>
          <p:cNvSpPr txBox="1"/>
          <p:nvPr/>
        </p:nvSpPr>
        <p:spPr>
          <a:xfrm>
            <a:off x="12314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NSA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3AC4CA68-F0B6-D02C-293C-51A22EAE55F0}"/>
              </a:ext>
            </a:extLst>
          </p:cNvPr>
          <p:cNvSpPr txBox="1"/>
          <p:nvPr/>
        </p:nvSpPr>
        <p:spPr>
          <a:xfrm>
            <a:off x="9317373" y="4787163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KEMİL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E3609E82-027A-ADED-83FD-48A487B3EAAB}"/>
              </a:ext>
            </a:extLst>
          </p:cNvPr>
          <p:cNvSpPr txBox="1"/>
          <p:nvPr/>
        </p:nvSpPr>
        <p:spPr>
          <a:xfrm>
            <a:off x="3930125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LAFEK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9FBEF497-B370-9515-1936-B8579AF67618}"/>
              </a:ext>
            </a:extLst>
          </p:cNvPr>
          <p:cNvSpPr txBox="1"/>
          <p:nvPr/>
        </p:nvSpPr>
        <p:spPr>
          <a:xfrm>
            <a:off x="6614710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SEVESVE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460DC56A-E0E7-68F3-3DED-0E29EA1E09BC}"/>
              </a:ext>
            </a:extLst>
          </p:cNvPr>
          <p:cNvSpPr txBox="1"/>
          <p:nvPr/>
        </p:nvSpPr>
        <p:spPr>
          <a:xfrm>
            <a:off x="9317373" y="2439355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MAKSINIĞ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CB7C8D8-A0F5-7E06-312F-E6A8F053D950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NİCEFİT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ACFB8FDF-F242-2E78-6AA9-1CD79FA9A595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ÜTÜKLÖK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E58B19-44CE-A54F-1816-B581A07F0D00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D1C195-DE72-71DE-6AAC-1795A0D4E8EE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2FCE838-BAEF-B835-6644-B6645A1B114F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Harfleri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karışık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0C11438-AA8B-8C04-0EE5-718C5D75F0D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50FE265-BB35-F7EF-B487-F74C3B0A513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65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3" grpId="0" animBg="1"/>
      <p:bldP spid="70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A5CC156-F36B-71D6-0910-9523B86A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33CF070-425D-0621-4AD2-E3D08AE5DEF3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7B0458F-477F-A2DD-43B3-C21EBC1D8BA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C23A11F5-4848-5445-5D6B-C0F5DCA7D1A8}"/>
              </a:ext>
            </a:extLst>
          </p:cNvPr>
          <p:cNvGrpSpPr/>
          <p:nvPr/>
        </p:nvGrpSpPr>
        <p:grpSpPr>
          <a:xfrm>
            <a:off x="1493626" y="1578030"/>
            <a:ext cx="9204749" cy="1330931"/>
            <a:chOff x="1133051" y="1746846"/>
            <a:chExt cx="9204749" cy="133093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83CCD7E-9498-C77D-B838-22F605E59A14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FD81F-8E48-6591-6B82-51BDF90FA217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4A67F1-6A19-6452-BB15-821A0A1BAD15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7935B8A-FFE9-7572-83BD-EAA1766A4EAA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FFFF59-6580-8242-8FC8-91895EB6070A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B320B-7044-97BC-0563-1280D3783599}"/>
                </a:ext>
              </a:extLst>
            </p:cNvPr>
            <p:cNvSpPr/>
            <p:nvPr/>
          </p:nvSpPr>
          <p:spPr>
            <a:xfrm>
              <a:off x="8943551" y="1746846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1FC9F8-B387-4A2E-8EA9-04A043C05559}"/>
              </a:ext>
            </a:extLst>
          </p:cNvPr>
          <p:cNvGrpSpPr/>
          <p:nvPr/>
        </p:nvGrpSpPr>
        <p:grpSpPr>
          <a:xfrm>
            <a:off x="2274676" y="3089331"/>
            <a:ext cx="7642649" cy="1330930"/>
            <a:chOff x="1133051" y="1746847"/>
            <a:chExt cx="7642649" cy="133093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7096019-9029-A0BE-F3FB-B463131B1325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3E2E60E-A818-0F0F-8DB5-6E3997F5803E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A04467-67AA-5D77-6D93-D20CCD58CF9E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6C6B45-F4CF-1A89-897B-0BC05285E05C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F9873DF-48DF-5B15-AC8F-56AD0BB976D5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1B50268F-7177-82F5-D590-0E58A8ACC543}"/>
              </a:ext>
            </a:extLst>
          </p:cNvPr>
          <p:cNvGrpSpPr/>
          <p:nvPr/>
        </p:nvGrpSpPr>
        <p:grpSpPr>
          <a:xfrm>
            <a:off x="1681640" y="2040115"/>
            <a:ext cx="8894410" cy="584778"/>
            <a:chOff x="1681640" y="2155395"/>
            <a:chExt cx="8894410" cy="584778"/>
          </a:xfrm>
        </p:grpSpPr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C64637EC-0736-F571-33B6-7BF62EE8F193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BC583DB7-A930-24F4-0087-B32D3B9A09EF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C3A41E5-7909-ABAD-B9B8-232F5126291C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E656621C-E5F9-E6D3-3AA5-678183C3764F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E82AD5DE-D145-E87A-699C-46E3DB3A8FA4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63E1324F-525F-A719-923A-3C9058330ACF}"/>
                </a:ext>
              </a:extLst>
            </p:cNvPr>
            <p:cNvSpPr txBox="1"/>
            <p:nvPr/>
          </p:nvSpPr>
          <p:spPr>
            <a:xfrm>
              <a:off x="9482738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1FE00A7F-8406-5D18-EC73-D682619A856F}"/>
              </a:ext>
            </a:extLst>
          </p:cNvPr>
          <p:cNvGrpSpPr/>
          <p:nvPr/>
        </p:nvGrpSpPr>
        <p:grpSpPr>
          <a:xfrm>
            <a:off x="2467945" y="3556345"/>
            <a:ext cx="7336729" cy="584778"/>
            <a:chOff x="1681640" y="2155395"/>
            <a:chExt cx="7336729" cy="584778"/>
          </a:xfrm>
        </p:grpSpPr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07DE8AA0-29C2-4BE2-18B1-7A10D2D87FC6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E35F66A9-49B5-C18D-C0E5-D9077B776C45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D0D2112B-8E7D-8555-6E91-84DB2384DC17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59" name="Metin kutusu 58">
              <a:extLst>
                <a:ext uri="{FF2B5EF4-FFF2-40B4-BE49-F238E27FC236}">
                  <a16:creationId xmlns:a16="http://schemas.microsoft.com/office/drawing/2014/main" id="{87DD2869-7ED3-C02A-1938-405D67B7C094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id="{FCF73E64-25DE-E662-FF0E-34890E8C1129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D404CD-07CE-5C31-EB8D-E44E6C2A33F6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oynayalım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2CCBD-62B5-981C-B294-C14CECC83550}"/>
              </a:ext>
            </a:extLst>
          </p:cNvPr>
          <p:cNvSpPr txBox="1"/>
          <p:nvPr/>
        </p:nvSpPr>
        <p:spPr>
          <a:xfrm>
            <a:off x="771763" y="4717747"/>
            <a:ext cx="8586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tıklıyoruz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 bir kutu 10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değerindedir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22DE723-58A6-DA79-E52F-C936E2981C39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8BE761B-EACB-03AE-104A-574A9C902F2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289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81CFE34-D1A6-2009-5CBE-733A9C79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8"/>
            <a:ext cx="6080549" cy="1330929"/>
            <a:chOff x="663633" y="2495893"/>
            <a:chExt cx="6080549" cy="13309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40 Puan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DCF318-2DC4-2391-172E-DDE619031288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İdare eden, terbiye eden, ıslah edip geliştiren, düzenleyen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4FBDF25-F136-AE24-7EF9-E5EA45E6EFE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0D9AE49-0F70-7AC9-3B5F-07A0F7214AA0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524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13A0DC0-10D7-06C5-A088-0D8CD9C6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7"/>
            <a:ext cx="7642649" cy="1330930"/>
            <a:chOff x="663633" y="2495892"/>
            <a:chExt cx="7642649" cy="1330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Puan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7506A0-56CD-E304-C977-0070497BDD7C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Muavvizeteyn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surelerden biri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28488CC-5DA2-AD7E-715B-311E33E6F1D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8BF4881-8E93-8E85-59D0-7E19D3BB2BCE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857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AE8A4A4-7781-E71B-145B-221FF4D49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6"/>
            <a:ext cx="9204749" cy="1330931"/>
            <a:chOff x="663633" y="2495891"/>
            <a:chExt cx="9204749" cy="13309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60 Puan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FF02907-016C-12A7-0495-1C940A8338D5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İnsanın kalbine vesvese ve evham veren varlıklardan biri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ABD73A4-A1BE-1F98-666B-1A76364ED28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A9BE016-A8B2-4A56-132D-0F6C47B0716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2569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41E992F-614A-5F31-82A0-BE74AA70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5"/>
            <a:ext cx="10777610" cy="1330932"/>
            <a:chOff x="663633" y="2495890"/>
            <a:chExt cx="10777610" cy="133093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8667FD-4383-86F9-180C-8B540AD7309B}"/>
                </a:ext>
              </a:extLst>
            </p:cNvPr>
            <p:cNvSpPr/>
            <p:nvPr/>
          </p:nvSpPr>
          <p:spPr>
            <a:xfrm>
              <a:off x="10046994" y="249589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102255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70 Puan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 karıştırıcı telkinler, yanıltıcı şüphe ve tereddüt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472357F-7247-AC3F-B2C1-617CD96A3BC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50FBD92-C953-8669-FA95-82103F25D46B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1761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7A7D241-F414-D6FB-E0A1-32FE745A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43ECD13-DEF1-4748-14FD-ED8F427C913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FAD566-886A-AF12-215C-4C8D3878BE42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5" name="Resim 14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5C08424-78EA-CEF6-B166-D16B7847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46" y="2002782"/>
            <a:ext cx="4614000" cy="100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28660" y="2286488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pic>
        <p:nvPicPr>
          <p:cNvPr id="17" name="Resim 16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EF4A1094-7B74-3BEF-2B4B-763A9A4D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4312536"/>
            <a:ext cx="4614000" cy="1008000"/>
          </a:xfrm>
          <a:prstGeom prst="rect">
            <a:avLst/>
          </a:prstGeom>
        </p:spPr>
      </p:pic>
      <p:pic>
        <p:nvPicPr>
          <p:cNvPr id="16" name="Resim 15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547C709-A7D2-2C4B-D250-3C16C3CF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3157523"/>
            <a:ext cx="4614000" cy="100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1C76440-660B-EF76-FF51-B8360FD156F2}"/>
              </a:ext>
            </a:extLst>
          </p:cNvPr>
          <p:cNvSpPr txBox="1"/>
          <p:nvPr/>
        </p:nvSpPr>
        <p:spPr>
          <a:xfrm>
            <a:off x="4828660" y="3444065"/>
            <a:ext cx="31726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7C86F-DF15-33E7-AD19-E0EC14375299}"/>
              </a:ext>
            </a:extLst>
          </p:cNvPr>
          <p:cNvSpPr txBox="1"/>
          <p:nvPr/>
        </p:nvSpPr>
        <p:spPr>
          <a:xfrm>
            <a:off x="4833356" y="4601642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B046F4B-23DD-D3F9-BAC9-A4319A09E4F9}"/>
              </a:ext>
            </a:extLst>
          </p:cNvPr>
          <p:cNvSpPr txBox="1"/>
          <p:nvPr/>
        </p:nvSpPr>
        <p:spPr>
          <a:xfrm>
            <a:off x="773406" y="723900"/>
            <a:ext cx="30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HAZIRLAYANLAR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370882-833A-EC18-6338-7504D2CBA7F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20F825-9CDC-1AC0-302D-5031C64206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0" y="5350373"/>
            <a:ext cx="12192000" cy="954107"/>
            <a:chOff x="0" y="5372597"/>
            <a:chExt cx="12192000" cy="954107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92000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sp>
          <p:nvSpPr>
            <p:cNvPr id="8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10" name="Resim 9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14" name="Resim 13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8CFB63-8B09-BF3A-0CCA-50609BCF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DE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0" y="731211"/>
            <a:ext cx="2335237" cy="584775"/>
          </a:xfrm>
          <a:prstGeom prst="rect">
            <a:avLst/>
          </a:prstGeom>
          <a:solidFill>
            <a:srgbClr val="BD114D"/>
          </a:solidFill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</a:rPr>
              <a:t>Nas Suresi</a:t>
            </a:r>
          </a:p>
        </p:txBody>
      </p:sp>
      <p:pic>
        <p:nvPicPr>
          <p:cNvPr id="8" name="Resim 7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C27997C-0119-A269-6AF4-F229495D2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6" y="3364921"/>
            <a:ext cx="4203734" cy="2594492"/>
          </a:xfrm>
          <a:prstGeom prst="rect">
            <a:avLst/>
          </a:prstGeom>
        </p:spPr>
      </p:pic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E9716CE-C16C-7BED-AE49-201A930E2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33" y="1018883"/>
            <a:ext cx="4203734" cy="2594492"/>
          </a:xfrm>
          <a:prstGeom prst="rect">
            <a:avLst/>
          </a:prstGeom>
        </p:spPr>
      </p:pic>
      <p:pic>
        <p:nvPicPr>
          <p:cNvPr id="10" name="Resim 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BA199AA-B297-2F61-42B1-0A5DE937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72" y="3471356"/>
            <a:ext cx="4203734" cy="259449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16AF067-CCDD-220F-8253-0BF41F5F5D75}"/>
              </a:ext>
            </a:extLst>
          </p:cNvPr>
          <p:cNvSpPr txBox="1"/>
          <p:nvPr/>
        </p:nvSpPr>
        <p:spPr>
          <a:xfrm rot="21202382">
            <a:off x="4964061" y="1690717"/>
            <a:ext cx="2901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Kur’an-ı Kerim’in son, yani yüz on dördüncü suresidir.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F561FB8-DAD9-74D5-FA65-F07C57FD6AA4}"/>
              </a:ext>
            </a:extLst>
          </p:cNvPr>
          <p:cNvSpPr txBox="1"/>
          <p:nvPr/>
        </p:nvSpPr>
        <p:spPr>
          <a:xfrm rot="21190974">
            <a:off x="1462378" y="3630628"/>
            <a:ext cx="2668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dirty="0">
                <a:solidFill>
                  <a:schemeClr val="bg1"/>
                </a:solidFill>
                <a:latin typeface="Arial" panose="020B0604020202020204" pitchFamily="34" charset="0"/>
              </a:rPr>
              <a:t>Altı ayetten oluşur ve adını her ayetin sonunda yer alan ve "</a:t>
            </a:r>
            <a:r>
              <a:rPr lang="tr-TR" sz="2100" b="1" dirty="0">
                <a:solidFill>
                  <a:schemeClr val="bg1"/>
                </a:solidFill>
                <a:latin typeface="Arial" panose="020B0604020202020204" pitchFamily="34" charset="0"/>
              </a:rPr>
              <a:t>insanlar</a:t>
            </a:r>
            <a:r>
              <a:rPr lang="tr-TR" sz="2100" dirty="0">
                <a:solidFill>
                  <a:schemeClr val="bg1"/>
                </a:solidFill>
                <a:latin typeface="Arial" panose="020B0604020202020204" pitchFamily="34" charset="0"/>
              </a:rPr>
              <a:t>" anlamına gelen “</a:t>
            </a:r>
            <a:r>
              <a:rPr lang="tr-TR" sz="2100" b="1" dirty="0" err="1">
                <a:solidFill>
                  <a:schemeClr val="bg1"/>
                </a:solidFill>
                <a:latin typeface="Arial" panose="020B0604020202020204" pitchFamily="34" charset="0"/>
              </a:rPr>
              <a:t>nâs</a:t>
            </a:r>
            <a:r>
              <a:rPr lang="tr-TR" sz="2100" dirty="0">
                <a:solidFill>
                  <a:schemeClr val="bg1"/>
                </a:solidFill>
                <a:latin typeface="Arial" panose="020B0604020202020204" pitchFamily="34" charset="0"/>
              </a:rPr>
              <a:t>” kelimesinden alır.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117446D-90B2-3BBC-3B9B-E6B9F2399D01}"/>
              </a:ext>
            </a:extLst>
          </p:cNvPr>
          <p:cNvSpPr txBox="1"/>
          <p:nvPr/>
        </p:nvSpPr>
        <p:spPr>
          <a:xfrm rot="21226113">
            <a:off x="8556867" y="3894181"/>
            <a:ext cx="26869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schemeClr val="bg1"/>
                </a:solidFill>
                <a:latin typeface="Arial" panose="020B0604020202020204" pitchFamily="34" charset="0"/>
              </a:rPr>
              <a:t>Nâs suresi ile birlikte Peygamberimize indirilen diğer sure Felak suresidir.</a:t>
            </a:r>
          </a:p>
        </p:txBody>
      </p:sp>
    </p:spTree>
    <p:extLst>
      <p:ext uri="{BB962C8B-B14F-4D97-AF65-F5344CB8AC3E}">
        <p14:creationId xmlns:p14="http://schemas.microsoft.com/office/powerpoint/2010/main" val="38504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552214" y="4414988"/>
            <a:ext cx="11087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Kul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eûzü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Rabbi’n-nâs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Meliki’n-nâs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İlâhi’n-nâs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600"/>
              </a:spcAft>
            </a:pP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şerri’l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vesvâsi’l-hannâs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Ellezî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yüvesvisü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fî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sudûri’n-nâs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Mine’l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-cinneti ve’n-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nâs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Resim 2" descr="el yazısı, ekran görüntüsü, yazı tipi, siyah içeren bir resim&#10;&#10;Açıklama otomatik olarak oluşturuldu">
            <a:extLst>
              <a:ext uri="{FF2B5EF4-FFF2-40B4-BE49-F238E27FC236}">
                <a16:creationId xmlns:a16="http://schemas.microsoft.com/office/drawing/2014/main" id="{AA0252AC-6853-7C07-4803-83B40D6D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00" y="721518"/>
            <a:ext cx="7565200" cy="340222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F10B278-75F1-F674-C90F-3DDC7C09B89D}"/>
              </a:ext>
            </a:extLst>
          </p:cNvPr>
          <p:cNvSpPr txBox="1"/>
          <p:nvPr/>
        </p:nvSpPr>
        <p:spPr>
          <a:xfrm>
            <a:off x="0" y="731211"/>
            <a:ext cx="2275203" cy="830997"/>
          </a:xfrm>
          <a:prstGeom prst="rect">
            <a:avLst/>
          </a:prstGeom>
          <a:solidFill>
            <a:srgbClr val="BD114D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Nas Suresinin</a:t>
            </a:r>
          </a:p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Okunuşu</a:t>
            </a:r>
          </a:p>
        </p:txBody>
      </p:sp>
    </p:spTree>
    <p:extLst>
      <p:ext uri="{BB962C8B-B14F-4D97-AF65-F5344CB8AC3E}">
        <p14:creationId xmlns:p14="http://schemas.microsoft.com/office/powerpoint/2010/main" val="4783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902120" y="1843951"/>
            <a:ext cx="10387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De ki: “Cinlerden olsun insanlardan olsun, insanların kalplerine vesvese sokan sinsi şeytanın şerrinden insanların rabbine, insanların 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mâlik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ve hâkimine, insanların </a:t>
            </a:r>
            <a:r>
              <a:rPr lang="tr-TR" sz="4000" dirty="0" err="1">
                <a:latin typeface="Arial" panose="020B0604020202020204" pitchFamily="34" charset="0"/>
                <a:cs typeface="Arial" panose="020B0604020202020204" pitchFamily="34" charset="0"/>
              </a:rPr>
              <a:t>mâbuduna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sığınırım!”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071C936-1EF6-43AB-6CE0-7AD2E19186CF}"/>
              </a:ext>
            </a:extLst>
          </p:cNvPr>
          <p:cNvSpPr txBox="1"/>
          <p:nvPr/>
        </p:nvSpPr>
        <p:spPr>
          <a:xfrm>
            <a:off x="0" y="731211"/>
            <a:ext cx="2275203" cy="830997"/>
          </a:xfrm>
          <a:prstGeom prst="rect">
            <a:avLst/>
          </a:prstGeom>
          <a:solidFill>
            <a:srgbClr val="BD114D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Nas Suresinin</a:t>
            </a:r>
          </a:p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Anlamı</a:t>
            </a:r>
          </a:p>
        </p:txBody>
      </p:sp>
    </p:spTree>
    <p:extLst>
      <p:ext uri="{BB962C8B-B14F-4D97-AF65-F5344CB8AC3E}">
        <p14:creationId xmlns:p14="http://schemas.microsoft.com/office/powerpoint/2010/main" val="19901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516044" y="2041238"/>
            <a:ext cx="116759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Kötülüklerden Allah’a (c.c.) sığınmak gerekir.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516044" y="2650195"/>
            <a:ext cx="1167595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Allah’ın (c.c.) insanlara koruyuculuğu ve yakınlığı devamlıdır.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14E1E3A-F2A6-C82A-4C7F-32A9C780AF54}"/>
              </a:ext>
            </a:extLst>
          </p:cNvPr>
          <p:cNvSpPr txBox="1"/>
          <p:nvPr/>
        </p:nvSpPr>
        <p:spPr>
          <a:xfrm>
            <a:off x="516044" y="3259152"/>
            <a:ext cx="1167595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Pusuda bekleyip kötü düşünceler aşılayan varlıklar ve insanlar bulunmaktadır.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8DD997C-6517-CEDF-7FAF-0A8ACB973B4A}"/>
              </a:ext>
            </a:extLst>
          </p:cNvPr>
          <p:cNvSpPr txBox="1"/>
          <p:nvPr/>
        </p:nvSpPr>
        <p:spPr>
          <a:xfrm>
            <a:off x="516044" y="4298996"/>
            <a:ext cx="1167595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Nâs suresi, sinsice çalışan bazı fitnecilerin kötülüğünden korunmak için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8F34D7-B910-1E2B-1CBC-B3A4C44DBB41}"/>
              </a:ext>
            </a:extLst>
          </p:cNvPr>
          <p:cNvSpPr txBox="1"/>
          <p:nvPr/>
        </p:nvSpPr>
        <p:spPr>
          <a:xfrm>
            <a:off x="516043" y="5341113"/>
            <a:ext cx="1167595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İnsanların mutlak sahibi ve hâkimi olan Allah aynı zamanda tek ilahtır.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DB3901-5D3D-C67F-8B9C-221F40397C99}"/>
              </a:ext>
            </a:extLst>
          </p:cNvPr>
          <p:cNvSpPr txBox="1"/>
          <p:nvPr/>
        </p:nvSpPr>
        <p:spPr>
          <a:xfrm>
            <a:off x="0" y="731211"/>
            <a:ext cx="2275203" cy="830997"/>
          </a:xfrm>
          <a:prstGeom prst="rect">
            <a:avLst/>
          </a:prstGeom>
          <a:solidFill>
            <a:srgbClr val="BD114D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Nas Suresinin</a:t>
            </a:r>
          </a:p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Anlamı</a:t>
            </a:r>
          </a:p>
        </p:txBody>
      </p:sp>
    </p:spTree>
    <p:extLst>
      <p:ext uri="{BB962C8B-B14F-4D97-AF65-F5344CB8AC3E}">
        <p14:creationId xmlns:p14="http://schemas.microsoft.com/office/powerpoint/2010/main" val="34899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3" name="Resim 2" descr="daire, renklilik, grafik içeren bir resim&#10;&#10;Açıklama otomatik olarak oluşturuldu">
            <a:extLst>
              <a:ext uri="{FF2B5EF4-FFF2-40B4-BE49-F238E27FC236}">
                <a16:creationId xmlns:a16="http://schemas.microsoft.com/office/drawing/2014/main" id="{CAE5ABC3-5380-9C6F-7370-6C6C9F397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4" y="616595"/>
            <a:ext cx="5427132" cy="5624809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1250870" y="1660068"/>
            <a:ext cx="40981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Kötü niyetli insanlar, görünmez varlıklar ve şeytanlar insanın kalbine vesvese ve evham vermekte, insanı kuruntu ve şüphelere sevk etmektedir. Mümin de bütün kötülüklerden ve kötü varlıkların şerrinden Allah’a (c.c.) sığınmalıdır.</a:t>
            </a:r>
          </a:p>
        </p:txBody>
      </p:sp>
      <p:pic>
        <p:nvPicPr>
          <p:cNvPr id="9" name="Resim 8" descr="daire, sarı, renklili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3A57C46-271C-9B54-2F9D-7B1752C62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319" y="616914"/>
            <a:ext cx="5425579" cy="562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9CD8D29-E34A-677D-3F37-C3E8E862E22B}"/>
              </a:ext>
            </a:extLst>
          </p:cNvPr>
          <p:cNvSpPr txBox="1"/>
          <p:nvPr/>
        </p:nvSpPr>
        <p:spPr>
          <a:xfrm>
            <a:off x="6918285" y="1415282"/>
            <a:ext cx="395364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Hz. Muhammed </a:t>
            </a:r>
          </a:p>
          <a:p>
            <a:pPr algn="ctr"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(s.a.v.) rahatsızlık zamanında ve gece yatağa gireceği sırada İhlâs, Felak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Nâs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sûrelerini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üç defa okuyup avuçlarına üflemiş ve elleriyle vücudunu sıvazlamıştır. Yatmadan önce ve her namazdan sonra okunmasının gereğini vurgulamıştır.</a:t>
            </a:r>
          </a:p>
        </p:txBody>
      </p:sp>
    </p:spTree>
    <p:extLst>
      <p:ext uri="{BB962C8B-B14F-4D97-AF65-F5344CB8AC3E}">
        <p14:creationId xmlns:p14="http://schemas.microsoft.com/office/powerpoint/2010/main" val="37390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7440037" y="1301169"/>
            <a:ext cx="251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İnsanlar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43556336-D9DC-CD2F-98F1-E00F9D50C617}"/>
              </a:ext>
            </a:extLst>
          </p:cNvPr>
          <p:cNvSpPr/>
          <p:nvPr/>
        </p:nvSpPr>
        <p:spPr>
          <a:xfrm>
            <a:off x="5866228" y="1312663"/>
            <a:ext cx="1483083" cy="452688"/>
          </a:xfrm>
          <a:prstGeom prst="rightArrow">
            <a:avLst/>
          </a:prstGeom>
          <a:solidFill>
            <a:srgbClr val="03A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ED77E4BE-20FD-9D65-45A7-A642495761E7}"/>
              </a:ext>
            </a:extLst>
          </p:cNvPr>
          <p:cNvSpPr/>
          <p:nvPr/>
        </p:nvSpPr>
        <p:spPr>
          <a:xfrm>
            <a:off x="5978769" y="3219225"/>
            <a:ext cx="1370541" cy="4526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EA2FE782-0086-5FB2-9F00-E0180ADC3BAD}"/>
              </a:ext>
            </a:extLst>
          </p:cNvPr>
          <p:cNvSpPr/>
          <p:nvPr/>
        </p:nvSpPr>
        <p:spPr>
          <a:xfrm>
            <a:off x="5866228" y="5085783"/>
            <a:ext cx="1483081" cy="452688"/>
          </a:xfrm>
          <a:prstGeom prst="rightArrow">
            <a:avLst/>
          </a:prstGeom>
          <a:solidFill>
            <a:srgbClr val="BD1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99FE636-0620-9A55-3AD6-19EB2EC525E1}"/>
              </a:ext>
            </a:extLst>
          </p:cNvPr>
          <p:cNvSpPr/>
          <p:nvPr/>
        </p:nvSpPr>
        <p:spPr>
          <a:xfrm flipH="1">
            <a:off x="4828621" y="2268586"/>
            <a:ext cx="913917" cy="452688"/>
          </a:xfrm>
          <a:prstGeom prst="rightArrow">
            <a:avLst/>
          </a:prstGeom>
          <a:solidFill>
            <a:srgbClr val="00C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9DF7C3C-D484-FC17-6FF8-C01E6960A1BA}"/>
              </a:ext>
            </a:extLst>
          </p:cNvPr>
          <p:cNvSpPr/>
          <p:nvPr/>
        </p:nvSpPr>
        <p:spPr>
          <a:xfrm flipH="1">
            <a:off x="4828621" y="4164429"/>
            <a:ext cx="913917" cy="452688"/>
          </a:xfrm>
          <a:prstGeom prst="rightArrow">
            <a:avLst/>
          </a:prstGeom>
          <a:solidFill>
            <a:srgbClr val="FE26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AA0AF22-9D16-D684-0A97-F4C84F434583}"/>
              </a:ext>
            </a:extLst>
          </p:cNvPr>
          <p:cNvSpPr txBox="1"/>
          <p:nvPr/>
        </p:nvSpPr>
        <p:spPr>
          <a:xfrm>
            <a:off x="7440037" y="2998113"/>
            <a:ext cx="4586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İdare eden, terbiye eden, ıslah edip geliştiren, düzenleyen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17171EE-49DB-00D2-6816-F488DD6577E3}"/>
              </a:ext>
            </a:extLst>
          </p:cNvPr>
          <p:cNvSpPr txBox="1"/>
          <p:nvPr/>
        </p:nvSpPr>
        <p:spPr>
          <a:xfrm>
            <a:off x="7440037" y="4881240"/>
            <a:ext cx="4348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Kuruntu, gerçekliği olmayan kaygılar, içi boş endişeler</a:t>
            </a:r>
          </a:p>
        </p:txBody>
      </p:sp>
      <p:pic>
        <p:nvPicPr>
          <p:cNvPr id="17" name="Resim 16" descr="renklilik, grafik, grafik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6D0CE6B2-0A81-8F99-A6FF-530BBBFC3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25" y="671734"/>
            <a:ext cx="1662750" cy="5514533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1B375188-467B-9330-721C-3C870D44C9E9}"/>
              </a:ext>
            </a:extLst>
          </p:cNvPr>
          <p:cNvSpPr txBox="1"/>
          <p:nvPr/>
        </p:nvSpPr>
        <p:spPr>
          <a:xfrm>
            <a:off x="5159207" y="1275479"/>
            <a:ext cx="2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Nâs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5737936-DC0C-88A4-034C-3C5A62AAFBE5}"/>
              </a:ext>
            </a:extLst>
          </p:cNvPr>
          <p:cNvSpPr txBox="1"/>
          <p:nvPr/>
        </p:nvSpPr>
        <p:spPr>
          <a:xfrm>
            <a:off x="121044" y="2064043"/>
            <a:ext cx="4586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Kafa karıştırıcı telkinler, yanıltıcı şüphe ve tereddüt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E2078F6-F179-944D-B896-C8B9C3C23182}"/>
              </a:ext>
            </a:extLst>
          </p:cNvPr>
          <p:cNvSpPr txBox="1"/>
          <p:nvPr/>
        </p:nvSpPr>
        <p:spPr>
          <a:xfrm>
            <a:off x="165428" y="3946360"/>
            <a:ext cx="4542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Görünen ve görünmeyen âlemlerin tek sahibi ve hâkimi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B7AA700-F4D5-EEBD-11EA-645FAE0C8DD2}"/>
              </a:ext>
            </a:extLst>
          </p:cNvPr>
          <p:cNvSpPr txBox="1"/>
          <p:nvPr/>
        </p:nvSpPr>
        <p:spPr>
          <a:xfrm>
            <a:off x="4610453" y="2261881"/>
            <a:ext cx="2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Vesvese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5C333E2-CFFE-71C4-9818-BCF0793E0FD9}"/>
              </a:ext>
            </a:extLst>
          </p:cNvPr>
          <p:cNvSpPr txBox="1"/>
          <p:nvPr/>
        </p:nvSpPr>
        <p:spPr>
          <a:xfrm>
            <a:off x="5070754" y="3245514"/>
            <a:ext cx="2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er-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91CC2D7-DE10-FEED-DF68-6E6F5B2DF904}"/>
              </a:ext>
            </a:extLst>
          </p:cNvPr>
          <p:cNvSpPr txBox="1"/>
          <p:nvPr/>
        </p:nvSpPr>
        <p:spPr>
          <a:xfrm>
            <a:off x="5070754" y="5112072"/>
            <a:ext cx="2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Evham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BA74C3D2-F874-81CC-58F7-F17A90D42E39}"/>
              </a:ext>
            </a:extLst>
          </p:cNvPr>
          <p:cNvSpPr txBox="1"/>
          <p:nvPr/>
        </p:nvSpPr>
        <p:spPr>
          <a:xfrm>
            <a:off x="4530734" y="4184698"/>
            <a:ext cx="25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el-Melik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5A227FF-7A01-66F1-6DA6-FEF568B9C544}"/>
              </a:ext>
            </a:extLst>
          </p:cNvPr>
          <p:cNvSpPr txBox="1"/>
          <p:nvPr/>
        </p:nvSpPr>
        <p:spPr>
          <a:xfrm>
            <a:off x="1" y="731211"/>
            <a:ext cx="2757268" cy="830997"/>
          </a:xfrm>
          <a:prstGeom prst="rect">
            <a:avLst/>
          </a:prstGeom>
          <a:solidFill>
            <a:srgbClr val="BD114D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Nas Suresinde</a:t>
            </a:r>
          </a:p>
          <a:p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</a:rPr>
              <a:t>Geçen Kavramlar</a:t>
            </a:r>
          </a:p>
        </p:txBody>
      </p:sp>
    </p:spTree>
    <p:extLst>
      <p:ext uri="{BB962C8B-B14F-4D97-AF65-F5344CB8AC3E}">
        <p14:creationId xmlns:p14="http://schemas.microsoft.com/office/powerpoint/2010/main" val="13177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  <p:bldP spid="1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911B8F9-5E74-1110-7364-6A9BB0E5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C208274-1B06-8052-AE21-A9E5342730B6}"/>
              </a:ext>
            </a:extLst>
          </p:cNvPr>
          <p:cNvSpPr txBox="1"/>
          <p:nvPr/>
        </p:nvSpPr>
        <p:spPr>
          <a:xfrm>
            <a:off x="1087901" y="3112678"/>
            <a:ext cx="1001619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>
              <a:lnSpc>
                <a:spcPct val="80000"/>
              </a:lnSpc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Nas suresi Felak suresiyle birlikte varlıkların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şerrinden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Allah’a (c.c.)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sığınmayı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ifade ettiği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bu iki sureye “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</a:t>
            </a:r>
            <a:r>
              <a:rPr lang="tr-T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sığınılan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” manasında “</a:t>
            </a:r>
            <a:r>
              <a:rPr lang="tr-T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Muavvizeteyn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” denmiştir.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70688F3-4542-18C0-E209-002C4BE1674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8B54A7-FA20-03B8-30A5-A448AC4BFCF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241C744-1088-789E-9494-4C44777C06CB}"/>
              </a:ext>
            </a:extLst>
          </p:cNvPr>
          <p:cNvSpPr/>
          <p:nvPr/>
        </p:nvSpPr>
        <p:spPr>
          <a:xfrm>
            <a:off x="4482650" y="543962"/>
            <a:ext cx="3226700" cy="2024754"/>
          </a:xfrm>
          <a:custGeom>
            <a:avLst/>
            <a:gdLst/>
            <a:ahLst/>
            <a:cxnLst/>
            <a:rect l="l" t="t" r="r" b="b"/>
            <a:pathLst>
              <a:path w="4312488" h="2706086">
                <a:moveTo>
                  <a:pt x="0" y="0"/>
                </a:moveTo>
                <a:lnTo>
                  <a:pt x="4312488" y="0"/>
                </a:lnTo>
                <a:lnTo>
                  <a:pt x="4312488" y="2706087"/>
                </a:lnTo>
                <a:lnTo>
                  <a:pt x="0" y="270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489B3E-B36A-AF81-7971-8BCB0B5BB6F8}"/>
              </a:ext>
            </a:extLst>
          </p:cNvPr>
          <p:cNvSpPr txBox="1"/>
          <p:nvPr/>
        </p:nvSpPr>
        <p:spPr>
          <a:xfrm>
            <a:off x="4866862" y="1347667"/>
            <a:ext cx="24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</a:rPr>
              <a:t>BİLGİ NOTU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4DB7112-FADE-8C85-5F4D-3DF2E7E13C8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DA8B193-0870-A7B4-20DF-C4BF0D0500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0DCA12-7B2A-1A2C-6844-F04DA09864E8}"/>
              </a:ext>
            </a:extLst>
          </p:cNvPr>
          <p:cNvSpPr txBox="1"/>
          <p:nvPr/>
        </p:nvSpPr>
        <p:spPr>
          <a:xfrm>
            <a:off x="1275471" y="4707334"/>
            <a:ext cx="964105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>
              <a:lnSpc>
                <a:spcPct val="80000"/>
              </a:lnSpc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Hz. Muhammed (s.a.v.) İhlâs, Felak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Nâs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surelerinin çok faziletli olduğunu ve 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Kur’an’ın üçte biri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ne denk geldiği haber vermiştir.</a:t>
            </a:r>
          </a:p>
        </p:txBody>
      </p:sp>
    </p:spTree>
    <p:extLst>
      <p:ext uri="{BB962C8B-B14F-4D97-AF65-F5344CB8AC3E}">
        <p14:creationId xmlns:p14="http://schemas.microsoft.com/office/powerpoint/2010/main" val="31250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707757" y="4331032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Nâs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Kur’an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Kerim’in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dördüncü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suresidir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Adını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ayetinin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sonunda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kelimesinden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Nâs,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Felak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suresiyle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varlıkların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ş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errinden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Allah’a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sığınmayı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ifade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ettikleri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sureye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kendileriyle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korumasına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sığınılan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manasında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Muavvizetân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Muavvizeteyn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denmiştir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parçada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Nâs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sorulardan</a:t>
            </a: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hangisinin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cevabı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yoktur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anlamı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ayetten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oluşmaktadır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Kur’an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-ı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Kerim’in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kaçıncı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suresidir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Hangi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sureyle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Muavvizeteyn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2611840-BF22-70F3-E1C0-B24B3FD60EB1}"/>
              </a:ext>
            </a:extLst>
          </p:cNvPr>
          <p:cNvSpPr txBox="1"/>
          <p:nvPr/>
        </p:nvSpPr>
        <p:spPr>
          <a:xfrm>
            <a:off x="1" y="557628"/>
            <a:ext cx="5401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7 / Soru 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04353D-2724-4137-82E0-C59FEE7C4C26}">
  <we:reference id="wa104380518" version="3.5.0.0" store="tr-TR" storeType="OMEX"/>
  <we:alternateReferences>
    <we:reference id="WA104380518" version="3.5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1655</Words>
  <Application>Microsoft Office PowerPoint</Application>
  <PresentationFormat>Geniş ekran</PresentationFormat>
  <Paragraphs>244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Balcı</cp:lastModifiedBy>
  <cp:revision>21</cp:revision>
  <dcterms:created xsi:type="dcterms:W3CDTF">2023-07-30T08:03:49Z</dcterms:created>
  <dcterms:modified xsi:type="dcterms:W3CDTF">2023-08-28T18:39:22Z</dcterms:modified>
</cp:coreProperties>
</file>