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4" r:id="rId4"/>
    <p:sldId id="294" r:id="rId5"/>
    <p:sldId id="291" r:id="rId6"/>
    <p:sldId id="299" r:id="rId7"/>
    <p:sldId id="266" r:id="rId8"/>
    <p:sldId id="267" r:id="rId9"/>
    <p:sldId id="297" r:id="rId10"/>
    <p:sldId id="298" r:id="rId11"/>
    <p:sldId id="274" r:id="rId12"/>
    <p:sldId id="270" r:id="rId13"/>
    <p:sldId id="271" r:id="rId14"/>
    <p:sldId id="290" r:id="rId15"/>
    <p:sldId id="275" r:id="rId16"/>
    <p:sldId id="276" r:id="rId17"/>
    <p:sldId id="277" r:id="rId18"/>
    <p:sldId id="282" r:id="rId19"/>
    <p:sldId id="283" r:id="rId20"/>
    <p:sldId id="284" r:id="rId21"/>
    <p:sldId id="281"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1D6C"/>
    <a:srgbClr val="FDEB37"/>
    <a:srgbClr val="FC8F00"/>
    <a:srgbClr val="F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16.09.2023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16.09.2023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sanat, tasarım içeren bir resim&#10;&#10;Açıklama otomatik olarak oluşturuldu">
            <a:extLst>
              <a:ext uri="{FF2B5EF4-FFF2-40B4-BE49-F238E27FC236}">
                <a16:creationId xmlns:a16="http://schemas.microsoft.com/office/drawing/2014/main" id="{2272B449-3747-A57F-A09B-9C24418F3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7.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MELEK VE AHİRET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2.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786110" y="3267569"/>
            <a:ext cx="2393999" cy="646331"/>
          </a:xfrm>
          <a:prstGeom prst="rect">
            <a:avLst/>
          </a:prstGeom>
          <a:noFill/>
        </p:spPr>
        <p:txBody>
          <a:bodyPr wrap="square" rtlCol="0">
            <a:spAutoFit/>
          </a:bodyPr>
          <a:lstStyle/>
          <a:p>
            <a:r>
              <a:rPr lang="tr-TR" b="1" dirty="0">
                <a:latin typeface="Arial" panose="020B0604020202020204" pitchFamily="34" charset="0"/>
                <a:cs typeface="Arial" panose="020B0604020202020204" pitchFamily="34" charset="0"/>
              </a:rPr>
              <a:t>Melekler ve Özellikleri</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139181E2-46B6-5905-757E-C74ACBBE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646331"/>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Melekler iyiliğin ve güzelliğin sembolüdür. </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33050" y="3091688"/>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Meleğin yönlendirmesini hisseden kimse Allah’a (c.c.) şükretmelidir.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3" y="4692654"/>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Melekler insanlara iyiliği ve doğruluğu nasihat ederler. </a:t>
            </a:r>
          </a:p>
        </p:txBody>
      </p:sp>
      <p:sp>
        <p:nvSpPr>
          <p:cNvPr id="12" name="Metin kutusu 11">
            <a:extLst>
              <a:ext uri="{FF2B5EF4-FFF2-40B4-BE49-F238E27FC236}">
                <a16:creationId xmlns:a16="http://schemas.microsoft.com/office/drawing/2014/main" id="{0781C45A-F7F9-D544-FA01-660E401FF57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965739BA-6D37-4CA3-DCEA-63BBB9532D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077021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4911B8F9-5E74-1110-7364-6A9BB0E52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2332760" y="3217251"/>
            <a:ext cx="7526481" cy="1569660"/>
          </a:xfrm>
          <a:prstGeom prst="rect">
            <a:avLst/>
          </a:prstGeom>
          <a:noFill/>
        </p:spPr>
        <p:txBody>
          <a:bodyPr wrap="square" rtlCol="0">
            <a:spAutoFit/>
          </a:bodyPr>
          <a:lstStyle/>
          <a:p>
            <a:pPr marL="3175" algn="ctr">
              <a:lnSpc>
                <a:spcPct val="80000"/>
              </a:lnSpc>
            </a:pPr>
            <a:r>
              <a:rPr lang="tr-TR" sz="4000" dirty="0">
                <a:latin typeface="Arial" panose="020B0604020202020204" pitchFamily="34" charset="0"/>
                <a:cs typeface="Arial" panose="020B0604020202020204" pitchFamily="34" charset="0"/>
              </a:rPr>
              <a:t>Meleklerin varlığı ve özellikleri </a:t>
            </a:r>
            <a:r>
              <a:rPr lang="tr-TR" sz="4000" dirty="0">
                <a:solidFill>
                  <a:srgbClr val="FF0000"/>
                </a:solidFill>
                <a:latin typeface="Arial" panose="020B0604020202020204" pitchFamily="34" charset="0"/>
                <a:cs typeface="Arial" panose="020B0604020202020204" pitchFamily="34" charset="0"/>
              </a:rPr>
              <a:t>Kur’an-ı Kerim</a:t>
            </a:r>
            <a:r>
              <a:rPr lang="tr-TR" sz="4000" dirty="0">
                <a:latin typeface="Arial" panose="020B0604020202020204" pitchFamily="34" charset="0"/>
                <a:cs typeface="Arial" panose="020B0604020202020204" pitchFamily="34" charset="0"/>
              </a:rPr>
              <a:t>’de ve </a:t>
            </a:r>
            <a:r>
              <a:rPr lang="tr-TR" sz="4000" dirty="0">
                <a:solidFill>
                  <a:srgbClr val="FF0000"/>
                </a:solidFill>
                <a:latin typeface="Arial" panose="020B0604020202020204" pitchFamily="34" charset="0"/>
                <a:cs typeface="Arial" panose="020B0604020202020204" pitchFamily="34" charset="0"/>
              </a:rPr>
              <a:t>hadisler</a:t>
            </a:r>
            <a:r>
              <a:rPr lang="tr-TR" sz="4000" dirty="0">
                <a:latin typeface="Arial" panose="020B0604020202020204" pitchFamily="34" charset="0"/>
                <a:cs typeface="Arial" panose="020B0604020202020204" pitchFamily="34" charset="0"/>
              </a:rPr>
              <a:t>de açıklanmıştır. </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11" name="Metin kutusu 10">
            <a:extLst>
              <a:ext uri="{FF2B5EF4-FFF2-40B4-BE49-F238E27FC236}">
                <a16:creationId xmlns:a16="http://schemas.microsoft.com/office/drawing/2014/main" id="{04DB7112-FADE-8C85-5F4D-3DF2E7E13C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EDA8B193-0870-A7B4-20DF-C4BF0D0500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64631" y="3127685"/>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1019326"/>
            <a:ext cx="10958823" cy="5216813"/>
          </a:xfrm>
          <a:prstGeom prst="rect">
            <a:avLst/>
          </a:prstGeom>
          <a:noFill/>
        </p:spPr>
        <p:txBody>
          <a:bodyPr wrap="square" rtlCol="0">
            <a:spAutoFit/>
          </a:bodyPr>
          <a:lstStyle/>
          <a:p>
            <a:pPr>
              <a:spcAft>
                <a:spcPts val="600"/>
              </a:spcAft>
            </a:pPr>
            <a:r>
              <a:rPr lang="tr-TR" dirty="0">
                <a:solidFill>
                  <a:srgbClr val="000000"/>
                </a:solidFill>
                <a:latin typeface="Arial" panose="020B0604020202020204" pitchFamily="34" charset="0"/>
                <a:cs typeface="Arial" panose="020B0604020202020204" pitchFamily="34" charset="0"/>
              </a:rPr>
              <a:t>Bir sokak röportajında halkımıza ‘‘Şeytan melek midir yoksa cin midir?’’ diye sorulmuştur. Alınan cevapların %80’i melektir olmuştur. Ancak bu, Kur’an-ı Kerim’in açıklamalarına aykırıdır. Çünkü Kur’an’da şeytanın adının iblis olduğu vurgulanır. Onun cinlerden biri olduğu da açıkça ifade edilir.</a:t>
            </a:r>
          </a:p>
          <a:p>
            <a:pPr>
              <a:spcAft>
                <a:spcPts val="600"/>
              </a:spcAft>
            </a:pPr>
            <a:r>
              <a:rPr lang="tr-TR" b="1" dirty="0">
                <a:solidFill>
                  <a:srgbClr val="000000"/>
                </a:solidFill>
                <a:latin typeface="Arial" panose="020B0604020202020204" pitchFamily="34" charset="0"/>
                <a:cs typeface="Arial" panose="020B0604020202020204" pitchFamily="34" charset="0"/>
              </a:rPr>
              <a:t>Bu parçada verilmek istenen mesaja, aşağıdaki ayetlerden hangisi delil olarak gösterilebilir?</a:t>
            </a:r>
          </a:p>
          <a:p>
            <a:pPr>
              <a:spcAft>
                <a:spcPts val="600"/>
              </a:spcAft>
            </a:pPr>
            <a:r>
              <a:rPr lang="tr-TR" dirty="0">
                <a:solidFill>
                  <a:srgbClr val="000000"/>
                </a:solidFill>
                <a:latin typeface="Arial" panose="020B0604020202020204" pitchFamily="34" charset="0"/>
                <a:cs typeface="Arial" panose="020B0604020202020204" pitchFamily="34" charset="0"/>
              </a:rPr>
              <a:t>A) “Şeytan sizin düşmanınızdır, siz de onu düşman sayın. O, kendi taraftarlarını ancak ateş ehli olmaya çağırır.”</a:t>
            </a:r>
          </a:p>
          <a:p>
            <a:pPr algn="r">
              <a:spcAft>
                <a:spcPts val="600"/>
              </a:spcAft>
            </a:pPr>
            <a:r>
              <a:rPr lang="tr-TR" dirty="0">
                <a:solidFill>
                  <a:srgbClr val="000000"/>
                </a:solidFill>
                <a:latin typeface="Arial" panose="020B0604020202020204" pitchFamily="34" charset="0"/>
                <a:cs typeface="Arial" panose="020B0604020202020204" pitchFamily="34" charset="0"/>
              </a:rPr>
              <a:t>(</a:t>
            </a:r>
            <a:r>
              <a:rPr lang="tr-TR" dirty="0" err="1">
                <a:solidFill>
                  <a:srgbClr val="000000"/>
                </a:solidFill>
                <a:latin typeface="Arial" panose="020B0604020202020204" pitchFamily="34" charset="0"/>
                <a:cs typeface="Arial" panose="020B0604020202020204" pitchFamily="34" charset="0"/>
              </a:rPr>
              <a:t>Fatır</a:t>
            </a:r>
            <a:r>
              <a:rPr lang="tr-TR" dirty="0">
                <a:solidFill>
                  <a:srgbClr val="000000"/>
                </a:solidFill>
                <a:latin typeface="Arial" panose="020B0604020202020204" pitchFamily="34" charset="0"/>
                <a:cs typeface="Arial" panose="020B0604020202020204" pitchFamily="34" charset="0"/>
              </a:rPr>
              <a:t> suresi, 6. ayet)</a:t>
            </a:r>
          </a:p>
          <a:p>
            <a:pPr>
              <a:spcAft>
                <a:spcPts val="600"/>
              </a:spcAft>
            </a:pPr>
            <a:r>
              <a:rPr lang="tr-TR" dirty="0">
                <a:solidFill>
                  <a:srgbClr val="000000"/>
                </a:solidFill>
                <a:latin typeface="Arial" panose="020B0604020202020204" pitchFamily="34" charset="0"/>
                <a:cs typeface="Arial" panose="020B0604020202020204" pitchFamily="34" charset="0"/>
              </a:rPr>
              <a:t>B) “Hani biz meleklere; Âdem’e secde edin, demiştik; iblis hariç olmak üzere onlar hemen secde ettiler. İblis cinlerdendi; </a:t>
            </a:r>
            <a:r>
              <a:rPr lang="tr-TR" dirty="0" err="1">
                <a:solidFill>
                  <a:srgbClr val="000000"/>
                </a:solidFill>
                <a:latin typeface="Arial" panose="020B0604020202020204" pitchFamily="34" charset="0"/>
                <a:cs typeface="Arial" panose="020B0604020202020204" pitchFamily="34" charset="0"/>
              </a:rPr>
              <a:t>Rabb’inin</a:t>
            </a:r>
            <a:r>
              <a:rPr lang="tr-TR" dirty="0">
                <a:solidFill>
                  <a:srgbClr val="000000"/>
                </a:solidFill>
                <a:latin typeface="Arial" panose="020B0604020202020204" pitchFamily="34" charset="0"/>
                <a:cs typeface="Arial" panose="020B0604020202020204" pitchFamily="34" charset="0"/>
              </a:rPr>
              <a:t> emrinden dışarı çıktı...”</a:t>
            </a:r>
          </a:p>
          <a:p>
            <a:pPr algn="r">
              <a:spcAft>
                <a:spcPts val="600"/>
              </a:spcAft>
            </a:pPr>
            <a:r>
              <a:rPr lang="tr-TR" dirty="0">
                <a:solidFill>
                  <a:srgbClr val="000000"/>
                </a:solidFill>
                <a:latin typeface="Arial" panose="020B0604020202020204" pitchFamily="34" charset="0"/>
                <a:cs typeface="Arial" panose="020B0604020202020204" pitchFamily="34" charset="0"/>
              </a:rPr>
              <a:t>(</a:t>
            </a:r>
            <a:r>
              <a:rPr lang="tr-TR" dirty="0" err="1">
                <a:solidFill>
                  <a:srgbClr val="000000"/>
                </a:solidFill>
                <a:latin typeface="Arial" panose="020B0604020202020204" pitchFamily="34" charset="0"/>
                <a:cs typeface="Arial" panose="020B0604020202020204" pitchFamily="34" charset="0"/>
              </a:rPr>
              <a:t>Kehf</a:t>
            </a:r>
            <a:r>
              <a:rPr lang="tr-TR" dirty="0">
                <a:solidFill>
                  <a:srgbClr val="000000"/>
                </a:solidFill>
                <a:latin typeface="Arial" panose="020B0604020202020204" pitchFamily="34" charset="0"/>
                <a:cs typeface="Arial" panose="020B0604020202020204" pitchFamily="34" charset="0"/>
              </a:rPr>
              <a:t> suresi, 50. ayet)</a:t>
            </a:r>
          </a:p>
          <a:p>
            <a:pPr>
              <a:spcAft>
                <a:spcPts val="600"/>
              </a:spcAft>
            </a:pPr>
            <a:r>
              <a:rPr lang="tr-TR" dirty="0">
                <a:solidFill>
                  <a:srgbClr val="000000"/>
                </a:solidFill>
                <a:latin typeface="Arial" panose="020B0604020202020204" pitchFamily="34" charset="0"/>
                <a:cs typeface="Arial" panose="020B0604020202020204" pitchFamily="34" charset="0"/>
              </a:rPr>
              <a:t>C) “…Şeytan) onlara söz verir ve onları ümitlendirir; hâlbuki şeytanın onlara söz vermesi aldatmacadan başka bir şey değildir.”</a:t>
            </a:r>
          </a:p>
          <a:p>
            <a:pPr algn="r">
              <a:spcAft>
                <a:spcPts val="600"/>
              </a:spcAft>
            </a:pPr>
            <a:r>
              <a:rPr lang="tr-TR" dirty="0">
                <a:solidFill>
                  <a:srgbClr val="000000"/>
                </a:solidFill>
                <a:latin typeface="Arial" panose="020B0604020202020204" pitchFamily="34" charset="0"/>
                <a:cs typeface="Arial" panose="020B0604020202020204" pitchFamily="34" charset="0"/>
              </a:rPr>
              <a:t>(Nisâ suresi, 120. ayet)</a:t>
            </a:r>
          </a:p>
          <a:p>
            <a:pPr>
              <a:spcAft>
                <a:spcPts val="600"/>
              </a:spcAft>
            </a:pPr>
            <a:r>
              <a:rPr lang="tr-TR" dirty="0">
                <a:solidFill>
                  <a:srgbClr val="000000"/>
                </a:solidFill>
                <a:latin typeface="Arial" panose="020B0604020202020204" pitchFamily="34" charset="0"/>
                <a:cs typeface="Arial" panose="020B0604020202020204" pitchFamily="34" charset="0"/>
              </a:rPr>
              <a:t>D) “Eğer şeytandan gelecek kötü bir düşünce seni dürtecek olursa hemen Allah’a sığın. Çünkü O; işiten, bilendir.”</a:t>
            </a:r>
          </a:p>
          <a:p>
            <a:pPr algn="r">
              <a:spcAft>
                <a:spcPts val="600"/>
              </a:spcAft>
            </a:pPr>
            <a:r>
              <a:rPr lang="tr-TR" dirty="0">
                <a:solidFill>
                  <a:srgbClr val="000000"/>
                </a:solidFill>
                <a:latin typeface="Arial" panose="020B0604020202020204" pitchFamily="34" charset="0"/>
                <a:cs typeface="Arial" panose="020B0604020202020204" pitchFamily="34" charset="0"/>
              </a:rPr>
              <a:t>(</a:t>
            </a:r>
            <a:r>
              <a:rPr lang="tr-TR" dirty="0" err="1">
                <a:solidFill>
                  <a:srgbClr val="000000"/>
                </a:solidFill>
                <a:latin typeface="Arial" panose="020B0604020202020204" pitchFamily="34" charset="0"/>
                <a:cs typeface="Arial" panose="020B0604020202020204" pitchFamily="34" charset="0"/>
              </a:rPr>
              <a:t>Fussilet</a:t>
            </a:r>
            <a:r>
              <a:rPr lang="tr-TR" dirty="0">
                <a:solidFill>
                  <a:srgbClr val="000000"/>
                </a:solidFill>
                <a:latin typeface="Arial" panose="020B0604020202020204" pitchFamily="34" charset="0"/>
                <a:cs typeface="Arial" panose="020B0604020202020204" pitchFamily="34" charset="0"/>
              </a:rPr>
              <a:t> suresi, 36. ayet)</a:t>
            </a:r>
            <a:endParaRPr lang="en-US"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4">
            <a:extLst>
              <a:ext uri="{FF2B5EF4-FFF2-40B4-BE49-F238E27FC236}">
                <a16:creationId xmlns:a16="http://schemas.microsoft.com/office/drawing/2014/main" id="{5E2B7D7B-635D-4A08-AA79-D7EA0701AA39}"/>
              </a:ext>
            </a:extLst>
          </p:cNvPr>
          <p:cNvSpPr txBox="1"/>
          <p:nvPr/>
        </p:nvSpPr>
        <p:spPr>
          <a:xfrm>
            <a:off x="0" y="591828"/>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a:t>
            </a:r>
            <a:r>
              <a:rPr lang="tr-TR" dirty="0">
                <a:latin typeface="Arial" panose="020B0604020202020204" pitchFamily="34" charset="0"/>
                <a:cs typeface="Arial" panose="020B0604020202020204" pitchFamily="34" charset="0"/>
              </a:rPr>
              <a:t>2</a:t>
            </a:r>
            <a:r>
              <a:rPr lang="tr-TR" sz="1800" dirty="0">
                <a:latin typeface="Arial" panose="020B0604020202020204" pitchFamily="34" charset="0"/>
                <a:cs typeface="Arial" panose="020B0604020202020204" pitchFamily="34" charset="0"/>
              </a:rPr>
              <a:t> / Soru 1</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ekran görüntüsü içeren bir resim&#10;&#10;Açıklama otomatik olarak oluşturuldu">
            <a:extLst>
              <a:ext uri="{FF2B5EF4-FFF2-40B4-BE49-F238E27FC236}">
                <a16:creationId xmlns:a16="http://schemas.microsoft.com/office/drawing/2014/main" id="{FD0AD3A3-4318-559C-3C8D-F4E3D46DF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0" name="Metin kutusu 9">
            <a:extLst>
              <a:ext uri="{FF2B5EF4-FFF2-40B4-BE49-F238E27FC236}">
                <a16:creationId xmlns:a16="http://schemas.microsoft.com/office/drawing/2014/main" id="{04E25082-632F-7FEB-4B36-E269CF2C2FD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609A0081-2E27-F05B-E2A6-C56D8752523D}"/>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6" name="Metin kutusu 5">
            <a:extLst>
              <a:ext uri="{FF2B5EF4-FFF2-40B4-BE49-F238E27FC236}">
                <a16:creationId xmlns:a16="http://schemas.microsoft.com/office/drawing/2014/main" id="{F52021D3-3412-FD06-7ED7-ADCDB4872201}"/>
              </a:ext>
            </a:extLst>
          </p:cNvPr>
          <p:cNvSpPr txBox="1"/>
          <p:nvPr/>
        </p:nvSpPr>
        <p:spPr>
          <a:xfrm>
            <a:off x="0" y="591828"/>
            <a:ext cx="5401994"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  Bumerang</a:t>
            </a:r>
            <a:r>
              <a:rPr lang="tr-TR" sz="1800" dirty="0">
                <a:latin typeface="Arial" panose="020B0604020202020204" pitchFamily="34" charset="0"/>
                <a:cs typeface="Arial" panose="020B0604020202020204" pitchFamily="34" charset="0"/>
              </a:rPr>
              <a:t> / 1. Ünite / Kavratan Testler 2 / Soru 4</a:t>
            </a:r>
            <a:endParaRPr lang="en-US" sz="1800"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3C90375D-A935-5856-725E-FFD661D9CA18}"/>
              </a:ext>
            </a:extLst>
          </p:cNvPr>
          <p:cNvPicPr>
            <a:picLocks noChangeAspect="1"/>
          </p:cNvPicPr>
          <p:nvPr/>
        </p:nvPicPr>
        <p:blipFill rotWithShape="1">
          <a:blip r:embed="rId3"/>
          <a:srcRect b="24750"/>
          <a:stretch/>
        </p:blipFill>
        <p:spPr>
          <a:xfrm>
            <a:off x="240128" y="1598518"/>
            <a:ext cx="11711744" cy="2450067"/>
          </a:xfrm>
          <a:prstGeom prst="rect">
            <a:avLst/>
          </a:prstGeom>
        </p:spPr>
      </p:pic>
      <p:sp>
        <p:nvSpPr>
          <p:cNvPr id="9" name="Freeform 6">
            <a:extLst>
              <a:ext uri="{FF2B5EF4-FFF2-40B4-BE49-F238E27FC236}">
                <a16:creationId xmlns:a16="http://schemas.microsoft.com/office/drawing/2014/main" id="{B64A8305-71C6-36D5-1EDF-DAEBF5B1EA4B}"/>
              </a:ext>
            </a:extLst>
          </p:cNvPr>
          <p:cNvSpPr/>
          <p:nvPr/>
        </p:nvSpPr>
        <p:spPr>
          <a:xfrm>
            <a:off x="709603" y="4906650"/>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12" name="Metin kutusu 11">
            <a:extLst>
              <a:ext uri="{FF2B5EF4-FFF2-40B4-BE49-F238E27FC236}">
                <a16:creationId xmlns:a16="http://schemas.microsoft.com/office/drawing/2014/main" id="{13546A45-1BCE-EB8B-1CDC-D220914E0D45}"/>
              </a:ext>
            </a:extLst>
          </p:cNvPr>
          <p:cNvSpPr txBox="1"/>
          <p:nvPr/>
        </p:nvSpPr>
        <p:spPr>
          <a:xfrm>
            <a:off x="773405" y="4167258"/>
            <a:ext cx="10958823" cy="1661993"/>
          </a:xfrm>
          <a:prstGeom prst="rect">
            <a:avLst/>
          </a:prstGeom>
          <a:noFill/>
        </p:spPr>
        <p:txBody>
          <a:bodyPr wrap="square" rtlCol="0">
            <a:spAutoFit/>
          </a:bodyPr>
          <a:lstStyle/>
          <a:p>
            <a:pPr>
              <a:spcAft>
                <a:spcPts val="600"/>
              </a:spcAft>
            </a:pPr>
            <a:r>
              <a:rPr lang="tr-TR" sz="2300" b="1" dirty="0">
                <a:solidFill>
                  <a:srgbClr val="000000"/>
                </a:solidFill>
                <a:latin typeface="Arial" panose="020B0604020202020204" pitchFamily="34" charset="0"/>
                <a:cs typeface="Arial" panose="020B0604020202020204" pitchFamily="34" charset="0"/>
              </a:rPr>
              <a:t>Bu ayetlerde aşağıdaki meleklerden hangisinin görevinden söz edilmemektedir?</a:t>
            </a:r>
          </a:p>
          <a:p>
            <a:pPr marL="457200" indent="-457200">
              <a:spcAft>
                <a:spcPts val="600"/>
              </a:spcAft>
              <a:buAutoNum type="alphaUcParenR"/>
            </a:pPr>
            <a:r>
              <a:rPr lang="tr-TR" sz="2300" dirty="0" err="1">
                <a:solidFill>
                  <a:srgbClr val="000000"/>
                </a:solidFill>
                <a:latin typeface="Arial" panose="020B0604020202020204" pitchFamily="34" charset="0"/>
                <a:cs typeface="Arial" panose="020B0604020202020204" pitchFamily="34" charset="0"/>
              </a:rPr>
              <a:t>Münker</a:t>
            </a:r>
            <a:r>
              <a:rPr lang="tr-TR" sz="2300" dirty="0">
                <a:solidFill>
                  <a:srgbClr val="000000"/>
                </a:solidFill>
                <a:latin typeface="Arial" panose="020B0604020202020204" pitchFamily="34" charset="0"/>
                <a:cs typeface="Arial" panose="020B0604020202020204" pitchFamily="34" charset="0"/>
              </a:rPr>
              <a:t> </a:t>
            </a:r>
            <a:r>
              <a:rPr lang="tr-TR" sz="2300" dirty="0" err="1">
                <a:solidFill>
                  <a:srgbClr val="000000"/>
                </a:solidFill>
                <a:latin typeface="Arial" panose="020B0604020202020204" pitchFamily="34" charset="0"/>
                <a:cs typeface="Arial" panose="020B0604020202020204" pitchFamily="34" charset="0"/>
              </a:rPr>
              <a:t>Nekir</a:t>
            </a:r>
            <a:r>
              <a:rPr lang="tr-TR" sz="2300" dirty="0">
                <a:solidFill>
                  <a:srgbClr val="000000"/>
                </a:solidFill>
                <a:latin typeface="Arial" panose="020B0604020202020204" pitchFamily="34" charset="0"/>
                <a:cs typeface="Arial" panose="020B0604020202020204" pitchFamily="34" charset="0"/>
              </a:rPr>
              <a:t> 				B) Cebrail </a:t>
            </a:r>
          </a:p>
          <a:p>
            <a:pPr marL="457200" indent="-457200">
              <a:spcAft>
                <a:spcPts val="600"/>
              </a:spcAft>
              <a:buAutoNum type="alphaUcParenR"/>
            </a:pPr>
            <a:r>
              <a:rPr lang="tr-TR" sz="2300" dirty="0">
                <a:solidFill>
                  <a:srgbClr val="000000"/>
                </a:solidFill>
                <a:latin typeface="Arial" panose="020B0604020202020204" pitchFamily="34" charset="0"/>
                <a:cs typeface="Arial" panose="020B0604020202020204" pitchFamily="34" charset="0"/>
              </a:rPr>
              <a:t>C) Azrail 					D) </a:t>
            </a:r>
            <a:r>
              <a:rPr lang="tr-TR" sz="2300" dirty="0" err="1">
                <a:solidFill>
                  <a:srgbClr val="000000"/>
                </a:solidFill>
                <a:latin typeface="Arial" panose="020B0604020202020204" pitchFamily="34" charset="0"/>
                <a:cs typeface="Arial" panose="020B0604020202020204" pitchFamily="34" charset="0"/>
              </a:rPr>
              <a:t>Kiramen</a:t>
            </a:r>
            <a:r>
              <a:rPr lang="tr-TR" sz="2300" dirty="0">
                <a:solidFill>
                  <a:srgbClr val="000000"/>
                </a:solidFill>
                <a:latin typeface="Arial" panose="020B0604020202020204" pitchFamily="34" charset="0"/>
                <a:cs typeface="Arial" panose="020B0604020202020204" pitchFamily="34" charset="0"/>
              </a:rPr>
              <a:t> Katibin</a:t>
            </a:r>
            <a:endParaRPr lang="en-US" sz="2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9F322412-2970-13C8-909C-ABABC5E6B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401205"/>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Allah </a:t>
            </a:r>
            <a:r>
              <a:rPr lang="en-US" sz="2400" dirty="0" err="1">
                <a:solidFill>
                  <a:srgbClr val="000000"/>
                </a:solidFill>
                <a:latin typeface="Arial" panose="020B0604020202020204" pitchFamily="34" charset="0"/>
                <a:cs typeface="Arial" panose="020B0604020202020204" pitchFamily="34" charset="0"/>
              </a:rPr>
              <a:t>tarafından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verilen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görevleri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yerine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getiren</a:t>
            </a:r>
            <a:r>
              <a:rPr lang="tr-TR" sz="2400" dirty="0">
                <a:solidFill>
                  <a:srgbClr val="000000"/>
                </a:solidFill>
                <a:latin typeface="Arial" panose="020B0604020202020204" pitchFamily="34" charset="0"/>
                <a:cs typeface="Arial" panose="020B0604020202020204" pitchFamily="34" charset="0"/>
              </a:rPr>
              <a:t> ve onun emrinin dışına çıkamayan ruhani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Melekler</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yaratılmış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varlıklar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olup</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meleklerin</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ihtiyaçları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yoktur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Tabiat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olaylarını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düzenlemekle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rızıkları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dağıtmakla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görevli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melek</a:t>
            </a:r>
            <a:r>
              <a:rPr lang="en-US" sz="2400" dirty="0">
                <a:solidFill>
                  <a:srgbClr val="000000"/>
                </a:solidFill>
                <a:latin typeface="Arial" panose="020B0604020202020204" pitchFamily="34" charset="0"/>
                <a:cs typeface="Arial" panose="020B0604020202020204" pitchFamily="34" charset="0"/>
              </a:rPr>
              <a:t> …………. </a:t>
            </a: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dir.</a:t>
            </a:r>
          </a:p>
          <a:p>
            <a:pPr>
              <a:spcAft>
                <a:spcPts val="1200"/>
              </a:spcAft>
            </a:pPr>
            <a:r>
              <a:rPr lang="en-US" sz="2400" dirty="0" err="1">
                <a:solidFill>
                  <a:srgbClr val="000000"/>
                </a:solidFill>
                <a:latin typeface="Arial" panose="020B0604020202020204" pitchFamily="34" charset="0"/>
                <a:cs typeface="Arial" panose="020B0604020202020204" pitchFamily="34" charset="0"/>
              </a:rPr>
              <a:t>İnsanların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yaptıklarını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günah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sevaplarını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kaydeden</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meleklerdir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4674533" y="1930112"/>
            <a:ext cx="1045535" cy="461665"/>
          </a:xfrm>
          <a:prstGeom prst="rect">
            <a:avLst/>
          </a:prstGeom>
          <a:noFill/>
        </p:spPr>
        <p:txBody>
          <a:bodyPr wrap="square" rtlCol="0">
            <a:spAutoFit/>
          </a:bodyPr>
          <a:lstStyle/>
          <a:p>
            <a:pPr algn="ctr"/>
            <a:r>
              <a:rPr lang="tr-TR" sz="2400" b="1" dirty="0">
                <a:solidFill>
                  <a:srgbClr val="FF0000"/>
                </a:solidFill>
              </a:rPr>
              <a:t>melek</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1925377" y="2431772"/>
            <a:ext cx="1503525" cy="461665"/>
          </a:xfrm>
          <a:prstGeom prst="rect">
            <a:avLst/>
          </a:prstGeom>
          <a:noFill/>
        </p:spPr>
        <p:txBody>
          <a:bodyPr wrap="square" rtlCol="0">
            <a:spAutoFit/>
          </a:bodyPr>
          <a:lstStyle/>
          <a:p>
            <a:pPr algn="ctr"/>
            <a:r>
              <a:rPr lang="tr-TR" sz="2400" b="1" dirty="0">
                <a:solidFill>
                  <a:srgbClr val="FF0000"/>
                </a:solidFill>
              </a:rPr>
              <a:t>nurdan</a:t>
            </a:r>
          </a:p>
        </p:txBody>
      </p:sp>
      <p:sp>
        <p:nvSpPr>
          <p:cNvPr id="7" name="Metin kutusu 6">
            <a:extLst>
              <a:ext uri="{FF2B5EF4-FFF2-40B4-BE49-F238E27FC236}">
                <a16:creationId xmlns:a16="http://schemas.microsoft.com/office/drawing/2014/main" id="{569B3822-E1A9-2526-0FC5-9170E0E9CC2A}"/>
              </a:ext>
            </a:extLst>
          </p:cNvPr>
          <p:cNvSpPr txBox="1"/>
          <p:nvPr/>
        </p:nvSpPr>
        <p:spPr>
          <a:xfrm>
            <a:off x="595213" y="3680539"/>
            <a:ext cx="1923951" cy="461665"/>
          </a:xfrm>
          <a:prstGeom prst="rect">
            <a:avLst/>
          </a:prstGeom>
          <a:noFill/>
        </p:spPr>
        <p:txBody>
          <a:bodyPr wrap="square" rtlCol="0">
            <a:spAutoFit/>
          </a:bodyPr>
          <a:lstStyle/>
          <a:p>
            <a:pPr algn="ctr"/>
            <a:r>
              <a:rPr lang="tr-TR" sz="2400" b="1" dirty="0">
                <a:solidFill>
                  <a:srgbClr val="FF0000"/>
                </a:solidFill>
              </a:rPr>
              <a:t>Mikail</a:t>
            </a:r>
          </a:p>
        </p:txBody>
      </p:sp>
      <p:sp>
        <p:nvSpPr>
          <p:cNvPr id="13" name="Metin kutusu 12">
            <a:extLst>
              <a:ext uri="{FF2B5EF4-FFF2-40B4-BE49-F238E27FC236}">
                <a16:creationId xmlns:a16="http://schemas.microsoft.com/office/drawing/2014/main" id="{28740CC6-3A1D-6765-FD6E-7A220FC4EF9C}"/>
              </a:ext>
            </a:extLst>
          </p:cNvPr>
          <p:cNvSpPr txBox="1"/>
          <p:nvPr/>
        </p:nvSpPr>
        <p:spPr>
          <a:xfrm>
            <a:off x="8362399" y="4170340"/>
            <a:ext cx="2236461" cy="461665"/>
          </a:xfrm>
          <a:prstGeom prst="rect">
            <a:avLst/>
          </a:prstGeom>
          <a:noFill/>
        </p:spPr>
        <p:txBody>
          <a:bodyPr wrap="square" rtlCol="0">
            <a:spAutoFit/>
          </a:bodyPr>
          <a:lstStyle/>
          <a:p>
            <a:pPr algn="ctr"/>
            <a:r>
              <a:rPr lang="tr-TR" sz="2400" b="1" dirty="0" err="1">
                <a:solidFill>
                  <a:srgbClr val="FF0000"/>
                </a:solidFill>
              </a:rPr>
              <a:t>Kiramen</a:t>
            </a:r>
            <a:r>
              <a:rPr lang="tr-TR" sz="2400" b="1" dirty="0">
                <a:solidFill>
                  <a:srgbClr val="FF0000"/>
                </a:solidFill>
              </a:rPr>
              <a:t> Kâtibin</a:t>
            </a:r>
          </a:p>
        </p:txBody>
      </p:sp>
      <p:sp>
        <p:nvSpPr>
          <p:cNvPr id="15" name="Metin kutusu 14">
            <a:extLst>
              <a:ext uri="{FF2B5EF4-FFF2-40B4-BE49-F238E27FC236}">
                <a16:creationId xmlns:a16="http://schemas.microsoft.com/office/drawing/2014/main" id="{74CE40B1-8C02-9F9A-30F5-0FF9DF2E431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6" name="Metin kutusu 15">
            <a:extLst>
              <a:ext uri="{FF2B5EF4-FFF2-40B4-BE49-F238E27FC236}">
                <a16:creationId xmlns:a16="http://schemas.microsoft.com/office/drawing/2014/main" id="{80C1F941-C403-22B7-3319-BBEBA86BB6E3}"/>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4">
            <a:extLst>
              <a:ext uri="{FF2B5EF4-FFF2-40B4-BE49-F238E27FC236}">
                <a16:creationId xmlns:a16="http://schemas.microsoft.com/office/drawing/2014/main" id="{31B2EC7A-4342-AE2A-E717-90E28D474165}"/>
              </a:ext>
            </a:extLst>
          </p:cNvPr>
          <p:cNvSpPr txBox="1"/>
          <p:nvPr/>
        </p:nvSpPr>
        <p:spPr>
          <a:xfrm>
            <a:off x="7953784" y="2405845"/>
            <a:ext cx="2771188" cy="461665"/>
          </a:xfrm>
          <a:prstGeom prst="rect">
            <a:avLst/>
          </a:prstGeom>
          <a:noFill/>
        </p:spPr>
        <p:txBody>
          <a:bodyPr wrap="square" rtlCol="0">
            <a:spAutoFit/>
          </a:bodyPr>
          <a:lstStyle/>
          <a:p>
            <a:pPr algn="ctr"/>
            <a:r>
              <a:rPr lang="tr-TR" sz="2400" b="1" dirty="0">
                <a:solidFill>
                  <a:srgbClr val="FF0000"/>
                </a:solidFill>
              </a:rPr>
              <a:t>yemek             içme</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958A541-8036-D488-6148-22DB1B156363}"/>
              </a:ext>
            </a:extLst>
          </p:cNvPr>
          <p:cNvGrpSpPr/>
          <p:nvPr/>
        </p:nvGrpSpPr>
        <p:grpSpPr>
          <a:xfrm>
            <a:off x="773406" y="3876296"/>
            <a:ext cx="10645189" cy="2056532"/>
            <a:chOff x="773406" y="3876296"/>
            <a:chExt cx="10645189" cy="2056532"/>
          </a:xfrm>
        </p:grpSpPr>
        <p:sp>
          <p:nvSpPr>
            <p:cNvPr id="56" name="Freeform 6">
              <a:extLst>
                <a:ext uri="{FF2B5EF4-FFF2-40B4-BE49-F238E27FC236}">
                  <a16:creationId xmlns:a16="http://schemas.microsoft.com/office/drawing/2014/main" id="{E3FFE183-5AB3-C552-AE11-DAB12DBCD681}"/>
                </a:ext>
              </a:extLst>
            </p:cNvPr>
            <p:cNvSpPr/>
            <p:nvPr/>
          </p:nvSpPr>
          <p:spPr>
            <a:xfrm>
              <a:off x="34658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55" name="Freeform 6">
              <a:extLst>
                <a:ext uri="{FF2B5EF4-FFF2-40B4-BE49-F238E27FC236}">
                  <a16:creationId xmlns:a16="http://schemas.microsoft.com/office/drawing/2014/main" id="{C365A3DE-A133-7863-4420-AF3470C1ABA3}"/>
                </a:ext>
              </a:extLst>
            </p:cNvPr>
            <p:cNvSpPr/>
            <p:nvPr/>
          </p:nvSpPr>
          <p:spPr>
            <a:xfrm>
              <a:off x="7734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61582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8506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grpSp>
      <p:pic>
        <p:nvPicPr>
          <p:cNvPr id="7" name="Resim 6" descr="ekran görüntüsü içeren bir resim&#10;&#10;Açıklama otomatik olarak oluşturuldu">
            <a:extLst>
              <a:ext uri="{FF2B5EF4-FFF2-40B4-BE49-F238E27FC236}">
                <a16:creationId xmlns:a16="http://schemas.microsoft.com/office/drawing/2014/main" id="{816D0D24-C5D3-17BD-F34E-70C5350CA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0" name="Metin kutusu 59">
            <a:extLst>
              <a:ext uri="{FF2B5EF4-FFF2-40B4-BE49-F238E27FC236}">
                <a16:creationId xmlns:a16="http://schemas.microsoft.com/office/drawing/2014/main" id="{C2092870-37FE-6FCC-17A0-BC1D07E6E355}"/>
              </a:ext>
            </a:extLst>
          </p:cNvPr>
          <p:cNvSpPr txBox="1"/>
          <p:nvPr/>
        </p:nvSpPr>
        <p:spPr>
          <a:xfrm>
            <a:off x="3930125" y="4885639"/>
            <a:ext cx="1929531" cy="307777"/>
          </a:xfrm>
          <a:prstGeom prst="rect">
            <a:avLst/>
          </a:prstGeom>
          <a:solidFill>
            <a:srgbClr val="FC8F00"/>
          </a:solidFill>
        </p:spPr>
        <p:txBody>
          <a:bodyPr wrap="square" rtlCol="0">
            <a:spAutoFit/>
          </a:bodyPr>
          <a:lstStyle/>
          <a:p>
            <a:pPr algn="ctr"/>
            <a:r>
              <a:rPr lang="tr-TR" sz="1400" b="1" dirty="0">
                <a:latin typeface="Arial" panose="020B0604020202020204" pitchFamily="34" charset="0"/>
                <a:cs typeface="Arial" panose="020B0604020202020204" pitchFamily="34" charset="0"/>
              </a:rPr>
              <a:t>KİRAMENKATİBİN</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885639"/>
            <a:ext cx="1929531" cy="307777"/>
          </a:xfrm>
          <a:prstGeom prst="rect">
            <a:avLst/>
          </a:prstGeom>
          <a:solidFill>
            <a:srgbClr val="FC8F00"/>
          </a:solidFill>
        </p:spPr>
        <p:txBody>
          <a:bodyPr wrap="square" rtlCol="0">
            <a:spAutoFit/>
          </a:bodyPr>
          <a:lstStyle/>
          <a:p>
            <a:pPr algn="ctr"/>
            <a:r>
              <a:rPr lang="tr-TR" sz="1400" b="1" dirty="0">
                <a:latin typeface="Arial" panose="020B0604020202020204" pitchFamily="34" charset="0"/>
                <a:cs typeface="Arial" panose="020B0604020202020204" pitchFamily="34" charset="0"/>
              </a:rPr>
              <a:t>ATKMEİRİBANKİN</a:t>
            </a:r>
          </a:p>
        </p:txBody>
      </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RAHMET</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MAHRET</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512549"/>
            <a:ext cx="1929531" cy="369332"/>
          </a:xfrm>
          <a:prstGeom prst="rect">
            <a:avLst/>
          </a:prstGeom>
          <a:solidFill>
            <a:srgbClr val="FC8F00"/>
          </a:solidFill>
        </p:spPr>
        <p:txBody>
          <a:bodyPr wrap="square" rtlCol="0">
            <a:spAutoFit/>
          </a:bodyPr>
          <a:lstStyle/>
          <a:p>
            <a:pPr algn="ctr"/>
            <a:r>
              <a:rPr lang="tr-TR" b="1" dirty="0">
                <a:latin typeface="Arial" panose="020B0604020202020204" pitchFamily="34" charset="0"/>
                <a:cs typeface="Arial" panose="020B0604020202020204" pitchFamily="34" charset="0"/>
              </a:rPr>
              <a:t>MÜNKERNEKİR</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MELEK</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HABERCİ</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HAFAZA</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AHFZAA</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İYİLİK</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461665"/>
          </a:xfrm>
          <a:prstGeom prst="rect">
            <a:avLst/>
          </a:prstGeom>
          <a:solidFill>
            <a:srgbClr val="FC8F00"/>
          </a:solidFill>
        </p:spPr>
        <p:txBody>
          <a:bodyPr wrap="square" rtlCol="0">
            <a:spAutoFit/>
          </a:bodyPr>
          <a:lstStyle/>
          <a:p>
            <a:pPr algn="ctr"/>
            <a:r>
              <a:rPr lang="tr-TR" sz="2400" b="1" dirty="0">
                <a:latin typeface="Arial" panose="020B0604020202020204" pitchFamily="34" charset="0"/>
                <a:cs typeface="Arial" panose="020B0604020202020204" pitchFamily="34" charset="0"/>
              </a:rPr>
              <a:t>TERTEMİZ</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509695"/>
            <a:ext cx="1929531" cy="369332"/>
          </a:xfrm>
          <a:prstGeom prst="rect">
            <a:avLst/>
          </a:prstGeom>
          <a:solidFill>
            <a:srgbClr val="FC8F00"/>
          </a:solidFill>
        </p:spPr>
        <p:txBody>
          <a:bodyPr wrap="square" rtlCol="0">
            <a:spAutoFit/>
          </a:bodyPr>
          <a:lstStyle/>
          <a:p>
            <a:pPr algn="ctr"/>
            <a:r>
              <a:rPr lang="tr-TR" b="1" dirty="0">
                <a:latin typeface="Arial" panose="020B0604020202020204" pitchFamily="34" charset="0"/>
                <a:cs typeface="Arial" panose="020B0604020202020204" pitchFamily="34" charset="0"/>
              </a:rPr>
              <a:t>KİNENKMÜERR</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KELEM</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CABERHİ</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İKİLİY</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07831"/>
          </a:xfrm>
          <a:prstGeom prst="rect">
            <a:avLst/>
          </a:prstGeom>
          <a:solidFill>
            <a:srgbClr val="FC8F00"/>
          </a:solidFill>
        </p:spPr>
        <p:txBody>
          <a:bodyPr wrap="square" rtlCol="0">
            <a:spAutoFit/>
          </a:bodyPr>
          <a:lstStyle/>
          <a:p>
            <a:pPr algn="ctr"/>
            <a:r>
              <a:rPr lang="tr-TR" sz="2700" b="1" dirty="0">
                <a:latin typeface="Arial" panose="020B0604020202020204" pitchFamily="34" charset="0"/>
                <a:cs typeface="Arial" panose="020B0604020202020204" pitchFamily="34" charset="0"/>
              </a:rPr>
              <a:t>TETİRMEZ</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9" name="Metin kutusu 8">
            <a:extLst>
              <a:ext uri="{FF2B5EF4-FFF2-40B4-BE49-F238E27FC236}">
                <a16:creationId xmlns:a16="http://schemas.microsoft.com/office/drawing/2014/main" id="{30C11438-AA8B-8C04-0EE5-718C5D75F0D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250FE265-BB35-F7EF-B487-F74C3B0A513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3" grpId="0" animBg="1"/>
      <p:bldP spid="67" grpId="0" animBg="1"/>
      <p:bldP spid="64" grpId="0" animBg="1"/>
      <p:bldP spid="65" grpId="0" animBg="1"/>
      <p:bldP spid="66" grpId="0" animBg="1"/>
      <p:bldP spid="69"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5A5CC156-F36B-71D6-0910-9523B86A8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3" name="Metin kutusu 22">
            <a:extLst>
              <a:ext uri="{FF2B5EF4-FFF2-40B4-BE49-F238E27FC236}">
                <a16:creationId xmlns:a16="http://schemas.microsoft.com/office/drawing/2014/main" id="{922DE723-58A6-DA79-E52F-C936E2981C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4" name="Metin kutusu 23">
            <a:extLst>
              <a:ext uri="{FF2B5EF4-FFF2-40B4-BE49-F238E27FC236}">
                <a16:creationId xmlns:a16="http://schemas.microsoft.com/office/drawing/2014/main" id="{48BE761B-EACB-03AE-104A-574A9C902F2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D81CFE34-D1A6-2009-5CBE-733A9C795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Ç</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Haber getiren, haberci, ulaştıran</a:t>
            </a:r>
          </a:p>
        </p:txBody>
      </p:sp>
      <p:sp>
        <p:nvSpPr>
          <p:cNvPr id="19" name="Metin kutusu 18">
            <a:extLst>
              <a:ext uri="{FF2B5EF4-FFF2-40B4-BE49-F238E27FC236}">
                <a16:creationId xmlns:a16="http://schemas.microsoft.com/office/drawing/2014/main" id="{14FBDF25-F136-AE24-7EF9-E5EA45E6EFE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10D9AE49-0F70-7AC9-3B5F-07A0F7214AA0}"/>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ekran görüntüsü içeren bir resim&#10;&#10;Açıklama otomatik olarak oluşturuldu">
            <a:extLst>
              <a:ext uri="{FF2B5EF4-FFF2-40B4-BE49-F238E27FC236}">
                <a16:creationId xmlns:a16="http://schemas.microsoft.com/office/drawing/2014/main" id="{213A0DC0-10D7-06C5-A088-0D8CD9C63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9431438"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Kabirde insanlara sorular soracağı rivayet edilen meleklerden biri</a:t>
            </a:r>
          </a:p>
        </p:txBody>
      </p:sp>
      <p:sp>
        <p:nvSpPr>
          <p:cNvPr id="21" name="Metin kutusu 20">
            <a:extLst>
              <a:ext uri="{FF2B5EF4-FFF2-40B4-BE49-F238E27FC236}">
                <a16:creationId xmlns:a16="http://schemas.microsoft.com/office/drawing/2014/main" id="{D28488CC-5DA2-AD7E-715B-311E33E6F1D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2" name="Metin kutusu 21">
            <a:extLst>
              <a:ext uri="{FF2B5EF4-FFF2-40B4-BE49-F238E27FC236}">
                <a16:creationId xmlns:a16="http://schemas.microsoft.com/office/drawing/2014/main" id="{58BF4881-8E93-8E85-59D0-7E19D3BB2BCE}"/>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6AE8A4A4-7781-E71B-145B-221FF4D49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Z</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9643980"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Eceli gelen insanların ruhunu almakla görevli olan melek, ölüm meleği</a:t>
            </a:r>
          </a:p>
        </p:txBody>
      </p:sp>
      <p:sp>
        <p:nvSpPr>
          <p:cNvPr id="24" name="Metin kutusu 23">
            <a:extLst>
              <a:ext uri="{FF2B5EF4-FFF2-40B4-BE49-F238E27FC236}">
                <a16:creationId xmlns:a16="http://schemas.microsoft.com/office/drawing/2014/main" id="{EABD73A4-A1BE-1F98-666B-1A76364ED28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5" name="Metin kutusu 24">
            <a:extLst>
              <a:ext uri="{FF2B5EF4-FFF2-40B4-BE49-F238E27FC236}">
                <a16:creationId xmlns:a16="http://schemas.microsoft.com/office/drawing/2014/main" id="{BA9BE016-A8B2-4A56-132D-0F6C47B0716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pic>
        <p:nvPicPr>
          <p:cNvPr id="4" name="Resim 3" descr="daire, sarı, renklilik, ekran görüntüsü içeren bir resim&#10;&#10;Açıklama otomatik olarak oluşturuldu">
            <a:extLst>
              <a:ext uri="{FF2B5EF4-FFF2-40B4-BE49-F238E27FC236}">
                <a16:creationId xmlns:a16="http://schemas.microsoft.com/office/drawing/2014/main" id="{0A769D36-411A-7E48-FACE-FBA3A1A6E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8" y="913341"/>
            <a:ext cx="4854498" cy="5031318"/>
          </a:xfrm>
          <a:prstGeom prst="rect">
            <a:avLst/>
          </a:prstGeom>
        </p:spPr>
      </p:pic>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6" name="Metin kutusu 5">
            <a:extLst>
              <a:ext uri="{FF2B5EF4-FFF2-40B4-BE49-F238E27FC236}">
                <a16:creationId xmlns:a16="http://schemas.microsoft.com/office/drawing/2014/main" id="{C3A6B053-D21F-D553-80FC-5493ED4ED9DC}"/>
              </a:ext>
            </a:extLst>
          </p:cNvPr>
          <p:cNvSpPr txBox="1"/>
          <p:nvPr/>
        </p:nvSpPr>
        <p:spPr>
          <a:xfrm>
            <a:off x="958824" y="1799965"/>
            <a:ext cx="4135006" cy="3539430"/>
          </a:xfrm>
          <a:prstGeom prst="rect">
            <a:avLst/>
          </a:prstGeom>
          <a:noFill/>
        </p:spPr>
        <p:txBody>
          <a:bodyPr wrap="square" rtlCol="0">
            <a:spAutoFit/>
          </a:bodyPr>
          <a:lstStyle/>
          <a:p>
            <a:pPr algn="ctr"/>
            <a:r>
              <a:rPr lang="tr-TR" sz="3200" dirty="0">
                <a:latin typeface="Arial" panose="020B0604020202020204" pitchFamily="34" charset="0"/>
              </a:rPr>
              <a:t>Melek, sözlükte haberci, elçi; güçlü kuvvetli, tasarrufta bulunan, yöneten tertemiz, günahsız, masum gibi anlamlara gelir.</a:t>
            </a:r>
          </a:p>
        </p:txBody>
      </p:sp>
      <p:pic>
        <p:nvPicPr>
          <p:cNvPr id="8" name="Resim 7" descr="daire, renklilik, grafik içeren bir resim&#10;&#10;Açıklama otomatik olarak oluşturuldu">
            <a:extLst>
              <a:ext uri="{FF2B5EF4-FFF2-40B4-BE49-F238E27FC236}">
                <a16:creationId xmlns:a16="http://schemas.microsoft.com/office/drawing/2014/main" id="{EAE83C4F-D797-802E-68FF-58AF92242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455" y="912600"/>
            <a:ext cx="4855928" cy="5032800"/>
          </a:xfrm>
          <a:prstGeom prst="rect">
            <a:avLst/>
          </a:prstGeom>
        </p:spPr>
      </p:pic>
      <p:sp>
        <p:nvSpPr>
          <p:cNvPr id="2" name="Metin kutusu 1">
            <a:extLst>
              <a:ext uri="{FF2B5EF4-FFF2-40B4-BE49-F238E27FC236}">
                <a16:creationId xmlns:a16="http://schemas.microsoft.com/office/drawing/2014/main" id="{EC99A015-E9EA-EDA4-312F-DC36107CBC9A}"/>
              </a:ext>
            </a:extLst>
          </p:cNvPr>
          <p:cNvSpPr txBox="1"/>
          <p:nvPr/>
        </p:nvSpPr>
        <p:spPr>
          <a:xfrm>
            <a:off x="6678508" y="2046186"/>
            <a:ext cx="4085822" cy="3046988"/>
          </a:xfrm>
          <a:prstGeom prst="rect">
            <a:avLst/>
          </a:prstGeom>
          <a:noFill/>
        </p:spPr>
        <p:txBody>
          <a:bodyPr wrap="square" rtlCol="0">
            <a:spAutoFit/>
          </a:bodyPr>
          <a:lstStyle/>
          <a:p>
            <a:pPr marL="3175" algn="ctr"/>
            <a:r>
              <a:rPr lang="tr-TR" sz="3200" dirty="0">
                <a:latin typeface="Arial" panose="020B0604020202020204" pitchFamily="34" charset="0"/>
                <a:cs typeface="Arial" panose="020B0604020202020204" pitchFamily="34" charset="0"/>
              </a:rPr>
              <a:t>Terim olarak melekler, nurdan yaratılmış, Allah tarafından verilen görevleri yerine getiren varlıklardır. </a:t>
            </a:r>
          </a:p>
        </p:txBody>
      </p:sp>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F41E992F-614A-5F31-82A0-BE74AA700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C</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B</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0" y="3625001"/>
            <a:ext cx="10061025"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Allah'ın (c.c.) mesajlarını peygamberlere ulaştıran melek, vahiy meleği</a:t>
            </a:r>
          </a:p>
        </p:txBody>
      </p:sp>
      <p:sp>
        <p:nvSpPr>
          <p:cNvPr id="26" name="Metin kutusu 25">
            <a:extLst>
              <a:ext uri="{FF2B5EF4-FFF2-40B4-BE49-F238E27FC236}">
                <a16:creationId xmlns:a16="http://schemas.microsoft.com/office/drawing/2014/main" id="{2472357F-7247-AC3F-B2C1-617CD96A3BC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7" name="Metin kutusu 26">
            <a:extLst>
              <a:ext uri="{FF2B5EF4-FFF2-40B4-BE49-F238E27FC236}">
                <a16:creationId xmlns:a16="http://schemas.microsoft.com/office/drawing/2014/main" id="{D50FBD92-C953-8669-FA95-82103F25D46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descr="ekran görüntüsü içeren bir resim&#10;&#10;Açıklama otomatik olarak oluşturuldu">
            <a:extLst>
              <a:ext uri="{FF2B5EF4-FFF2-40B4-BE49-F238E27FC236}">
                <a16:creationId xmlns:a16="http://schemas.microsoft.com/office/drawing/2014/main" id="{37A7D241-F414-D6FB-E0A1-32FE745A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5" name="Resim 14" descr="ekran görüntüsü, tasarım içeren bir resim&#10;&#10;Açıklama otomatik olarak oluşturuldu">
            <a:extLst>
              <a:ext uri="{FF2B5EF4-FFF2-40B4-BE49-F238E27FC236}">
                <a16:creationId xmlns:a16="http://schemas.microsoft.com/office/drawing/2014/main" id="{15C08424-78EA-CEF6-B166-D16B78473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646" y="2002782"/>
            <a:ext cx="4614000" cy="100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pic>
        <p:nvPicPr>
          <p:cNvPr id="17" name="Resim 16" descr="ekran görüntüsü, tasarım içeren bir resim&#10;&#10;Açıklama otomatik olarak oluşturuldu">
            <a:extLst>
              <a:ext uri="{FF2B5EF4-FFF2-40B4-BE49-F238E27FC236}">
                <a16:creationId xmlns:a16="http://schemas.microsoft.com/office/drawing/2014/main" id="{EF4A1094-7B74-3BEF-2B4B-763A9A4DE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12536"/>
            <a:ext cx="4614000" cy="1008000"/>
          </a:xfrm>
          <a:prstGeom prst="rect">
            <a:avLst/>
          </a:prstGeom>
        </p:spPr>
      </p:pic>
      <p:pic>
        <p:nvPicPr>
          <p:cNvPr id="16" name="Resim 15" descr="ekran görüntüsü, tasarım içeren bir resim&#10;&#10;Açıklama otomatik olarak oluşturuldu">
            <a:extLst>
              <a:ext uri="{FF2B5EF4-FFF2-40B4-BE49-F238E27FC236}">
                <a16:creationId xmlns:a16="http://schemas.microsoft.com/office/drawing/2014/main" id="{1547C709-A7D2-2C4B-D250-3C16C3CF0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57523"/>
            <a:ext cx="4614000" cy="1008000"/>
          </a:xfrm>
          <a:prstGeom prst="rect">
            <a:avLst/>
          </a:prstGeom>
        </p:spPr>
      </p:pic>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4" name="Grup 3">
            <a:extLst>
              <a:ext uri="{FF2B5EF4-FFF2-40B4-BE49-F238E27FC236}">
                <a16:creationId xmlns:a16="http://schemas.microsoft.com/office/drawing/2014/main" id="{68E3A362-AEDB-AD03-2217-5F41253EB0F9}"/>
              </a:ext>
            </a:extLst>
          </p:cNvPr>
          <p:cNvGrpSpPr/>
          <p:nvPr/>
        </p:nvGrpSpPr>
        <p:grpSpPr>
          <a:xfrm>
            <a:off x="0" y="5365357"/>
            <a:ext cx="12192000" cy="954107"/>
            <a:chOff x="0" y="5372597"/>
            <a:chExt cx="12192000" cy="954107"/>
          </a:xfrm>
        </p:grpSpPr>
        <p:sp>
          <p:nvSpPr>
            <p:cNvPr id="5" name="Dikdörtgen 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8"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0" name="Resim 9"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4" name="Resim 13"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0F7524CC-C269-AF71-9554-37911A30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6067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816578" y="726331"/>
            <a:ext cx="2275967" cy="830997"/>
          </a:xfrm>
          <a:prstGeom prst="rect">
            <a:avLst/>
          </a:prstGeom>
          <a:noFill/>
        </p:spPr>
        <p:txBody>
          <a:bodyPr wrap="square" rtlCol="0">
            <a:spAutoFit/>
          </a:bodyPr>
          <a:lstStyle/>
          <a:p>
            <a:pPr algn="ctr"/>
            <a:r>
              <a:rPr lang="tr-TR" sz="2400" b="1" dirty="0">
                <a:solidFill>
                  <a:schemeClr val="bg1"/>
                </a:solidFill>
              </a:rPr>
              <a:t>Meleklerin</a:t>
            </a:r>
          </a:p>
          <a:p>
            <a:pPr algn="ctr"/>
            <a:r>
              <a:rPr lang="tr-TR" sz="2400" b="1" dirty="0">
                <a:solidFill>
                  <a:schemeClr val="bg1"/>
                </a:solidFill>
              </a:rPr>
              <a:t>Özellikleri</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Dikdörtgen: Köşeleri Yuvarlatılmış 5">
            <a:extLst>
              <a:ext uri="{FF2B5EF4-FFF2-40B4-BE49-F238E27FC236}">
                <a16:creationId xmlns:a16="http://schemas.microsoft.com/office/drawing/2014/main" id="{CB090B9D-5156-F6F8-5CBF-C77A567044F9}"/>
              </a:ext>
            </a:extLst>
          </p:cNvPr>
          <p:cNvSpPr/>
          <p:nvPr/>
        </p:nvSpPr>
        <p:spPr>
          <a:xfrm>
            <a:off x="602675" y="1845000"/>
            <a:ext cx="5315133" cy="4093747"/>
          </a:xfrm>
          <a:prstGeom prst="roundRect">
            <a:avLst/>
          </a:prstGeom>
          <a:solidFill>
            <a:schemeClr val="accent1">
              <a:lumMod val="20000"/>
              <a:lumOff val="80000"/>
            </a:schemeClr>
          </a:solidFill>
          <a:ln w="38100">
            <a:solidFill>
              <a:srgbClr val="791D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780867" y="2053838"/>
            <a:ext cx="4691465" cy="523220"/>
          </a:xfrm>
          <a:prstGeom prst="rect">
            <a:avLst/>
          </a:prstGeom>
          <a:noFill/>
        </p:spPr>
        <p:txBody>
          <a:bodyPr wrap="square" rtlCol="0">
            <a:spAutoFit/>
          </a:bodyPr>
          <a:lstStyle/>
          <a:p>
            <a:pPr>
              <a:spcAft>
                <a:spcPts val="600"/>
              </a:spcAft>
            </a:pPr>
            <a:r>
              <a:rPr lang="tr-TR" sz="2800" dirty="0"/>
              <a:t>• Çok hızlı hareket edebilirler.</a:t>
            </a:r>
          </a:p>
        </p:txBody>
      </p:sp>
      <p:sp>
        <p:nvSpPr>
          <p:cNvPr id="25" name="Metin kutusu 24">
            <a:extLst>
              <a:ext uri="{FF2B5EF4-FFF2-40B4-BE49-F238E27FC236}">
                <a16:creationId xmlns:a16="http://schemas.microsoft.com/office/drawing/2014/main" id="{1CE6A651-4088-FAA9-F66A-69376568554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6" name="Metin kutusu 25">
            <a:extLst>
              <a:ext uri="{FF2B5EF4-FFF2-40B4-BE49-F238E27FC236}">
                <a16:creationId xmlns:a16="http://schemas.microsoft.com/office/drawing/2014/main" id="{9ED6C509-5B95-AC6B-B5D6-006527FF7EB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38B3BD5B-AB7C-E7CA-B3DE-2DADFDD85730}"/>
              </a:ext>
            </a:extLst>
          </p:cNvPr>
          <p:cNvSpPr txBox="1"/>
          <p:nvPr/>
        </p:nvSpPr>
        <p:spPr>
          <a:xfrm>
            <a:off x="780867" y="2657671"/>
            <a:ext cx="4691465" cy="523220"/>
          </a:xfrm>
          <a:prstGeom prst="rect">
            <a:avLst/>
          </a:prstGeom>
          <a:noFill/>
        </p:spPr>
        <p:txBody>
          <a:bodyPr wrap="square" rtlCol="0">
            <a:spAutoFit/>
          </a:bodyPr>
          <a:lstStyle/>
          <a:p>
            <a:pPr>
              <a:spcAft>
                <a:spcPts val="600"/>
              </a:spcAft>
            </a:pPr>
            <a:r>
              <a:rPr lang="tr-TR" sz="2800" dirty="0"/>
              <a:t>• İbadetle meşgul olurlar.</a:t>
            </a:r>
          </a:p>
        </p:txBody>
      </p:sp>
      <p:sp>
        <p:nvSpPr>
          <p:cNvPr id="3" name="Metin kutusu 2">
            <a:extLst>
              <a:ext uri="{FF2B5EF4-FFF2-40B4-BE49-F238E27FC236}">
                <a16:creationId xmlns:a16="http://schemas.microsoft.com/office/drawing/2014/main" id="{845E0FC0-D354-5863-3AD6-1D6FE461C2F7}"/>
              </a:ext>
            </a:extLst>
          </p:cNvPr>
          <p:cNvSpPr txBox="1"/>
          <p:nvPr/>
        </p:nvSpPr>
        <p:spPr>
          <a:xfrm>
            <a:off x="780867" y="3261366"/>
            <a:ext cx="4691465" cy="523220"/>
          </a:xfrm>
          <a:prstGeom prst="rect">
            <a:avLst/>
          </a:prstGeom>
          <a:noFill/>
        </p:spPr>
        <p:txBody>
          <a:bodyPr wrap="square" rtlCol="0">
            <a:spAutoFit/>
          </a:bodyPr>
          <a:lstStyle/>
          <a:p>
            <a:pPr>
              <a:spcAft>
                <a:spcPts val="600"/>
              </a:spcAft>
            </a:pPr>
            <a:r>
              <a:rPr lang="tr-TR" sz="2800" dirty="0"/>
              <a:t>• Görevlerini eksiksiz yaparlar.</a:t>
            </a:r>
          </a:p>
        </p:txBody>
      </p:sp>
      <p:sp>
        <p:nvSpPr>
          <p:cNvPr id="5" name="Metin kutusu 4">
            <a:extLst>
              <a:ext uri="{FF2B5EF4-FFF2-40B4-BE49-F238E27FC236}">
                <a16:creationId xmlns:a16="http://schemas.microsoft.com/office/drawing/2014/main" id="{2807092B-5EC3-11AC-506D-841C12553180}"/>
              </a:ext>
            </a:extLst>
          </p:cNvPr>
          <p:cNvSpPr txBox="1"/>
          <p:nvPr/>
        </p:nvSpPr>
        <p:spPr>
          <a:xfrm>
            <a:off x="780867" y="3865061"/>
            <a:ext cx="5157935" cy="523220"/>
          </a:xfrm>
          <a:prstGeom prst="rect">
            <a:avLst/>
          </a:prstGeom>
          <a:noFill/>
        </p:spPr>
        <p:txBody>
          <a:bodyPr wrap="square" rtlCol="0">
            <a:spAutoFit/>
          </a:bodyPr>
          <a:lstStyle/>
          <a:p>
            <a:pPr>
              <a:spcAft>
                <a:spcPts val="600"/>
              </a:spcAft>
            </a:pPr>
            <a:r>
              <a:rPr lang="tr-TR" sz="2800" dirty="0"/>
              <a:t>• İnsanların iyiliği için duacıdırlar.</a:t>
            </a:r>
          </a:p>
        </p:txBody>
      </p:sp>
      <p:sp>
        <p:nvSpPr>
          <p:cNvPr id="9" name="Metin kutusu 8">
            <a:extLst>
              <a:ext uri="{FF2B5EF4-FFF2-40B4-BE49-F238E27FC236}">
                <a16:creationId xmlns:a16="http://schemas.microsoft.com/office/drawing/2014/main" id="{95FA7AC1-D9D5-DB40-9C2A-366BB307C1E9}"/>
              </a:ext>
            </a:extLst>
          </p:cNvPr>
          <p:cNvSpPr txBox="1"/>
          <p:nvPr/>
        </p:nvSpPr>
        <p:spPr>
          <a:xfrm>
            <a:off x="780867" y="4468756"/>
            <a:ext cx="4691465" cy="523220"/>
          </a:xfrm>
          <a:prstGeom prst="rect">
            <a:avLst/>
          </a:prstGeom>
          <a:noFill/>
        </p:spPr>
        <p:txBody>
          <a:bodyPr wrap="square" rtlCol="0">
            <a:spAutoFit/>
          </a:bodyPr>
          <a:lstStyle/>
          <a:p>
            <a:pPr>
              <a:spcAft>
                <a:spcPts val="600"/>
              </a:spcAft>
            </a:pPr>
            <a:r>
              <a:rPr lang="tr-TR" sz="2800" dirty="0"/>
              <a:t>• Geleceği bilmezler.</a:t>
            </a:r>
          </a:p>
        </p:txBody>
      </p:sp>
      <p:sp>
        <p:nvSpPr>
          <p:cNvPr id="7" name="Dikdörtgen: Köşeleri Yuvarlatılmış 6">
            <a:extLst>
              <a:ext uri="{FF2B5EF4-FFF2-40B4-BE49-F238E27FC236}">
                <a16:creationId xmlns:a16="http://schemas.microsoft.com/office/drawing/2014/main" id="{4CAD1167-CA2D-F82E-A212-C3C633139EC5}"/>
              </a:ext>
            </a:extLst>
          </p:cNvPr>
          <p:cNvSpPr/>
          <p:nvPr/>
        </p:nvSpPr>
        <p:spPr>
          <a:xfrm>
            <a:off x="6134772" y="1844251"/>
            <a:ext cx="5315133" cy="4093747"/>
          </a:xfrm>
          <a:prstGeom prst="roundRect">
            <a:avLst/>
          </a:prstGeom>
          <a:solidFill>
            <a:schemeClr val="accent1">
              <a:lumMod val="20000"/>
              <a:lumOff val="80000"/>
            </a:schemeClr>
          </a:solidFill>
          <a:ln w="38100">
            <a:solidFill>
              <a:srgbClr val="791D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B8556FDE-5789-EAE0-F599-2B01B5E7A8DB}"/>
              </a:ext>
            </a:extLst>
          </p:cNvPr>
          <p:cNvSpPr txBox="1"/>
          <p:nvPr/>
        </p:nvSpPr>
        <p:spPr>
          <a:xfrm>
            <a:off x="6367975" y="2053838"/>
            <a:ext cx="4691465" cy="523220"/>
          </a:xfrm>
          <a:prstGeom prst="rect">
            <a:avLst/>
          </a:prstGeom>
          <a:noFill/>
        </p:spPr>
        <p:txBody>
          <a:bodyPr wrap="square" rtlCol="0">
            <a:spAutoFit/>
          </a:bodyPr>
          <a:lstStyle/>
          <a:p>
            <a:pPr>
              <a:spcAft>
                <a:spcPts val="600"/>
              </a:spcAft>
            </a:pPr>
            <a:r>
              <a:rPr lang="tr-TR" sz="2800" dirty="0"/>
              <a:t>• Nurdan yaratılmış varlıklardır.</a:t>
            </a:r>
          </a:p>
        </p:txBody>
      </p:sp>
      <p:sp>
        <p:nvSpPr>
          <p:cNvPr id="20" name="Metin kutusu 19">
            <a:extLst>
              <a:ext uri="{FF2B5EF4-FFF2-40B4-BE49-F238E27FC236}">
                <a16:creationId xmlns:a16="http://schemas.microsoft.com/office/drawing/2014/main" id="{2CD1CC60-C34F-F03D-04B6-D606197D4902}"/>
              </a:ext>
            </a:extLst>
          </p:cNvPr>
          <p:cNvSpPr txBox="1"/>
          <p:nvPr/>
        </p:nvSpPr>
        <p:spPr>
          <a:xfrm>
            <a:off x="6367975" y="2657671"/>
            <a:ext cx="4691465" cy="523220"/>
          </a:xfrm>
          <a:prstGeom prst="rect">
            <a:avLst/>
          </a:prstGeom>
          <a:noFill/>
        </p:spPr>
        <p:txBody>
          <a:bodyPr wrap="square" rtlCol="0">
            <a:spAutoFit/>
          </a:bodyPr>
          <a:lstStyle/>
          <a:p>
            <a:pPr>
              <a:spcAft>
                <a:spcPts val="600"/>
              </a:spcAft>
            </a:pPr>
            <a:r>
              <a:rPr lang="tr-TR" sz="2800" dirty="0"/>
              <a:t>• Gözle görülmezler.</a:t>
            </a:r>
          </a:p>
        </p:txBody>
      </p:sp>
      <p:sp>
        <p:nvSpPr>
          <p:cNvPr id="22" name="Metin kutusu 21">
            <a:extLst>
              <a:ext uri="{FF2B5EF4-FFF2-40B4-BE49-F238E27FC236}">
                <a16:creationId xmlns:a16="http://schemas.microsoft.com/office/drawing/2014/main" id="{0C303A36-6F7A-CB54-9610-2B5F7B681E37}"/>
              </a:ext>
            </a:extLst>
          </p:cNvPr>
          <p:cNvSpPr txBox="1"/>
          <p:nvPr/>
        </p:nvSpPr>
        <p:spPr>
          <a:xfrm>
            <a:off x="6367975" y="3261366"/>
            <a:ext cx="5043158" cy="523220"/>
          </a:xfrm>
          <a:prstGeom prst="rect">
            <a:avLst/>
          </a:prstGeom>
          <a:noFill/>
        </p:spPr>
        <p:txBody>
          <a:bodyPr wrap="square" rtlCol="0">
            <a:spAutoFit/>
          </a:bodyPr>
          <a:lstStyle/>
          <a:p>
            <a:pPr>
              <a:spcAft>
                <a:spcPts val="600"/>
              </a:spcAft>
            </a:pPr>
            <a:r>
              <a:rPr lang="tr-TR" sz="2800" dirty="0"/>
              <a:t>• Kanatları olan varlıklardır.</a:t>
            </a:r>
          </a:p>
        </p:txBody>
      </p:sp>
      <p:sp>
        <p:nvSpPr>
          <p:cNvPr id="23" name="Metin kutusu 22">
            <a:extLst>
              <a:ext uri="{FF2B5EF4-FFF2-40B4-BE49-F238E27FC236}">
                <a16:creationId xmlns:a16="http://schemas.microsoft.com/office/drawing/2014/main" id="{1ACC9D14-74E6-0E38-18ED-F0BE4300CB16}"/>
              </a:ext>
            </a:extLst>
          </p:cNvPr>
          <p:cNvSpPr txBox="1"/>
          <p:nvPr/>
        </p:nvSpPr>
        <p:spPr>
          <a:xfrm>
            <a:off x="6367975" y="3865061"/>
            <a:ext cx="4691465" cy="523220"/>
          </a:xfrm>
          <a:prstGeom prst="rect">
            <a:avLst/>
          </a:prstGeom>
          <a:noFill/>
        </p:spPr>
        <p:txBody>
          <a:bodyPr wrap="square" rtlCol="0">
            <a:spAutoFit/>
          </a:bodyPr>
          <a:lstStyle/>
          <a:p>
            <a:pPr>
              <a:spcAft>
                <a:spcPts val="600"/>
              </a:spcAft>
            </a:pPr>
            <a:r>
              <a:rPr lang="tr-TR" sz="2800" dirty="0"/>
              <a:t>• Cinsiyetleri yoktur.</a:t>
            </a:r>
          </a:p>
        </p:txBody>
      </p:sp>
      <p:sp>
        <p:nvSpPr>
          <p:cNvPr id="27" name="Metin kutusu 26">
            <a:extLst>
              <a:ext uri="{FF2B5EF4-FFF2-40B4-BE49-F238E27FC236}">
                <a16:creationId xmlns:a16="http://schemas.microsoft.com/office/drawing/2014/main" id="{5AAA5A2F-E705-A1D5-95F3-B7E80F7AC612}"/>
              </a:ext>
            </a:extLst>
          </p:cNvPr>
          <p:cNvSpPr txBox="1"/>
          <p:nvPr/>
        </p:nvSpPr>
        <p:spPr>
          <a:xfrm>
            <a:off x="6367975" y="4468756"/>
            <a:ext cx="4691465" cy="523220"/>
          </a:xfrm>
          <a:prstGeom prst="rect">
            <a:avLst/>
          </a:prstGeom>
          <a:noFill/>
        </p:spPr>
        <p:txBody>
          <a:bodyPr wrap="square" rtlCol="0">
            <a:spAutoFit/>
          </a:bodyPr>
          <a:lstStyle/>
          <a:p>
            <a:pPr>
              <a:spcAft>
                <a:spcPts val="600"/>
              </a:spcAft>
            </a:pPr>
            <a:r>
              <a:rPr lang="tr-TR" sz="2800" dirty="0"/>
              <a:t>• İradeleri yoktur.</a:t>
            </a:r>
          </a:p>
        </p:txBody>
      </p:sp>
      <p:sp>
        <p:nvSpPr>
          <p:cNvPr id="28" name="Metin kutusu 27">
            <a:extLst>
              <a:ext uri="{FF2B5EF4-FFF2-40B4-BE49-F238E27FC236}">
                <a16:creationId xmlns:a16="http://schemas.microsoft.com/office/drawing/2014/main" id="{5A7C3582-1A21-AFF6-12E3-DE0D8FA8AAC9}"/>
              </a:ext>
            </a:extLst>
          </p:cNvPr>
          <p:cNvSpPr txBox="1"/>
          <p:nvPr/>
        </p:nvSpPr>
        <p:spPr>
          <a:xfrm>
            <a:off x="780867" y="5072451"/>
            <a:ext cx="4691465" cy="523220"/>
          </a:xfrm>
          <a:prstGeom prst="rect">
            <a:avLst/>
          </a:prstGeom>
          <a:noFill/>
        </p:spPr>
        <p:txBody>
          <a:bodyPr wrap="square" rtlCol="0">
            <a:spAutoFit/>
          </a:bodyPr>
          <a:lstStyle/>
          <a:p>
            <a:pPr>
              <a:spcAft>
                <a:spcPts val="600"/>
              </a:spcAft>
            </a:pPr>
            <a:r>
              <a:rPr lang="tr-TR" sz="2800" dirty="0"/>
              <a:t>• Çeşitli şekillere girebilirler.</a:t>
            </a:r>
          </a:p>
        </p:txBody>
      </p:sp>
      <p:sp>
        <p:nvSpPr>
          <p:cNvPr id="29" name="Metin kutusu 28">
            <a:extLst>
              <a:ext uri="{FF2B5EF4-FFF2-40B4-BE49-F238E27FC236}">
                <a16:creationId xmlns:a16="http://schemas.microsoft.com/office/drawing/2014/main" id="{A30E817F-7B06-83A0-F601-15FC9B9D822A}"/>
              </a:ext>
            </a:extLst>
          </p:cNvPr>
          <p:cNvSpPr txBox="1"/>
          <p:nvPr/>
        </p:nvSpPr>
        <p:spPr>
          <a:xfrm>
            <a:off x="6367975" y="5072451"/>
            <a:ext cx="4691465" cy="523220"/>
          </a:xfrm>
          <a:prstGeom prst="rect">
            <a:avLst/>
          </a:prstGeom>
          <a:noFill/>
        </p:spPr>
        <p:txBody>
          <a:bodyPr wrap="square" rtlCol="0">
            <a:spAutoFit/>
          </a:bodyPr>
          <a:lstStyle/>
          <a:p>
            <a:pPr>
              <a:spcAft>
                <a:spcPts val="600"/>
              </a:spcAft>
            </a:pPr>
            <a:r>
              <a:rPr lang="tr-TR" sz="2800" dirty="0"/>
              <a:t>• Yeme içme ihtiyaçları yoktur.</a:t>
            </a:r>
          </a:p>
        </p:txBody>
      </p:sp>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5" grpId="0"/>
      <p:bldP spid="9" grpId="0"/>
      <p:bldP spid="18" grpId="0"/>
      <p:bldP spid="20" grpId="0"/>
      <p:bldP spid="22" grpId="0"/>
      <p:bldP spid="23"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Resim 21" descr="kırpıntı çizim, çizim, tasarım içeren bir resim&#10;&#10;Açıklama otomatik olarak oluşturuldu">
            <a:extLst>
              <a:ext uri="{FF2B5EF4-FFF2-40B4-BE49-F238E27FC236}">
                <a16:creationId xmlns:a16="http://schemas.microsoft.com/office/drawing/2014/main" id="{A54B228C-99EC-93BE-5345-2CD8FF4ABC06}"/>
              </a:ext>
            </a:extLst>
          </p:cNvPr>
          <p:cNvPicPr>
            <a:picLocks noChangeAspect="1"/>
          </p:cNvPicPr>
          <p:nvPr/>
        </p:nvPicPr>
        <p:blipFill rotWithShape="1">
          <a:blip r:embed="rId3">
            <a:extLst>
              <a:ext uri="{28A0092B-C50C-407E-A947-70E740481C1C}">
                <a14:useLocalDpi xmlns:a14="http://schemas.microsoft.com/office/drawing/2010/main" val="0"/>
              </a:ext>
            </a:extLst>
          </a:blip>
          <a:srcRect b="5769"/>
          <a:stretch/>
        </p:blipFill>
        <p:spPr>
          <a:xfrm>
            <a:off x="4489947" y="1645323"/>
            <a:ext cx="3283033" cy="4699213"/>
          </a:xfrm>
          <a:prstGeom prst="rect">
            <a:avLst/>
          </a:prstGeom>
        </p:spPr>
      </p:pic>
      <p:sp>
        <p:nvSpPr>
          <p:cNvPr id="13" name="Metin kutusu 12">
            <a:extLst>
              <a:ext uri="{FF2B5EF4-FFF2-40B4-BE49-F238E27FC236}">
                <a16:creationId xmlns:a16="http://schemas.microsoft.com/office/drawing/2014/main" id="{85071EBA-9E8E-FAFB-A88C-5E18031BF7F5}"/>
              </a:ext>
            </a:extLst>
          </p:cNvPr>
          <p:cNvSpPr txBox="1"/>
          <p:nvPr/>
        </p:nvSpPr>
        <p:spPr>
          <a:xfrm>
            <a:off x="4690711" y="1892968"/>
            <a:ext cx="1405289"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Cebrail</a:t>
            </a:r>
          </a:p>
        </p:txBody>
      </p:sp>
      <p:sp>
        <p:nvSpPr>
          <p:cNvPr id="30" name="Metin kutusu 29">
            <a:extLst>
              <a:ext uri="{FF2B5EF4-FFF2-40B4-BE49-F238E27FC236}">
                <a16:creationId xmlns:a16="http://schemas.microsoft.com/office/drawing/2014/main" id="{185A9F7E-5692-4EB1-4BD8-BCDACD2C4B86}"/>
              </a:ext>
            </a:extLst>
          </p:cNvPr>
          <p:cNvSpPr txBox="1"/>
          <p:nvPr/>
        </p:nvSpPr>
        <p:spPr>
          <a:xfrm>
            <a:off x="4769005" y="4014750"/>
            <a:ext cx="1248699"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Mikail</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23" name="Grup 22">
            <a:extLst>
              <a:ext uri="{FF2B5EF4-FFF2-40B4-BE49-F238E27FC236}">
                <a16:creationId xmlns:a16="http://schemas.microsoft.com/office/drawing/2014/main" id="{FE6851F9-885A-BCA9-1235-47F1730A655A}"/>
              </a:ext>
            </a:extLst>
          </p:cNvPr>
          <p:cNvGrpSpPr/>
          <p:nvPr/>
        </p:nvGrpSpPr>
        <p:grpSpPr>
          <a:xfrm>
            <a:off x="4048911" y="540096"/>
            <a:ext cx="3644002" cy="1115841"/>
            <a:chOff x="3847626" y="606762"/>
            <a:chExt cx="3644002" cy="1115841"/>
          </a:xfrm>
        </p:grpSpPr>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626" y="6067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4883337" y="754467"/>
              <a:ext cx="2275967" cy="830997"/>
            </a:xfrm>
            <a:prstGeom prst="rect">
              <a:avLst/>
            </a:prstGeom>
            <a:noFill/>
          </p:spPr>
          <p:txBody>
            <a:bodyPr wrap="square" rtlCol="0">
              <a:spAutoFit/>
            </a:bodyPr>
            <a:lstStyle/>
            <a:p>
              <a:pPr algn="ctr"/>
              <a:r>
                <a:rPr lang="tr-TR" sz="2400" b="1" dirty="0">
                  <a:solidFill>
                    <a:schemeClr val="bg1"/>
                  </a:solidFill>
                </a:rPr>
                <a:t>Dört Büyük Melek</a:t>
              </a:r>
            </a:p>
          </p:txBody>
        </p:sp>
      </p:grpSp>
      <p:sp>
        <p:nvSpPr>
          <p:cNvPr id="6" name="Metin kutusu 5">
            <a:extLst>
              <a:ext uri="{FF2B5EF4-FFF2-40B4-BE49-F238E27FC236}">
                <a16:creationId xmlns:a16="http://schemas.microsoft.com/office/drawing/2014/main" id="{6C6E94AB-7C27-9F30-D714-136F3FF063DB}"/>
              </a:ext>
            </a:extLst>
          </p:cNvPr>
          <p:cNvSpPr txBox="1"/>
          <p:nvPr/>
        </p:nvSpPr>
        <p:spPr>
          <a:xfrm>
            <a:off x="6443734" y="3041931"/>
            <a:ext cx="1403443"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Azrail</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B203447C-E410-D85F-EFBB-0E81F2F7C2FF}"/>
              </a:ext>
            </a:extLst>
          </p:cNvPr>
          <p:cNvSpPr txBox="1"/>
          <p:nvPr/>
        </p:nvSpPr>
        <p:spPr>
          <a:xfrm>
            <a:off x="6443734" y="5078054"/>
            <a:ext cx="1055302"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İsrafil</a:t>
            </a:r>
          </a:p>
        </p:txBody>
      </p:sp>
      <p:sp>
        <p:nvSpPr>
          <p:cNvPr id="14" name="Metin kutusu 13">
            <a:extLst>
              <a:ext uri="{FF2B5EF4-FFF2-40B4-BE49-F238E27FC236}">
                <a16:creationId xmlns:a16="http://schemas.microsoft.com/office/drawing/2014/main" id="{D2AE644A-2F9F-6E82-F23F-175B0FB48867}"/>
              </a:ext>
            </a:extLst>
          </p:cNvPr>
          <p:cNvSpPr txBox="1"/>
          <p:nvPr/>
        </p:nvSpPr>
        <p:spPr>
          <a:xfrm>
            <a:off x="103684" y="1537853"/>
            <a:ext cx="4309233" cy="1384995"/>
          </a:xfrm>
          <a:prstGeom prst="rect">
            <a:avLst/>
          </a:prstGeom>
          <a:noFill/>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Vahiy meleğidir. Allah’tan (c.c.) aldığı vahiyleri peygamberlere ulaştırır.</a:t>
            </a:r>
          </a:p>
        </p:txBody>
      </p:sp>
      <p:sp>
        <p:nvSpPr>
          <p:cNvPr id="15" name="Metin kutusu 14">
            <a:extLst>
              <a:ext uri="{FF2B5EF4-FFF2-40B4-BE49-F238E27FC236}">
                <a16:creationId xmlns:a16="http://schemas.microsoft.com/office/drawing/2014/main" id="{3EDEEB6C-4168-9E57-D557-3DEAEFDAE8CC}"/>
              </a:ext>
            </a:extLst>
          </p:cNvPr>
          <p:cNvSpPr txBox="1"/>
          <p:nvPr/>
        </p:nvSpPr>
        <p:spPr>
          <a:xfrm>
            <a:off x="262948" y="3774768"/>
            <a:ext cx="4149969" cy="954107"/>
          </a:xfrm>
          <a:prstGeom prst="rect">
            <a:avLst/>
          </a:prstGeom>
          <a:noFill/>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Tabiat  olaylarını düzenlemekle görevlidir.</a:t>
            </a:r>
          </a:p>
        </p:txBody>
      </p:sp>
      <p:sp>
        <p:nvSpPr>
          <p:cNvPr id="16" name="Metin kutusu 15">
            <a:extLst>
              <a:ext uri="{FF2B5EF4-FFF2-40B4-BE49-F238E27FC236}">
                <a16:creationId xmlns:a16="http://schemas.microsoft.com/office/drawing/2014/main" id="{A5278F88-E0B5-7B08-7E4B-B51EA0DA1E94}"/>
              </a:ext>
            </a:extLst>
          </p:cNvPr>
          <p:cNvSpPr txBox="1"/>
          <p:nvPr/>
        </p:nvSpPr>
        <p:spPr>
          <a:xfrm>
            <a:off x="7870771" y="2604330"/>
            <a:ext cx="4321229" cy="1384995"/>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Ölüm meleğidir. Allah’ın (c.c.) izni ile eceli gelmiş olanların canını alır.</a:t>
            </a:r>
          </a:p>
        </p:txBody>
      </p:sp>
      <p:sp>
        <p:nvSpPr>
          <p:cNvPr id="17" name="Metin kutusu 16">
            <a:extLst>
              <a:ext uri="{FF2B5EF4-FFF2-40B4-BE49-F238E27FC236}">
                <a16:creationId xmlns:a16="http://schemas.microsoft.com/office/drawing/2014/main" id="{92502CEA-9714-99F9-1BF7-3F3EFCC3E807}"/>
              </a:ext>
            </a:extLst>
          </p:cNvPr>
          <p:cNvSpPr txBox="1"/>
          <p:nvPr/>
        </p:nvSpPr>
        <p:spPr>
          <a:xfrm>
            <a:off x="7847177" y="4658522"/>
            <a:ext cx="4081875" cy="1384995"/>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Sûra üflemek suretiyle kıyameti ilan etmekle görevlidir.</a:t>
            </a:r>
          </a:p>
        </p:txBody>
      </p:sp>
    </p:spTree>
    <p:extLst>
      <p:ext uri="{BB962C8B-B14F-4D97-AF65-F5344CB8AC3E}">
        <p14:creationId xmlns:p14="http://schemas.microsoft.com/office/powerpoint/2010/main" val="478377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p:bldP spid="6" grpId="0"/>
      <p:bldP spid="2"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descr="ekran görüntüsü içeren bir resim&#10;&#10;Açıklama otomatik olarak oluşturuldu">
            <a:extLst>
              <a:ext uri="{FF2B5EF4-FFF2-40B4-BE49-F238E27FC236}">
                <a16:creationId xmlns:a16="http://schemas.microsoft.com/office/drawing/2014/main" id="{F0AAF3F8-0792-1EC9-38BC-C65031294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pic>
        <p:nvPicPr>
          <p:cNvPr id="6" name="Resim 5" descr="çocukların yaptığı resimler, renklilik, sanat içeren bir resim&#10;&#10;Açıklama otomatik olarak oluşturuldu">
            <a:extLst>
              <a:ext uri="{FF2B5EF4-FFF2-40B4-BE49-F238E27FC236}">
                <a16:creationId xmlns:a16="http://schemas.microsoft.com/office/drawing/2014/main" id="{739E2FC9-262A-7A89-0D78-8DE4CBB0A124}"/>
              </a:ext>
            </a:extLst>
          </p:cNvPr>
          <p:cNvPicPr>
            <a:picLocks noChangeAspect="1"/>
          </p:cNvPicPr>
          <p:nvPr/>
        </p:nvPicPr>
        <p:blipFill rotWithShape="1">
          <a:blip r:embed="rId3">
            <a:extLst>
              <a:ext uri="{28A0092B-C50C-407E-A947-70E740481C1C}">
                <a14:useLocalDpi xmlns:a14="http://schemas.microsoft.com/office/drawing/2010/main" val="0"/>
              </a:ext>
            </a:extLst>
          </a:blip>
          <a:srcRect b="25930"/>
          <a:stretch/>
        </p:blipFill>
        <p:spPr>
          <a:xfrm>
            <a:off x="2313835" y="792645"/>
            <a:ext cx="7564331" cy="5469662"/>
          </a:xfrm>
          <a:prstGeom prst="rect">
            <a:avLst/>
          </a:prstGeom>
        </p:spPr>
      </p:pic>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2486284" y="1159634"/>
            <a:ext cx="7219432" cy="954107"/>
          </a:xfrm>
          <a:prstGeom prst="rect">
            <a:avLst/>
          </a:prstGeom>
          <a:noFill/>
        </p:spPr>
        <p:txBody>
          <a:bodyPr wrap="square" rtlCol="0">
            <a:spAutoFit/>
          </a:bodyPr>
          <a:lstStyle/>
          <a:p>
            <a:pPr algn="ctr"/>
            <a:r>
              <a:rPr lang="tr-TR" sz="2800" dirty="0"/>
              <a:t>Meleklere inanan insan, başıboş bırakılmadığını ve en güzel surette yaratıldığının farkında olur.</a:t>
            </a:r>
          </a:p>
        </p:txBody>
      </p:sp>
      <p:sp>
        <p:nvSpPr>
          <p:cNvPr id="18" name="Metin kutusu 17">
            <a:extLst>
              <a:ext uri="{FF2B5EF4-FFF2-40B4-BE49-F238E27FC236}">
                <a16:creationId xmlns:a16="http://schemas.microsoft.com/office/drawing/2014/main" id="{5BE12728-1395-2FAB-9937-76742F8505F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9" name="Metin kutusu 18">
            <a:extLst>
              <a:ext uri="{FF2B5EF4-FFF2-40B4-BE49-F238E27FC236}">
                <a16:creationId xmlns:a16="http://schemas.microsoft.com/office/drawing/2014/main" id="{329656F4-2B0F-5385-D6E6-302D66456C18}"/>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F954556E-C496-6674-80C1-1D024C41A726}"/>
              </a:ext>
            </a:extLst>
          </p:cNvPr>
          <p:cNvSpPr txBox="1"/>
          <p:nvPr/>
        </p:nvSpPr>
        <p:spPr>
          <a:xfrm>
            <a:off x="2486284" y="3134708"/>
            <a:ext cx="7219432" cy="954107"/>
          </a:xfrm>
          <a:prstGeom prst="rect">
            <a:avLst/>
          </a:prstGeom>
          <a:noFill/>
        </p:spPr>
        <p:txBody>
          <a:bodyPr wrap="square" rtlCol="0">
            <a:spAutoFit/>
          </a:bodyPr>
          <a:lstStyle/>
          <a:p>
            <a:pPr algn="ctr"/>
            <a:r>
              <a:rPr lang="tr-TR" sz="2800" dirty="0"/>
              <a:t>Nimetlere şükrederek kulluk vazifelerine dikkat eder. </a:t>
            </a:r>
          </a:p>
        </p:txBody>
      </p:sp>
      <p:sp>
        <p:nvSpPr>
          <p:cNvPr id="3" name="Metin kutusu 2">
            <a:extLst>
              <a:ext uri="{FF2B5EF4-FFF2-40B4-BE49-F238E27FC236}">
                <a16:creationId xmlns:a16="http://schemas.microsoft.com/office/drawing/2014/main" id="{E1657026-E6E3-1B43-A8C3-1C25433C7D09}"/>
              </a:ext>
            </a:extLst>
          </p:cNvPr>
          <p:cNvSpPr txBox="1"/>
          <p:nvPr/>
        </p:nvSpPr>
        <p:spPr>
          <a:xfrm>
            <a:off x="2486284" y="4914620"/>
            <a:ext cx="7219432" cy="954107"/>
          </a:xfrm>
          <a:prstGeom prst="rect">
            <a:avLst/>
          </a:prstGeom>
          <a:noFill/>
        </p:spPr>
        <p:txBody>
          <a:bodyPr wrap="square" rtlCol="0">
            <a:spAutoFit/>
          </a:bodyPr>
          <a:lstStyle/>
          <a:p>
            <a:pPr algn="ctr"/>
            <a:r>
              <a:rPr lang="tr-TR" sz="2800" dirty="0"/>
              <a:t>Şeytanın ve nefsinin vesveselerine karşı yalnız olmadığının farkına vararak kötülüğe meyletmez. </a:t>
            </a:r>
          </a:p>
        </p:txBody>
      </p:sp>
      <p:sp>
        <p:nvSpPr>
          <p:cNvPr id="7" name="Metin kutusu 6">
            <a:extLst>
              <a:ext uri="{FF2B5EF4-FFF2-40B4-BE49-F238E27FC236}">
                <a16:creationId xmlns:a16="http://schemas.microsoft.com/office/drawing/2014/main" id="{E6EE69B3-F0A8-7D9B-E66A-8F3D849AD667}"/>
              </a:ext>
            </a:extLst>
          </p:cNvPr>
          <p:cNvSpPr txBox="1"/>
          <p:nvPr/>
        </p:nvSpPr>
        <p:spPr>
          <a:xfrm>
            <a:off x="198026" y="437997"/>
            <a:ext cx="7219432" cy="523220"/>
          </a:xfrm>
          <a:prstGeom prst="rect">
            <a:avLst/>
          </a:prstGeom>
          <a:noFill/>
        </p:spPr>
        <p:txBody>
          <a:bodyPr wrap="square" rtlCol="0">
            <a:spAutoFit/>
          </a:bodyPr>
          <a:lstStyle/>
          <a:p>
            <a:r>
              <a:rPr lang="tr-TR" sz="2800" b="1" dirty="0"/>
              <a:t>Meleklere inanan insan,</a:t>
            </a:r>
          </a:p>
        </p:txBody>
      </p:sp>
    </p:spTree>
    <p:extLst>
      <p:ext uri="{BB962C8B-B14F-4D97-AF65-F5344CB8AC3E}">
        <p14:creationId xmlns:p14="http://schemas.microsoft.com/office/powerpoint/2010/main" val="3716067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Resim 21" descr="kırpıntı çizim, çizim, tasarım içeren bir resim&#10;&#10;Açıklama otomatik olarak oluşturuldu">
            <a:extLst>
              <a:ext uri="{FF2B5EF4-FFF2-40B4-BE49-F238E27FC236}">
                <a16:creationId xmlns:a16="http://schemas.microsoft.com/office/drawing/2014/main" id="{A54B228C-99EC-93BE-5345-2CD8FF4ABC06}"/>
              </a:ext>
            </a:extLst>
          </p:cNvPr>
          <p:cNvPicPr>
            <a:picLocks noChangeAspect="1"/>
          </p:cNvPicPr>
          <p:nvPr/>
        </p:nvPicPr>
        <p:blipFill rotWithShape="1">
          <a:blip r:embed="rId3">
            <a:extLst>
              <a:ext uri="{28A0092B-C50C-407E-A947-70E740481C1C}">
                <a14:useLocalDpi xmlns:a14="http://schemas.microsoft.com/office/drawing/2010/main" val="0"/>
              </a:ext>
            </a:extLst>
          </a:blip>
          <a:srcRect b="5769"/>
          <a:stretch/>
        </p:blipFill>
        <p:spPr>
          <a:xfrm>
            <a:off x="4489947" y="1645323"/>
            <a:ext cx="3283033" cy="4699213"/>
          </a:xfrm>
          <a:prstGeom prst="rect">
            <a:avLst/>
          </a:prstGeom>
        </p:spPr>
      </p:pic>
      <p:sp>
        <p:nvSpPr>
          <p:cNvPr id="13" name="Metin kutusu 12">
            <a:extLst>
              <a:ext uri="{FF2B5EF4-FFF2-40B4-BE49-F238E27FC236}">
                <a16:creationId xmlns:a16="http://schemas.microsoft.com/office/drawing/2014/main" id="{85071EBA-9E8E-FAFB-A88C-5E18031BF7F5}"/>
              </a:ext>
            </a:extLst>
          </p:cNvPr>
          <p:cNvSpPr txBox="1"/>
          <p:nvPr/>
        </p:nvSpPr>
        <p:spPr>
          <a:xfrm>
            <a:off x="4461811" y="1892968"/>
            <a:ext cx="1606053" cy="954107"/>
          </a:xfrm>
          <a:prstGeom prst="rect">
            <a:avLst/>
          </a:prstGeom>
          <a:noFill/>
        </p:spPr>
        <p:txBody>
          <a:bodyPr wrap="square" rtlCol="0">
            <a:spAutoFit/>
          </a:bodyPr>
          <a:lstStyle/>
          <a:p>
            <a:pPr algn="ctr">
              <a:spcAft>
                <a:spcPts val="600"/>
              </a:spcAft>
            </a:pPr>
            <a:r>
              <a:rPr lang="tr-TR" sz="2800" dirty="0" err="1">
                <a:latin typeface="Arial" panose="020B0604020202020204" pitchFamily="34" charset="0"/>
                <a:cs typeface="Arial" panose="020B0604020202020204" pitchFamily="34" charset="0"/>
              </a:rPr>
              <a:t>Kiramen</a:t>
            </a:r>
            <a:r>
              <a:rPr lang="tr-TR" sz="2800" dirty="0">
                <a:latin typeface="Arial" panose="020B0604020202020204" pitchFamily="34" charset="0"/>
                <a:cs typeface="Arial" panose="020B0604020202020204" pitchFamily="34" charset="0"/>
              </a:rPr>
              <a:t> Katibin</a:t>
            </a:r>
          </a:p>
        </p:txBody>
      </p:sp>
      <p:sp>
        <p:nvSpPr>
          <p:cNvPr id="30" name="Metin kutusu 29">
            <a:extLst>
              <a:ext uri="{FF2B5EF4-FFF2-40B4-BE49-F238E27FC236}">
                <a16:creationId xmlns:a16="http://schemas.microsoft.com/office/drawing/2014/main" id="{185A9F7E-5692-4EB1-4BD8-BCDACD2C4B86}"/>
              </a:ext>
            </a:extLst>
          </p:cNvPr>
          <p:cNvSpPr txBox="1"/>
          <p:nvPr/>
        </p:nvSpPr>
        <p:spPr>
          <a:xfrm>
            <a:off x="4473047" y="3845937"/>
            <a:ext cx="1530590" cy="1031051"/>
          </a:xfrm>
          <a:prstGeom prst="rect">
            <a:avLst/>
          </a:prstGeom>
          <a:noFill/>
        </p:spPr>
        <p:txBody>
          <a:bodyPr wrap="square" rtlCol="0">
            <a:spAutoFit/>
          </a:bodyPr>
          <a:lstStyle/>
          <a:p>
            <a:pPr algn="ctr">
              <a:spcAft>
                <a:spcPts val="600"/>
              </a:spcAft>
            </a:pPr>
            <a:r>
              <a:rPr lang="tr-TR" sz="2800" dirty="0" err="1">
                <a:latin typeface="Arial" panose="020B0604020202020204" pitchFamily="34" charset="0"/>
                <a:cs typeface="Arial" panose="020B0604020202020204" pitchFamily="34" charset="0"/>
              </a:rPr>
              <a:t>Münker</a:t>
            </a:r>
            <a:endParaRPr lang="tr-TR" sz="2800" dirty="0">
              <a:latin typeface="Arial" panose="020B0604020202020204" pitchFamily="34" charset="0"/>
              <a:cs typeface="Arial" panose="020B0604020202020204" pitchFamily="34" charset="0"/>
            </a:endParaRPr>
          </a:p>
          <a:p>
            <a:pPr algn="ctr">
              <a:spcAft>
                <a:spcPts val="600"/>
              </a:spcAft>
            </a:pPr>
            <a:r>
              <a:rPr lang="tr-TR" sz="2800" dirty="0" err="1">
                <a:latin typeface="Arial" panose="020B0604020202020204" pitchFamily="34" charset="0"/>
                <a:cs typeface="Arial" panose="020B0604020202020204" pitchFamily="34" charset="0"/>
              </a:rPr>
              <a:t>Nekir</a:t>
            </a:r>
            <a:endParaRPr lang="tr-TR" sz="2800" dirty="0">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911" y="540096"/>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5084622" y="659665"/>
            <a:ext cx="2275967" cy="830997"/>
          </a:xfrm>
          <a:prstGeom prst="rect">
            <a:avLst/>
          </a:prstGeom>
          <a:noFill/>
        </p:spPr>
        <p:txBody>
          <a:bodyPr wrap="square" rtlCol="0">
            <a:spAutoFit/>
          </a:bodyPr>
          <a:lstStyle/>
          <a:p>
            <a:pPr algn="ctr"/>
            <a:r>
              <a:rPr lang="tr-TR" sz="2400" b="1" dirty="0">
                <a:solidFill>
                  <a:schemeClr val="bg1"/>
                </a:solidFill>
              </a:rPr>
              <a:t>Diğer </a:t>
            </a:r>
          </a:p>
          <a:p>
            <a:pPr algn="ctr"/>
            <a:r>
              <a:rPr lang="tr-TR" sz="2400" b="1" dirty="0">
                <a:solidFill>
                  <a:schemeClr val="bg1"/>
                </a:solidFill>
              </a:rPr>
              <a:t>Melekler</a:t>
            </a:r>
          </a:p>
        </p:txBody>
      </p:sp>
      <p:sp>
        <p:nvSpPr>
          <p:cNvPr id="6" name="Metin kutusu 5">
            <a:extLst>
              <a:ext uri="{FF2B5EF4-FFF2-40B4-BE49-F238E27FC236}">
                <a16:creationId xmlns:a16="http://schemas.microsoft.com/office/drawing/2014/main" id="{6C6E94AB-7C27-9F30-D714-136F3FF063DB}"/>
              </a:ext>
            </a:extLst>
          </p:cNvPr>
          <p:cNvSpPr txBox="1"/>
          <p:nvPr/>
        </p:nvSpPr>
        <p:spPr>
          <a:xfrm>
            <a:off x="6160230" y="2887183"/>
            <a:ext cx="1672879" cy="954107"/>
          </a:xfrm>
          <a:prstGeom prst="rect">
            <a:avLst/>
          </a:prstGeom>
          <a:noFill/>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Hafaza Melekleri</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B203447C-E410-D85F-EFBB-0E81F2F7C2FF}"/>
              </a:ext>
            </a:extLst>
          </p:cNvPr>
          <p:cNvSpPr txBox="1"/>
          <p:nvPr/>
        </p:nvSpPr>
        <p:spPr>
          <a:xfrm>
            <a:off x="6160230" y="4895537"/>
            <a:ext cx="1672879" cy="954107"/>
          </a:xfrm>
          <a:prstGeom prst="rect">
            <a:avLst/>
          </a:prstGeom>
          <a:noFill/>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Rahmet Melekleri</a:t>
            </a:r>
          </a:p>
        </p:txBody>
      </p:sp>
      <p:sp>
        <p:nvSpPr>
          <p:cNvPr id="14" name="Metin kutusu 13">
            <a:extLst>
              <a:ext uri="{FF2B5EF4-FFF2-40B4-BE49-F238E27FC236}">
                <a16:creationId xmlns:a16="http://schemas.microsoft.com/office/drawing/2014/main" id="{D2AE644A-2F9F-6E82-F23F-175B0FB48867}"/>
              </a:ext>
            </a:extLst>
          </p:cNvPr>
          <p:cNvSpPr txBox="1"/>
          <p:nvPr/>
        </p:nvSpPr>
        <p:spPr>
          <a:xfrm>
            <a:off x="103684" y="1537853"/>
            <a:ext cx="4309233" cy="1384995"/>
          </a:xfrm>
          <a:prstGeom prst="rect">
            <a:avLst/>
          </a:prstGeom>
          <a:noFill/>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İnsanların bütün davranışlarını kaydeden meleklerdir.</a:t>
            </a:r>
          </a:p>
        </p:txBody>
      </p:sp>
      <p:sp>
        <p:nvSpPr>
          <p:cNvPr id="15" name="Metin kutusu 14">
            <a:extLst>
              <a:ext uri="{FF2B5EF4-FFF2-40B4-BE49-F238E27FC236}">
                <a16:creationId xmlns:a16="http://schemas.microsoft.com/office/drawing/2014/main" id="{3EDEEB6C-4168-9E57-D557-3DEAEFDAE8CC}"/>
              </a:ext>
            </a:extLst>
          </p:cNvPr>
          <p:cNvSpPr txBox="1"/>
          <p:nvPr/>
        </p:nvSpPr>
        <p:spPr>
          <a:xfrm>
            <a:off x="262948" y="3605953"/>
            <a:ext cx="4149969" cy="1384995"/>
          </a:xfrm>
          <a:prstGeom prst="rect">
            <a:avLst/>
          </a:prstGeom>
          <a:noFill/>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Kabirde insanları sorguya çekeceği rivayet edilen meleklerdir</a:t>
            </a:r>
          </a:p>
        </p:txBody>
      </p:sp>
      <p:sp>
        <p:nvSpPr>
          <p:cNvPr id="16" name="Metin kutusu 15">
            <a:extLst>
              <a:ext uri="{FF2B5EF4-FFF2-40B4-BE49-F238E27FC236}">
                <a16:creationId xmlns:a16="http://schemas.microsoft.com/office/drawing/2014/main" id="{A5278F88-E0B5-7B08-7E4B-B51EA0DA1E94}"/>
              </a:ext>
            </a:extLst>
          </p:cNvPr>
          <p:cNvSpPr txBox="1"/>
          <p:nvPr/>
        </p:nvSpPr>
        <p:spPr>
          <a:xfrm>
            <a:off x="7870771" y="2604330"/>
            <a:ext cx="4058281" cy="1384995"/>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Kötülüklerden ve belalardan koruyucu meleklerdir.</a:t>
            </a:r>
          </a:p>
        </p:txBody>
      </p:sp>
      <p:sp>
        <p:nvSpPr>
          <p:cNvPr id="17" name="Metin kutusu 16">
            <a:extLst>
              <a:ext uri="{FF2B5EF4-FFF2-40B4-BE49-F238E27FC236}">
                <a16:creationId xmlns:a16="http://schemas.microsoft.com/office/drawing/2014/main" id="{92502CEA-9714-99F9-1BF7-3F3EFCC3E807}"/>
              </a:ext>
            </a:extLst>
          </p:cNvPr>
          <p:cNvSpPr txBox="1"/>
          <p:nvPr/>
        </p:nvSpPr>
        <p:spPr>
          <a:xfrm>
            <a:off x="7847177" y="4658522"/>
            <a:ext cx="4222903" cy="1384995"/>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İnsanların iyiliği ve yararı için hayır dua eden meleklerdir. </a:t>
            </a:r>
          </a:p>
        </p:txBody>
      </p:sp>
    </p:spTree>
    <p:extLst>
      <p:ext uri="{BB962C8B-B14F-4D97-AF65-F5344CB8AC3E}">
        <p14:creationId xmlns:p14="http://schemas.microsoft.com/office/powerpoint/2010/main" val="1941089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p:bldP spid="6" grpId="0"/>
      <p:bldP spid="2"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9A8F1276-2EF5-2430-04EC-EB6A20BA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385268"/>
          </a:xfrm>
          <a:prstGeom prst="rect">
            <a:avLst/>
          </a:prstGeom>
          <a:noFill/>
        </p:spPr>
        <p:txBody>
          <a:bodyPr wrap="square" rtlCol="0">
            <a:spAutoFit/>
          </a:bodyPr>
          <a:lstStyle/>
          <a:p>
            <a:pPr algn="ctr">
              <a:spcAft>
                <a:spcPts val="600"/>
              </a:spcAft>
            </a:pPr>
            <a:r>
              <a:rPr lang="tr-TR" sz="3600" dirty="0">
                <a:solidFill>
                  <a:srgbClr val="000000"/>
                </a:solidFill>
                <a:latin typeface="Arial" panose="020B0604020202020204" pitchFamily="34" charset="0"/>
                <a:cs typeface="Arial" panose="020B0604020202020204" pitchFamily="34" charset="0"/>
              </a:rPr>
              <a:t>“…Allah’ın kendilerine buyurduğuna karşı gelmeyen ve emredildiklerini yapan melekler vardır.” </a:t>
            </a:r>
          </a:p>
          <a:p>
            <a:pPr algn="ctr">
              <a:spcAft>
                <a:spcPts val="600"/>
              </a:spcAft>
            </a:pPr>
            <a:r>
              <a:rPr lang="tr-TR" sz="3600" dirty="0">
                <a:solidFill>
                  <a:srgbClr val="000000"/>
                </a:solidFill>
                <a:latin typeface="Arial" panose="020B0604020202020204" pitchFamily="34" charset="0"/>
                <a:cs typeface="Arial" panose="020B0604020202020204" pitchFamily="34" charset="0"/>
              </a:rPr>
              <a:t>(Tahrim suresi, 6. ayet.)</a:t>
            </a:r>
          </a:p>
        </p:txBody>
      </p:sp>
      <p:sp>
        <p:nvSpPr>
          <p:cNvPr id="7" name="Metin kutusu 6">
            <a:extLst>
              <a:ext uri="{FF2B5EF4-FFF2-40B4-BE49-F238E27FC236}">
                <a16:creationId xmlns:a16="http://schemas.microsoft.com/office/drawing/2014/main" id="{E63D2FD7-7113-9533-2560-3C816432B6D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1F9CAC9B-B90D-2948-7C27-DB38C824CC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139181E2-46B6-5905-757E-C74ACBBE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646331"/>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Melekler emre itaat eden nuranî varlıklardır.</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33050" y="3091688"/>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Melekler Allah’ın (c.c.) kendilerine dediği şeyleri itiraz etmeden yaparlar.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3" y="4692654"/>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Meleklerin kendilerine ait özgür iradeleri yoktur.</a:t>
            </a:r>
          </a:p>
        </p:txBody>
      </p:sp>
      <p:sp>
        <p:nvSpPr>
          <p:cNvPr id="12" name="Metin kutusu 11">
            <a:extLst>
              <a:ext uri="{FF2B5EF4-FFF2-40B4-BE49-F238E27FC236}">
                <a16:creationId xmlns:a16="http://schemas.microsoft.com/office/drawing/2014/main" id="{0781C45A-F7F9-D544-FA01-660E401FF57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965739BA-6D37-4CA3-DCEA-63BBB9532D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9A8F1276-2EF5-2430-04EC-EB6A20BA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EC077BAA-3C88-4642-18F2-BF65D46137E8}"/>
              </a:ext>
            </a:extLst>
          </p:cNvPr>
          <p:cNvSpPr txBox="1"/>
          <p:nvPr/>
        </p:nvSpPr>
        <p:spPr>
          <a:xfrm>
            <a:off x="665871" y="1863384"/>
            <a:ext cx="10860258" cy="3185487"/>
          </a:xfrm>
          <a:prstGeom prst="rect">
            <a:avLst/>
          </a:prstGeom>
          <a:noFill/>
        </p:spPr>
        <p:txBody>
          <a:bodyPr wrap="square" rtlCol="0">
            <a:spAutoFit/>
          </a:bodyPr>
          <a:lstStyle/>
          <a:p>
            <a:pPr algn="ctr">
              <a:spcAft>
                <a:spcPts val="600"/>
              </a:spcAft>
            </a:pPr>
            <a:r>
              <a:rPr lang="tr-TR" sz="2800" dirty="0">
                <a:solidFill>
                  <a:srgbClr val="000000"/>
                </a:solidFill>
                <a:latin typeface="Arial" panose="020B0604020202020204" pitchFamily="34" charset="0"/>
                <a:cs typeface="Arial" panose="020B0604020202020204" pitchFamily="34" charset="0"/>
              </a:rPr>
              <a:t>“Şeytan da melek de insanoğluna sokularak, onun kalbine bir takım şeyler getirirler. Şeytanın işi kötülükle korkutup, hakkı yalanlamaktır. Meleğin işi ise iyiyi tavsiye edip, hakkı tasdik etmesidir. İçinde böyle bir şey bulunan kişi onun Allah’tan olduğunu bilsin ve Allah’a </a:t>
            </a:r>
            <a:r>
              <a:rPr lang="tr-TR" sz="2800" dirty="0" err="1">
                <a:solidFill>
                  <a:srgbClr val="000000"/>
                </a:solidFill>
                <a:latin typeface="Arial" panose="020B0604020202020204" pitchFamily="34" charset="0"/>
                <a:cs typeface="Arial" panose="020B0604020202020204" pitchFamily="34" charset="0"/>
              </a:rPr>
              <a:t>hamdetsin</a:t>
            </a:r>
            <a:r>
              <a:rPr lang="tr-TR" sz="2800" dirty="0">
                <a:solidFill>
                  <a:srgbClr val="000000"/>
                </a:solidFill>
                <a:latin typeface="Arial" panose="020B0604020202020204" pitchFamily="34" charset="0"/>
                <a:cs typeface="Arial" panose="020B0604020202020204" pitchFamily="34" charset="0"/>
              </a:rPr>
              <a:t>. Şeytanınkini bulan kişi ise, şeytandan korunması için Allah’a sığınsın”</a:t>
            </a:r>
          </a:p>
          <a:p>
            <a:pPr algn="ctr">
              <a:spcAft>
                <a:spcPts val="600"/>
              </a:spcAft>
            </a:pPr>
            <a:endParaRPr lang="tr-TR" sz="2800"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E63D2FD7-7113-9533-2560-3C816432B6D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1F9CAC9B-B90D-2948-7C27-DB38C824CC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5" name="Resim 4" descr="grafik, yazı tipi, grafik tasarım, logo içeren bir resim&#10;&#10;Açıklama otomatik olarak oluşturuldu">
            <a:extLst>
              <a:ext uri="{FF2B5EF4-FFF2-40B4-BE49-F238E27FC236}">
                <a16:creationId xmlns:a16="http://schemas.microsoft.com/office/drawing/2014/main" id="{6C8EA2B4-4D89-2034-FCED-3B0C5BC6A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992" y="4728245"/>
            <a:ext cx="1700016" cy="1525345"/>
          </a:xfrm>
          <a:prstGeom prst="rect">
            <a:avLst/>
          </a:prstGeom>
        </p:spPr>
      </p:pic>
    </p:spTree>
    <p:extLst>
      <p:ext uri="{BB962C8B-B14F-4D97-AF65-F5344CB8AC3E}">
        <p14:creationId xmlns:p14="http://schemas.microsoft.com/office/powerpoint/2010/main" val="9008222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1125</TotalTime>
  <Words>1631</Words>
  <Application>Microsoft Office PowerPoint</Application>
  <PresentationFormat>Geniş ekran</PresentationFormat>
  <Paragraphs>265</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15</cp:revision>
  <dcterms:created xsi:type="dcterms:W3CDTF">2023-07-30T08:03:49Z</dcterms:created>
  <dcterms:modified xsi:type="dcterms:W3CDTF">2023-09-16T08:47:42Z</dcterms:modified>
</cp:coreProperties>
</file>