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4" r:id="rId4"/>
    <p:sldId id="294" r:id="rId5"/>
    <p:sldId id="291" r:id="rId6"/>
    <p:sldId id="266" r:id="rId7"/>
    <p:sldId id="267" r:id="rId8"/>
    <p:sldId id="274" r:id="rId9"/>
    <p:sldId id="270" r:id="rId10"/>
    <p:sldId id="271" r:id="rId11"/>
    <p:sldId id="286" r:id="rId12"/>
    <p:sldId id="290" r:id="rId13"/>
    <p:sldId id="275" r:id="rId14"/>
    <p:sldId id="276" r:id="rId15"/>
    <p:sldId id="277" r:id="rId16"/>
    <p:sldId id="282" r:id="rId17"/>
    <p:sldId id="283" r:id="rId18"/>
    <p:sldId id="284" r:id="rId19"/>
    <p:sldId id="295" r:id="rId20"/>
    <p:sldId id="281"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B37"/>
    <a:srgbClr val="FC8F00"/>
    <a:srgbClr val="F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29074-6EA7-453F-8084-684FA8AD40A4}" v="781" dt="2023-08-09T14:55:34.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sanat, tasarım içeren bir resim&#10;&#10;Açıklama otomatik olarak oluşturuldu">
            <a:extLst>
              <a:ext uri="{FF2B5EF4-FFF2-40B4-BE49-F238E27FC236}">
                <a16:creationId xmlns:a16="http://schemas.microsoft.com/office/drawing/2014/main" id="{2272B449-3747-A57F-A09B-9C24418F3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7.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MELEK VE AHİRET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141001"/>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Görülen ve Görülemeyen Varlıklar</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ekran görüntüsü içeren bir resim&#10;&#10;Açıklama otomatik olarak oluşturuldu">
            <a:extLst>
              <a:ext uri="{FF2B5EF4-FFF2-40B4-BE49-F238E27FC236}">
                <a16:creationId xmlns:a16="http://schemas.microsoft.com/office/drawing/2014/main" id="{FD0AD3A3-4318-559C-3C8D-F4E3D46DF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6">
            <a:extLst>
              <a:ext uri="{FF2B5EF4-FFF2-40B4-BE49-F238E27FC236}">
                <a16:creationId xmlns:a16="http://schemas.microsoft.com/office/drawing/2014/main" id="{B64A8305-71C6-36D5-1EDF-DAEBF5B1EA4B}"/>
              </a:ext>
            </a:extLst>
          </p:cNvPr>
          <p:cNvSpPr/>
          <p:nvPr/>
        </p:nvSpPr>
        <p:spPr>
          <a:xfrm>
            <a:off x="679621" y="575693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0" name="Metin kutusu 9">
            <a:extLst>
              <a:ext uri="{FF2B5EF4-FFF2-40B4-BE49-F238E27FC236}">
                <a16:creationId xmlns:a16="http://schemas.microsoft.com/office/drawing/2014/main" id="{04E25082-632F-7FEB-4B36-E269CF2C2FD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609A0081-2E27-F05B-E2A6-C56D8752523D}"/>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3">
            <a:extLst>
              <a:ext uri="{FF2B5EF4-FFF2-40B4-BE49-F238E27FC236}">
                <a16:creationId xmlns:a16="http://schemas.microsoft.com/office/drawing/2014/main" id="{E2165169-13E6-533A-AED6-249FEA464EE1}"/>
              </a:ext>
            </a:extLst>
          </p:cNvPr>
          <p:cNvSpPr txBox="1"/>
          <p:nvPr/>
        </p:nvSpPr>
        <p:spPr>
          <a:xfrm>
            <a:off x="773405" y="996761"/>
            <a:ext cx="10958823" cy="540147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1400" dirty="0">
              <a:solidFill>
                <a:srgbClr val="000000"/>
              </a:solidFill>
              <a:latin typeface="Arial" panose="020B0604020202020204" pitchFamily="34" charset="0"/>
              <a:cs typeface="Arial" panose="020B0604020202020204" pitchFamily="34" charset="0"/>
            </a:endParaRPr>
          </a:p>
          <a:p>
            <a:pPr>
              <a:spcAft>
                <a:spcPts val="600"/>
              </a:spcAft>
            </a:pPr>
            <a:endParaRPr lang="tr-TR"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r>
              <a:rPr lang="tr-TR" sz="2000" b="1" dirty="0">
                <a:solidFill>
                  <a:srgbClr val="000000"/>
                </a:solidFill>
                <a:latin typeface="Arial" panose="020B0604020202020204" pitchFamily="34" charset="0"/>
                <a:cs typeface="Arial" panose="020B0604020202020204" pitchFamily="34" charset="0"/>
              </a:rPr>
              <a:t>Tabloda “?” ile gösterilen yere aşağıdakilerden hangisi yazılabilir?</a:t>
            </a:r>
          </a:p>
          <a:p>
            <a:pPr>
              <a:spcAft>
                <a:spcPts val="600"/>
              </a:spcAft>
            </a:pPr>
            <a:r>
              <a:rPr lang="tr-TR" sz="2000" dirty="0">
                <a:solidFill>
                  <a:srgbClr val="000000"/>
                </a:solidFill>
                <a:latin typeface="Arial" panose="020B0604020202020204" pitchFamily="34" charset="0"/>
                <a:cs typeface="Arial" panose="020B0604020202020204" pitchFamily="34" charset="0"/>
              </a:rPr>
              <a:t>A) Yüce Allah’ın nurdan yaratıp çeşitli işlerde görevlendirdiği varlıklardır.</a:t>
            </a:r>
          </a:p>
          <a:p>
            <a:pPr>
              <a:spcAft>
                <a:spcPts val="600"/>
              </a:spcAft>
            </a:pPr>
            <a:r>
              <a:rPr lang="tr-TR" sz="2000" dirty="0">
                <a:solidFill>
                  <a:srgbClr val="000000"/>
                </a:solidFill>
                <a:latin typeface="Arial" panose="020B0604020202020204" pitchFamily="34" charset="0"/>
                <a:cs typeface="Arial" panose="020B0604020202020204" pitchFamily="34" charset="0"/>
              </a:rPr>
              <a:t>B) Yeme, içme, uyuma, evlenme gibi ihtiyaçları yoktur.</a:t>
            </a:r>
          </a:p>
          <a:p>
            <a:pPr>
              <a:spcAft>
                <a:spcPts val="600"/>
              </a:spcAft>
            </a:pPr>
            <a:r>
              <a:rPr lang="tr-TR" sz="2000" dirty="0">
                <a:solidFill>
                  <a:srgbClr val="000000"/>
                </a:solidFill>
                <a:latin typeface="Arial" panose="020B0604020202020204" pitchFamily="34" charset="0"/>
                <a:cs typeface="Arial" panose="020B0604020202020204" pitchFamily="34" charset="0"/>
              </a:rPr>
              <a:t>C) Sürekli olarak Allah’a (c.c.) itaat ve ibadet hâlindedirler.</a:t>
            </a:r>
          </a:p>
          <a:p>
            <a:pPr>
              <a:spcAft>
                <a:spcPts val="600"/>
              </a:spcAft>
            </a:pPr>
            <a:r>
              <a:rPr lang="tr-TR" sz="2000" dirty="0">
                <a:solidFill>
                  <a:srgbClr val="000000"/>
                </a:solidFill>
                <a:latin typeface="Arial" panose="020B0604020202020204" pitchFamily="34" charset="0"/>
                <a:cs typeface="Arial" panose="020B0604020202020204" pitchFamily="34" charset="0"/>
              </a:rPr>
              <a:t>D) Yüce Allah’ın emrine karşı geldiği için ilahi rahmetten kovulan asi ve kibirli bir varlıktır.</a:t>
            </a:r>
            <a:endParaRPr lang="en-US" sz="2000" dirty="0">
              <a:solidFill>
                <a:srgbClr val="000000"/>
              </a:solidFill>
              <a:latin typeface="Arial" panose="020B0604020202020204" pitchFamily="34" charset="0"/>
              <a:cs typeface="Arial" panose="020B0604020202020204" pitchFamily="34" charset="0"/>
            </a:endParaRPr>
          </a:p>
        </p:txBody>
      </p:sp>
      <p:sp>
        <p:nvSpPr>
          <p:cNvPr id="6" name="Metin kutusu 4">
            <a:extLst>
              <a:ext uri="{FF2B5EF4-FFF2-40B4-BE49-F238E27FC236}">
                <a16:creationId xmlns:a16="http://schemas.microsoft.com/office/drawing/2014/main" id="{8E80DACE-5814-1189-EF7C-0CAAC9D8C36F}"/>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1 / Soru 7</a:t>
            </a:r>
            <a:endParaRPr lang="en-US" sz="1800"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D0652601-8916-DF1C-EF0A-E7D8CA5BBD4E}"/>
              </a:ext>
            </a:extLst>
          </p:cNvPr>
          <p:cNvPicPr>
            <a:picLocks noChangeAspect="1"/>
          </p:cNvPicPr>
          <p:nvPr/>
        </p:nvPicPr>
        <p:blipFill>
          <a:blip r:embed="rId5"/>
          <a:stretch>
            <a:fillRect/>
          </a:stretch>
        </p:blipFill>
        <p:spPr>
          <a:xfrm>
            <a:off x="3338722" y="1077583"/>
            <a:ext cx="4126543" cy="3116857"/>
          </a:xfrm>
          <a:prstGeom prst="rect">
            <a:avLst/>
          </a:prstGeom>
        </p:spPr>
      </p:pic>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935612D5-7825-6795-DFEB-01A2367F9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Freeform 6">
            <a:extLst>
              <a:ext uri="{FF2B5EF4-FFF2-40B4-BE49-F238E27FC236}">
                <a16:creationId xmlns:a16="http://schemas.microsoft.com/office/drawing/2014/main" id="{7F0220EC-0EF5-A383-03CF-186912A72676}"/>
              </a:ext>
            </a:extLst>
          </p:cNvPr>
          <p:cNvSpPr/>
          <p:nvPr/>
        </p:nvSpPr>
        <p:spPr>
          <a:xfrm>
            <a:off x="679621" y="5074538"/>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Metin kutusu 9">
            <a:extLst>
              <a:ext uri="{FF2B5EF4-FFF2-40B4-BE49-F238E27FC236}">
                <a16:creationId xmlns:a16="http://schemas.microsoft.com/office/drawing/2014/main" id="{933B2437-A92C-EA3A-89EB-3591E90888A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6CAE4EFF-ACAE-9674-D155-743F78C3779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57A353CB-A17F-3E13-B840-9236E6E6F169}"/>
              </a:ext>
            </a:extLst>
          </p:cNvPr>
          <p:cNvSpPr txBox="1"/>
          <p:nvPr/>
        </p:nvSpPr>
        <p:spPr>
          <a:xfrm>
            <a:off x="773405" y="996761"/>
            <a:ext cx="10958823" cy="503984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250" dirty="0">
                <a:solidFill>
                  <a:srgbClr val="000000"/>
                </a:solidFill>
                <a:latin typeface="Arial" panose="020B0604020202020204" pitchFamily="34" charset="0"/>
                <a:cs typeface="Arial" panose="020B0604020202020204" pitchFamily="34" charset="0"/>
              </a:rPr>
              <a:t>Dünyadan milyonlarca kilometre uzaklıkta bulunan gezegenleri ve yıldızları </a:t>
            </a:r>
          </a:p>
          <a:p>
            <a:pPr>
              <a:spcAft>
                <a:spcPts val="600"/>
              </a:spcAft>
            </a:pPr>
            <a:r>
              <a:rPr lang="tr-TR" sz="2250" dirty="0">
                <a:solidFill>
                  <a:srgbClr val="000000"/>
                </a:solidFill>
                <a:latin typeface="Arial" panose="020B0604020202020204" pitchFamily="34" charset="0"/>
                <a:cs typeface="Arial" panose="020B0604020202020204" pitchFamily="34" charset="0"/>
              </a:rPr>
              <a:t>da çıplak gözle görmemiz mümkün değildir. Demek ki hem çok küçük varlıkları hem de çok büyük olduğu hâlde uzayın derinliklerinde yer alan varlıkları göremeyiz. Bazı sesleri kulaklarımız duymasına rağmen bazılarını algılamak birtakım aletler sayesinde gerçekleşir. Diğer bazı sesleri duymamız ise mümkün değildir. Öyleyse …</a:t>
            </a:r>
          </a:p>
          <a:p>
            <a:pPr>
              <a:spcAft>
                <a:spcPts val="600"/>
              </a:spcAft>
            </a:pPr>
            <a:r>
              <a:rPr lang="tr-TR" sz="2300" b="1" dirty="0">
                <a:solidFill>
                  <a:srgbClr val="000000"/>
                </a:solidFill>
                <a:latin typeface="Arial" panose="020B0604020202020204" pitchFamily="34" charset="0"/>
                <a:cs typeface="Arial" panose="020B0604020202020204" pitchFamily="34" charset="0"/>
              </a:rPr>
              <a:t>Bu parçanın devamına aşağıdakilerden hangisinin getirilmesi daha uygundur?</a:t>
            </a:r>
          </a:p>
          <a:p>
            <a:pPr>
              <a:spcAft>
                <a:spcPts val="600"/>
              </a:spcAft>
            </a:pPr>
            <a:r>
              <a:rPr lang="tr-TR" sz="2300" dirty="0">
                <a:solidFill>
                  <a:srgbClr val="000000"/>
                </a:solidFill>
                <a:latin typeface="Arial" panose="020B0604020202020204" pitchFamily="34" charset="0"/>
                <a:cs typeface="Arial" panose="020B0604020202020204" pitchFamily="34" charset="0"/>
              </a:rPr>
              <a:t>A) toprak altına gizlemiş küçücük hayvanları, hücreleri, atomları ve kızılötesi ışınları doğrudan göremeyiz.</a:t>
            </a:r>
          </a:p>
          <a:p>
            <a:pPr>
              <a:spcAft>
                <a:spcPts val="600"/>
              </a:spcAft>
            </a:pPr>
            <a:r>
              <a:rPr lang="tr-TR" sz="2300" dirty="0">
                <a:solidFill>
                  <a:srgbClr val="000000"/>
                </a:solidFill>
                <a:latin typeface="Arial" panose="020B0604020202020204" pitchFamily="34" charset="0"/>
                <a:cs typeface="Arial" panose="020B0604020202020204" pitchFamily="34" charset="0"/>
              </a:rPr>
              <a:t>B) bir çiçeğin kokusunun nasıl olduğunu koklayarak, yemeğin tuzunun bulunup bulunmadığını tadarak, bir cismin sert ya da yumuşak olduğunu dokunarak anlarız.</a:t>
            </a:r>
          </a:p>
          <a:p>
            <a:pPr>
              <a:spcAft>
                <a:spcPts val="600"/>
              </a:spcAft>
            </a:pPr>
            <a:r>
              <a:rPr lang="tr-TR" sz="2300" dirty="0">
                <a:solidFill>
                  <a:srgbClr val="000000"/>
                </a:solidFill>
                <a:latin typeface="Arial" panose="020B0604020202020204" pitchFamily="34" charset="0"/>
                <a:cs typeface="Arial" panose="020B0604020202020204" pitchFamily="34" charset="0"/>
              </a:rPr>
              <a:t>C) insandaki bütün duyu organlarının sınırlı bir kapasitesi vardır.</a:t>
            </a:r>
          </a:p>
          <a:p>
            <a:pPr>
              <a:spcAft>
                <a:spcPts val="600"/>
              </a:spcAft>
            </a:pPr>
            <a:r>
              <a:rPr lang="tr-TR" sz="2300" dirty="0">
                <a:solidFill>
                  <a:srgbClr val="000000"/>
                </a:solidFill>
                <a:latin typeface="Arial" panose="020B0604020202020204" pitchFamily="34" charset="0"/>
                <a:cs typeface="Arial" panose="020B0604020202020204" pitchFamily="34" charset="0"/>
              </a:rPr>
              <a:t>D) Kur’an’da bahsedilen her şeyin Allah’ın sözü ve doğru olduğuna inanırız.</a:t>
            </a:r>
            <a:endParaRPr lang="en-US" sz="2300" dirty="0">
              <a:solidFill>
                <a:srgbClr val="00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CCB3EC18-0FE4-CFD6-7B95-71994D7BF32E}"/>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1 / Soru 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99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9F322412-2970-13C8-909C-ABABC5E6B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Deniz </a:t>
            </a:r>
            <a:r>
              <a:rPr lang="en-US" sz="2400" dirty="0" err="1">
                <a:solidFill>
                  <a:srgbClr val="000000"/>
                </a:solidFill>
                <a:latin typeface="Arial" panose="020B0604020202020204" pitchFamily="34" charset="0"/>
                <a:cs typeface="Arial" panose="020B0604020202020204" pitchFamily="34" charset="0"/>
              </a:rPr>
              <a:t>canlıları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güneş</a:t>
            </a:r>
            <a:r>
              <a:rPr lang="en-US" sz="2400" dirty="0">
                <a:solidFill>
                  <a:srgbClr val="000000"/>
                </a:solidFill>
                <a:latin typeface="Arial" panose="020B0604020202020204" pitchFamily="34" charset="0"/>
                <a:cs typeface="Arial" panose="020B0604020202020204" pitchFamily="34" charset="0"/>
              </a:rPr>
              <a:t>, ay, </a:t>
            </a:r>
            <a:r>
              <a:rPr lang="en-US" sz="2400" dirty="0" err="1">
                <a:solidFill>
                  <a:srgbClr val="000000"/>
                </a:solidFill>
                <a:latin typeface="Arial" panose="020B0604020202020204" pitchFamily="34" charset="0"/>
                <a:cs typeface="Arial" panose="020B0604020202020204" pitchFamily="34" charset="0"/>
              </a:rPr>
              <a:t>yıldız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insanlar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hayvanlar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organlarımızla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algıladığımız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varlıklardandır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Beş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duyumuzla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hissedemediğimiz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görülmeyen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varlıklara</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varlıklar</a:t>
            </a:r>
            <a:r>
              <a:rPr lang="en-US" sz="2400" dirty="0">
                <a:solidFill>
                  <a:srgbClr val="000000"/>
                </a:solidFill>
                <a:latin typeface="Arial" panose="020B0604020202020204" pitchFamily="34" charset="0"/>
                <a:cs typeface="Arial" panose="020B0604020202020204" pitchFamily="34" charset="0"/>
              </a:rPr>
              <a:t> da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Göremediğimiz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ilgili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bilgi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kaynakları</a:t>
            </a:r>
            <a:r>
              <a:rPr lang="en-US" sz="2400" dirty="0">
                <a:solidFill>
                  <a:srgbClr val="000000"/>
                </a:solidFill>
                <a:latin typeface="Arial" panose="020B0604020202020204" pitchFamily="34" charset="0"/>
                <a:cs typeface="Arial" panose="020B0604020202020204" pitchFamily="34" charset="0"/>
              </a:rPr>
              <a:t>   …………….………</a:t>
            </a: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 dir.</a:t>
            </a:r>
          </a:p>
          <a:p>
            <a:pPr>
              <a:spcAft>
                <a:spcPts val="1200"/>
              </a:spcAft>
            </a:pPr>
            <a:r>
              <a:rPr lang="en-US" sz="2400" dirty="0" err="1">
                <a:solidFill>
                  <a:srgbClr val="000000"/>
                </a:solidFill>
                <a:latin typeface="Arial" panose="020B0604020202020204" pitchFamily="34" charset="0"/>
                <a:cs typeface="Arial" panose="020B0604020202020204" pitchFamily="34" charset="0"/>
              </a:rPr>
              <a:t>Mikroskopla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görülen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canlılar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özel</a:t>
            </a:r>
            <a:r>
              <a:rPr lang="en-US" sz="2400" dirty="0">
                <a:solidFill>
                  <a:srgbClr val="000000"/>
                </a:solidFill>
                <a:latin typeface="Arial" panose="020B0604020202020204" pitchFamily="34" charset="0"/>
                <a:cs typeface="Arial" panose="020B0604020202020204" pitchFamily="34" charset="0"/>
              </a:rPr>
              <a:t> ……..……</a:t>
            </a: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yardımıyla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algılanan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varlıklardandır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7853829" y="1539863"/>
            <a:ext cx="1045535" cy="461665"/>
          </a:xfrm>
          <a:prstGeom prst="rect">
            <a:avLst/>
          </a:prstGeom>
          <a:noFill/>
        </p:spPr>
        <p:txBody>
          <a:bodyPr wrap="square" rtlCol="0">
            <a:spAutoFit/>
          </a:bodyPr>
          <a:lstStyle/>
          <a:p>
            <a:pPr algn="ctr"/>
            <a:r>
              <a:rPr lang="tr-TR" sz="2400" b="1" dirty="0">
                <a:solidFill>
                  <a:srgbClr val="FF0000"/>
                </a:solidFill>
              </a:rPr>
              <a:t>duyu</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8404732" y="2442427"/>
            <a:ext cx="1503525" cy="461665"/>
          </a:xfrm>
          <a:prstGeom prst="rect">
            <a:avLst/>
          </a:prstGeom>
          <a:noFill/>
        </p:spPr>
        <p:txBody>
          <a:bodyPr wrap="square" rtlCol="0">
            <a:spAutoFit/>
          </a:bodyPr>
          <a:lstStyle/>
          <a:p>
            <a:pPr algn="ctr"/>
            <a:r>
              <a:rPr lang="tr-TR" sz="2400" b="1" dirty="0">
                <a:solidFill>
                  <a:srgbClr val="FF0000"/>
                </a:solidFill>
              </a:rPr>
              <a:t>ruhanî</a:t>
            </a:r>
          </a:p>
        </p:txBody>
      </p:sp>
      <p:sp>
        <p:nvSpPr>
          <p:cNvPr id="9" name="Metin kutusu 8">
            <a:extLst>
              <a:ext uri="{FF2B5EF4-FFF2-40B4-BE49-F238E27FC236}">
                <a16:creationId xmlns:a16="http://schemas.microsoft.com/office/drawing/2014/main" id="{87F2EA34-6B23-C03A-A01F-484433B09B8B}"/>
              </a:ext>
            </a:extLst>
          </p:cNvPr>
          <p:cNvSpPr txBox="1"/>
          <p:nvPr/>
        </p:nvSpPr>
        <p:spPr>
          <a:xfrm>
            <a:off x="1082198" y="3682397"/>
            <a:ext cx="2589470" cy="461665"/>
          </a:xfrm>
          <a:prstGeom prst="rect">
            <a:avLst/>
          </a:prstGeom>
          <a:noFill/>
        </p:spPr>
        <p:txBody>
          <a:bodyPr wrap="square" rtlCol="0">
            <a:spAutoFit/>
          </a:bodyPr>
          <a:lstStyle/>
          <a:p>
            <a:pPr algn="ctr"/>
            <a:r>
              <a:rPr lang="tr-TR" sz="2400" b="1" dirty="0">
                <a:solidFill>
                  <a:srgbClr val="FF0000"/>
                </a:solidFill>
              </a:rPr>
              <a:t>Kur'an-ı Kerim</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7046645" y="4193157"/>
            <a:ext cx="2236461" cy="461665"/>
          </a:xfrm>
          <a:prstGeom prst="rect">
            <a:avLst/>
          </a:prstGeom>
          <a:noFill/>
        </p:spPr>
        <p:txBody>
          <a:bodyPr wrap="square" rtlCol="0">
            <a:spAutoFit/>
          </a:bodyPr>
          <a:lstStyle/>
          <a:p>
            <a:pPr algn="ctr"/>
            <a:r>
              <a:rPr lang="tr-TR" sz="2400" b="1" dirty="0">
                <a:solidFill>
                  <a:srgbClr val="FF0000"/>
                </a:solidFill>
              </a:rPr>
              <a:t>aletler</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7157100" y="3286728"/>
            <a:ext cx="3287185" cy="461665"/>
          </a:xfrm>
          <a:prstGeom prst="rect">
            <a:avLst/>
          </a:prstGeom>
          <a:noFill/>
        </p:spPr>
        <p:txBody>
          <a:bodyPr wrap="square" rtlCol="0">
            <a:spAutoFit/>
          </a:bodyPr>
          <a:lstStyle/>
          <a:p>
            <a:pPr algn="ctr"/>
            <a:r>
              <a:rPr lang="tr-TR" sz="2400" b="1" dirty="0">
                <a:solidFill>
                  <a:srgbClr val="FF0000"/>
                </a:solidFill>
              </a:rPr>
              <a:t>Hz. Muhammed (s.a.v.)</a:t>
            </a:r>
          </a:p>
        </p:txBody>
      </p:sp>
      <p:sp>
        <p:nvSpPr>
          <p:cNvPr id="13" name="Metin kutusu 12">
            <a:extLst>
              <a:ext uri="{FF2B5EF4-FFF2-40B4-BE49-F238E27FC236}">
                <a16:creationId xmlns:a16="http://schemas.microsoft.com/office/drawing/2014/main" id="{28740CC6-3A1D-6765-FD6E-7A220FC4EF9C}"/>
              </a:ext>
            </a:extLst>
          </p:cNvPr>
          <p:cNvSpPr txBox="1"/>
          <p:nvPr/>
        </p:nvSpPr>
        <p:spPr>
          <a:xfrm>
            <a:off x="3485174" y="4193156"/>
            <a:ext cx="2236461" cy="461665"/>
          </a:xfrm>
          <a:prstGeom prst="rect">
            <a:avLst/>
          </a:prstGeom>
          <a:noFill/>
        </p:spPr>
        <p:txBody>
          <a:bodyPr wrap="square" rtlCol="0">
            <a:spAutoFit/>
          </a:bodyPr>
          <a:lstStyle/>
          <a:p>
            <a:pPr algn="ctr"/>
            <a:r>
              <a:rPr lang="tr-TR" sz="2400" b="1" dirty="0">
                <a:solidFill>
                  <a:srgbClr val="FF0000"/>
                </a:solidFill>
              </a:rPr>
              <a:t>mikroskobik</a:t>
            </a:r>
          </a:p>
        </p:txBody>
      </p:sp>
      <p:sp>
        <p:nvSpPr>
          <p:cNvPr id="15" name="Metin kutusu 14">
            <a:extLst>
              <a:ext uri="{FF2B5EF4-FFF2-40B4-BE49-F238E27FC236}">
                <a16:creationId xmlns:a16="http://schemas.microsoft.com/office/drawing/2014/main" id="{74CE40B1-8C02-9F9A-30F5-0FF9DF2E431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6" name="Metin kutusu 15">
            <a:extLst>
              <a:ext uri="{FF2B5EF4-FFF2-40B4-BE49-F238E27FC236}">
                <a16:creationId xmlns:a16="http://schemas.microsoft.com/office/drawing/2014/main" id="{80C1F941-C403-22B7-3319-BBEBA86BB6E3}"/>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ekran görüntüsü içeren bir resim&#10;&#10;Açıklama otomatik olarak oluşturuldu">
            <a:extLst>
              <a:ext uri="{FF2B5EF4-FFF2-40B4-BE49-F238E27FC236}">
                <a16:creationId xmlns:a16="http://schemas.microsoft.com/office/drawing/2014/main" id="{816D0D24-C5D3-17BD-F34E-70C5350CA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ŞEYTAN</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GAYB</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RUHANİ</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ALEM</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ALLAH</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VARLIK</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DUYU</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EVREN</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EYŞANT</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BAYG</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HARUİN</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ELMA</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HALLA</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VALKIR</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UYDU</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ENVER</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9" name="Metin kutusu 8">
            <a:extLst>
              <a:ext uri="{FF2B5EF4-FFF2-40B4-BE49-F238E27FC236}">
                <a16:creationId xmlns:a16="http://schemas.microsoft.com/office/drawing/2014/main" id="{30C11438-AA8B-8C04-0EE5-718C5D75F0D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250FE265-BB35-F7EF-B487-F74C3B0A513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5A5CC156-F36B-71D6-0910-9523B86A8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3" name="Metin kutusu 22">
            <a:extLst>
              <a:ext uri="{FF2B5EF4-FFF2-40B4-BE49-F238E27FC236}">
                <a16:creationId xmlns:a16="http://schemas.microsoft.com/office/drawing/2014/main" id="{922DE723-58A6-DA79-E52F-C936E2981C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4" name="Metin kutusu 23">
            <a:extLst>
              <a:ext uri="{FF2B5EF4-FFF2-40B4-BE49-F238E27FC236}">
                <a16:creationId xmlns:a16="http://schemas.microsoft.com/office/drawing/2014/main" id="{48BE761B-EACB-03AE-104A-574A9C902F2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D81CFE34-D1A6-2009-5CBE-733A9C795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G</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830997"/>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Göz önünde olmayan, gözle görülmeyen, gizli olan, hazırda olmayan</a:t>
            </a:r>
          </a:p>
        </p:txBody>
      </p:sp>
      <p:sp>
        <p:nvSpPr>
          <p:cNvPr id="19" name="Metin kutusu 18">
            <a:extLst>
              <a:ext uri="{FF2B5EF4-FFF2-40B4-BE49-F238E27FC236}">
                <a16:creationId xmlns:a16="http://schemas.microsoft.com/office/drawing/2014/main" id="{14FBDF25-F136-AE24-7EF9-E5EA45E6EFE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10D9AE49-0F70-7AC9-3B5F-07A0F7214AA0}"/>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ekran görüntüsü içeren bir resim&#10;&#10;Açıklama otomatik olarak oluşturuldu">
            <a:extLst>
              <a:ext uri="{FF2B5EF4-FFF2-40B4-BE49-F238E27FC236}">
                <a16:creationId xmlns:a16="http://schemas.microsoft.com/office/drawing/2014/main" id="{213A0DC0-10D7-06C5-A088-0D8CD9C63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Görülmeyen varlıklarla ilgili temel bilgi kaynağı</a:t>
            </a:r>
          </a:p>
        </p:txBody>
      </p:sp>
      <p:sp>
        <p:nvSpPr>
          <p:cNvPr id="21" name="Metin kutusu 20">
            <a:extLst>
              <a:ext uri="{FF2B5EF4-FFF2-40B4-BE49-F238E27FC236}">
                <a16:creationId xmlns:a16="http://schemas.microsoft.com/office/drawing/2014/main" id="{D28488CC-5DA2-AD7E-715B-311E33E6F1D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2" name="Metin kutusu 21">
            <a:extLst>
              <a:ext uri="{FF2B5EF4-FFF2-40B4-BE49-F238E27FC236}">
                <a16:creationId xmlns:a16="http://schemas.microsoft.com/office/drawing/2014/main" id="{58BF4881-8E93-8E85-59D0-7E19D3BB2BCE}"/>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6AE8A4A4-7781-E71B-145B-221FF4D49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Nuranî, </a:t>
            </a:r>
            <a:r>
              <a:rPr lang="tr-TR" sz="2400" dirty="0" err="1">
                <a:solidFill>
                  <a:srgbClr val="000000"/>
                </a:solidFill>
                <a:latin typeface="Arial" panose="020B0604020202020204" pitchFamily="34" charset="0"/>
                <a:cs typeface="Arial" panose="020B0604020202020204" pitchFamily="34" charset="0"/>
              </a:rPr>
              <a:t>gayba</a:t>
            </a:r>
            <a:r>
              <a:rPr lang="tr-TR" sz="2400" dirty="0">
                <a:solidFill>
                  <a:srgbClr val="000000"/>
                </a:solidFill>
                <a:latin typeface="Arial" panose="020B0604020202020204" pitchFamily="34" charset="0"/>
                <a:cs typeface="Arial" panose="020B0604020202020204" pitchFamily="34" charset="0"/>
              </a:rPr>
              <a:t> dair, gözle görülmeyen</a:t>
            </a:r>
          </a:p>
        </p:txBody>
      </p:sp>
      <p:sp>
        <p:nvSpPr>
          <p:cNvPr id="24" name="Metin kutusu 23">
            <a:extLst>
              <a:ext uri="{FF2B5EF4-FFF2-40B4-BE49-F238E27FC236}">
                <a16:creationId xmlns:a16="http://schemas.microsoft.com/office/drawing/2014/main" id="{EABD73A4-A1BE-1F98-666B-1A76364ED28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5" name="Metin kutusu 24">
            <a:extLst>
              <a:ext uri="{FF2B5EF4-FFF2-40B4-BE49-F238E27FC236}">
                <a16:creationId xmlns:a16="http://schemas.microsoft.com/office/drawing/2014/main" id="{BA9BE016-A8B2-4A56-132D-0F6C47B0716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F41E992F-614A-5F31-82A0-BE74AA700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Ş</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İnsanın algılama ve hissetme organlarının ortak adı</a:t>
            </a:r>
          </a:p>
        </p:txBody>
      </p:sp>
      <p:sp>
        <p:nvSpPr>
          <p:cNvPr id="26" name="Metin kutusu 25">
            <a:extLst>
              <a:ext uri="{FF2B5EF4-FFF2-40B4-BE49-F238E27FC236}">
                <a16:creationId xmlns:a16="http://schemas.microsoft.com/office/drawing/2014/main" id="{2472357F-7247-AC3F-B2C1-617CD96A3BC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7" name="Metin kutusu 26">
            <a:extLst>
              <a:ext uri="{FF2B5EF4-FFF2-40B4-BE49-F238E27FC236}">
                <a16:creationId xmlns:a16="http://schemas.microsoft.com/office/drawing/2014/main" id="{D50FBD92-C953-8669-FA95-82103F25D46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Resim 40" descr="ekran görüntüsü içeren bir resim&#10;&#10;Açıklama otomatik olarak oluşturuldu">
            <a:extLst>
              <a:ext uri="{FF2B5EF4-FFF2-40B4-BE49-F238E27FC236}">
                <a16:creationId xmlns:a16="http://schemas.microsoft.com/office/drawing/2014/main" id="{BD90CCA2-965A-14F8-0F49-55650ABED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80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Alem, kâinat, mevcudat, evren, yaratılmışlar, varlıklar</a:t>
            </a:r>
          </a:p>
        </p:txBody>
      </p:sp>
      <p:sp>
        <p:nvSpPr>
          <p:cNvPr id="24" name="Freeform 6">
            <a:extLst>
              <a:ext uri="{FF2B5EF4-FFF2-40B4-BE49-F238E27FC236}">
                <a16:creationId xmlns:a16="http://schemas.microsoft.com/office/drawing/2014/main" id="{B96A0DA3-AD46-75EE-BD18-75ECA8518B79}"/>
              </a:ext>
            </a:extLst>
          </p:cNvPr>
          <p:cNvSpPr/>
          <p:nvPr/>
        </p:nvSpPr>
        <p:spPr>
          <a:xfrm>
            <a:off x="371533" y="211606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26" name="Freeform 6">
            <a:extLst>
              <a:ext uri="{FF2B5EF4-FFF2-40B4-BE49-F238E27FC236}">
                <a16:creationId xmlns:a16="http://schemas.microsoft.com/office/drawing/2014/main" id="{5F858D6C-964C-6DC9-97C8-53B65FC08E05}"/>
              </a:ext>
            </a:extLst>
          </p:cNvPr>
          <p:cNvSpPr/>
          <p:nvPr/>
        </p:nvSpPr>
        <p:spPr>
          <a:xfrm>
            <a:off x="1793933" y="211605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7" name="Freeform 6">
            <a:extLst>
              <a:ext uri="{FF2B5EF4-FFF2-40B4-BE49-F238E27FC236}">
                <a16:creationId xmlns:a16="http://schemas.microsoft.com/office/drawing/2014/main" id="{A16E2E11-596A-EDDB-43EE-5C8A53F8522F}"/>
              </a:ext>
            </a:extLst>
          </p:cNvPr>
          <p:cNvSpPr/>
          <p:nvPr/>
        </p:nvSpPr>
        <p:spPr>
          <a:xfrm>
            <a:off x="32290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8" name="Freeform 6">
            <a:extLst>
              <a:ext uri="{FF2B5EF4-FFF2-40B4-BE49-F238E27FC236}">
                <a16:creationId xmlns:a16="http://schemas.microsoft.com/office/drawing/2014/main" id="{CCC393D7-DA58-C8CB-3FDC-C49946FA0636}"/>
              </a:ext>
            </a:extLst>
          </p:cNvPr>
          <p:cNvSpPr/>
          <p:nvPr/>
        </p:nvSpPr>
        <p:spPr>
          <a:xfrm>
            <a:off x="46641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9" name="Freeform 6">
            <a:extLst>
              <a:ext uri="{FF2B5EF4-FFF2-40B4-BE49-F238E27FC236}">
                <a16:creationId xmlns:a16="http://schemas.microsoft.com/office/drawing/2014/main" id="{50E28095-92F7-2F94-9720-5A0C5BB8581E}"/>
              </a:ext>
            </a:extLst>
          </p:cNvPr>
          <p:cNvSpPr/>
          <p:nvPr/>
        </p:nvSpPr>
        <p:spPr>
          <a:xfrm>
            <a:off x="6086533" y="211605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0" name="Freeform 6">
            <a:extLst>
              <a:ext uri="{FF2B5EF4-FFF2-40B4-BE49-F238E27FC236}">
                <a16:creationId xmlns:a16="http://schemas.microsoft.com/office/drawing/2014/main" id="{F6611828-134D-F60A-E7F7-37D92209FFD7}"/>
              </a:ext>
            </a:extLst>
          </p:cNvPr>
          <p:cNvSpPr/>
          <p:nvPr/>
        </p:nvSpPr>
        <p:spPr>
          <a:xfrm>
            <a:off x="7521633" y="211605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1" name="Freeform 6">
            <a:extLst>
              <a:ext uri="{FF2B5EF4-FFF2-40B4-BE49-F238E27FC236}">
                <a16:creationId xmlns:a16="http://schemas.microsoft.com/office/drawing/2014/main" id="{C39642A0-9049-32FA-25B1-EAE3250B8C88}"/>
              </a:ext>
            </a:extLst>
          </p:cNvPr>
          <p:cNvSpPr/>
          <p:nvPr/>
        </p:nvSpPr>
        <p:spPr>
          <a:xfrm>
            <a:off x="8954794"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32" name="Metin kutusu 31">
            <a:extLst>
              <a:ext uri="{FF2B5EF4-FFF2-40B4-BE49-F238E27FC236}">
                <a16:creationId xmlns:a16="http://schemas.microsoft.com/office/drawing/2014/main" id="{C6E12980-796E-144A-71CB-46352ED9D881}"/>
              </a:ext>
            </a:extLst>
          </p:cNvPr>
          <p:cNvSpPr txBox="1"/>
          <p:nvPr/>
        </p:nvSpPr>
        <p:spPr>
          <a:xfrm>
            <a:off x="5595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3" name="Metin kutusu 32">
            <a:extLst>
              <a:ext uri="{FF2B5EF4-FFF2-40B4-BE49-F238E27FC236}">
                <a16:creationId xmlns:a16="http://schemas.microsoft.com/office/drawing/2014/main" id="{0C75434C-0F37-4AD7-3F4F-2A5BB2FCBBFE}"/>
              </a:ext>
            </a:extLst>
          </p:cNvPr>
          <p:cNvSpPr txBox="1"/>
          <p:nvPr/>
        </p:nvSpPr>
        <p:spPr>
          <a:xfrm>
            <a:off x="19756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34" name="Metin kutusu 33">
            <a:extLst>
              <a:ext uri="{FF2B5EF4-FFF2-40B4-BE49-F238E27FC236}">
                <a16:creationId xmlns:a16="http://schemas.microsoft.com/office/drawing/2014/main" id="{E235764C-7295-3DAC-C1A0-13EE030C544D}"/>
              </a:ext>
            </a:extLst>
          </p:cNvPr>
          <p:cNvSpPr txBox="1"/>
          <p:nvPr/>
        </p:nvSpPr>
        <p:spPr>
          <a:xfrm>
            <a:off x="34126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35" name="Metin kutusu 34">
            <a:extLst>
              <a:ext uri="{FF2B5EF4-FFF2-40B4-BE49-F238E27FC236}">
                <a16:creationId xmlns:a16="http://schemas.microsoft.com/office/drawing/2014/main" id="{B703D4DD-B379-3A43-58DE-5D0B31E5CBE1}"/>
              </a:ext>
            </a:extLst>
          </p:cNvPr>
          <p:cNvSpPr txBox="1"/>
          <p:nvPr/>
        </p:nvSpPr>
        <p:spPr>
          <a:xfrm>
            <a:off x="48477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6" name="Metin kutusu 35">
            <a:extLst>
              <a:ext uri="{FF2B5EF4-FFF2-40B4-BE49-F238E27FC236}">
                <a16:creationId xmlns:a16="http://schemas.microsoft.com/office/drawing/2014/main" id="{FBA37157-614C-D7C2-62F6-B4D4E82AC7D5}"/>
              </a:ext>
            </a:extLst>
          </p:cNvPr>
          <p:cNvSpPr txBox="1"/>
          <p:nvPr/>
        </p:nvSpPr>
        <p:spPr>
          <a:xfrm>
            <a:off x="62695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37" name="Metin kutusu 36">
            <a:extLst>
              <a:ext uri="{FF2B5EF4-FFF2-40B4-BE49-F238E27FC236}">
                <a16:creationId xmlns:a16="http://schemas.microsoft.com/office/drawing/2014/main" id="{23AA3B05-B739-E028-0FFD-37A9EC4DBD2C}"/>
              </a:ext>
            </a:extLst>
          </p:cNvPr>
          <p:cNvSpPr txBox="1"/>
          <p:nvPr/>
        </p:nvSpPr>
        <p:spPr>
          <a:xfrm>
            <a:off x="77002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8" name="Metin kutusu 37">
            <a:extLst>
              <a:ext uri="{FF2B5EF4-FFF2-40B4-BE49-F238E27FC236}">
                <a16:creationId xmlns:a16="http://schemas.microsoft.com/office/drawing/2014/main" id="{0E084BEC-DFEF-10C9-1B1E-3B36FC86E93B}"/>
              </a:ext>
            </a:extLst>
          </p:cNvPr>
          <p:cNvSpPr txBox="1"/>
          <p:nvPr/>
        </p:nvSpPr>
        <p:spPr>
          <a:xfrm>
            <a:off x="91333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39" name="Freeform 6">
            <a:extLst>
              <a:ext uri="{FF2B5EF4-FFF2-40B4-BE49-F238E27FC236}">
                <a16:creationId xmlns:a16="http://schemas.microsoft.com/office/drawing/2014/main" id="{1BECFF68-F773-ABB8-7EB5-904ADCA7A773}"/>
              </a:ext>
            </a:extLst>
          </p:cNvPr>
          <p:cNvSpPr/>
          <p:nvPr/>
        </p:nvSpPr>
        <p:spPr>
          <a:xfrm>
            <a:off x="10404443"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40" name="Metin kutusu 39">
            <a:extLst>
              <a:ext uri="{FF2B5EF4-FFF2-40B4-BE49-F238E27FC236}">
                <a16:creationId xmlns:a16="http://schemas.microsoft.com/office/drawing/2014/main" id="{02F56F92-A88C-1379-8304-A3859B6DF0F8}"/>
              </a:ext>
            </a:extLst>
          </p:cNvPr>
          <p:cNvSpPr txBox="1"/>
          <p:nvPr/>
        </p:nvSpPr>
        <p:spPr>
          <a:xfrm>
            <a:off x="10583047"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2" name="Metin kutusu 41">
            <a:extLst>
              <a:ext uri="{FF2B5EF4-FFF2-40B4-BE49-F238E27FC236}">
                <a16:creationId xmlns:a16="http://schemas.microsoft.com/office/drawing/2014/main" id="{88B5EC07-9904-4FD1-270F-210C012D739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43" name="Metin kutusu 42">
            <a:extLst>
              <a:ext uri="{FF2B5EF4-FFF2-40B4-BE49-F238E27FC236}">
                <a16:creationId xmlns:a16="http://schemas.microsoft.com/office/drawing/2014/main" id="{F6543DD7-FBC4-E1D5-1CD4-8600B195C68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027633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8">
            <a:extLst>
              <a:ext uri="{FF2B5EF4-FFF2-40B4-BE49-F238E27FC236}">
                <a16:creationId xmlns:a16="http://schemas.microsoft.com/office/drawing/2014/main" id="{BCC67E5C-98EF-3813-A450-6DDEE5B9FC96}"/>
              </a:ext>
            </a:extLst>
          </p:cNvPr>
          <p:cNvSpPr txBox="1"/>
          <p:nvPr/>
        </p:nvSpPr>
        <p:spPr>
          <a:xfrm>
            <a:off x="1004518" y="458069"/>
            <a:ext cx="8581066" cy="584775"/>
          </a:xfrm>
          <a:prstGeom prst="rect">
            <a:avLst/>
          </a:prstGeom>
          <a:noFill/>
        </p:spPr>
        <p:txBody>
          <a:bodyPr wrap="square" rtlCol="0">
            <a:spAutoFit/>
          </a:bodyPr>
          <a:lstStyle/>
          <a:p>
            <a:r>
              <a:rPr lang="tr-TR" sz="3200" b="1" dirty="0">
                <a:latin typeface="Arial" panose="020B0604020202020204" pitchFamily="34" charset="0"/>
              </a:rPr>
              <a:t>Varlıklar alemi iki kısımda incelenir:</a:t>
            </a:r>
          </a:p>
        </p:txBody>
      </p:sp>
      <p:pic>
        <p:nvPicPr>
          <p:cNvPr id="8" name="Resim 7" descr="ekran görüntüsü, grafik, kırpıntı çizim, tasarım içeren bir resim&#10;&#10;Açıklama otomatik olarak oluşturuldu">
            <a:extLst>
              <a:ext uri="{FF2B5EF4-FFF2-40B4-BE49-F238E27FC236}">
                <a16:creationId xmlns:a16="http://schemas.microsoft.com/office/drawing/2014/main" id="{514E4A0E-6A43-CBE6-FA01-3E5458EA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59" y="1095427"/>
            <a:ext cx="5187504" cy="2965406"/>
          </a:xfrm>
          <a:prstGeom prst="rect">
            <a:avLst/>
          </a:prstGeom>
        </p:spPr>
      </p:pic>
      <p:pic>
        <p:nvPicPr>
          <p:cNvPr id="12" name="Resim 11" descr="pembe, ekran görüntüsü, grafik, macenta içeren bir resim&#10;&#10;Açıklama otomatik olarak oluşturuldu">
            <a:extLst>
              <a:ext uri="{FF2B5EF4-FFF2-40B4-BE49-F238E27FC236}">
                <a16:creationId xmlns:a16="http://schemas.microsoft.com/office/drawing/2014/main" id="{9B47F92B-C3AD-9A30-CEB1-193332934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798" y="1062236"/>
            <a:ext cx="5189243" cy="29664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1115832" y="1907325"/>
            <a:ext cx="4707758" cy="1569660"/>
          </a:xfrm>
          <a:prstGeom prst="rect">
            <a:avLst/>
          </a:prstGeom>
          <a:noFill/>
        </p:spPr>
        <p:txBody>
          <a:bodyPr wrap="square" rtlCol="0">
            <a:spAutoFit/>
          </a:bodyPr>
          <a:lstStyle/>
          <a:p>
            <a:pPr algn="ctr"/>
            <a:r>
              <a:rPr lang="tr-TR" sz="3200" dirty="0">
                <a:latin typeface="Arial" panose="020B0604020202020204" pitchFamily="34" charset="0"/>
              </a:rPr>
              <a:t>Duyu organlarımızla algılayabildiğimiz varlıklar.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846257" y="4386011"/>
            <a:ext cx="10892006" cy="1569660"/>
          </a:xfrm>
          <a:prstGeom prst="rect">
            <a:avLst/>
          </a:prstGeom>
          <a:noFill/>
        </p:spPr>
        <p:txBody>
          <a:bodyPr wrap="square" rtlCol="0">
            <a:spAutoFit/>
          </a:bodyPr>
          <a:lstStyle/>
          <a:p>
            <a:pPr marL="3175" algn="ctr" eaLnBrk="1" hangingPunct="1"/>
            <a:r>
              <a:rPr lang="tr-TR" sz="3200" dirty="0">
                <a:latin typeface="Arial" panose="020B0604020202020204" pitchFamily="34" charset="0"/>
                <a:cs typeface="Arial" panose="020B0604020202020204" pitchFamily="34" charset="0"/>
              </a:rPr>
              <a:t>Görülebilen varlıklar da kendi içerisinde özel aletlerle algılanabilen ve özel aletlere ihtiyaç duymadan doğrudan algılayabilen varlıklar olmak üzere iki kısımda incelenir.</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6678508" y="1907325"/>
            <a:ext cx="4085822" cy="1569660"/>
          </a:xfrm>
          <a:prstGeom prst="rect">
            <a:avLst/>
          </a:prstGeom>
          <a:noFill/>
        </p:spPr>
        <p:txBody>
          <a:bodyPr wrap="square" rtlCol="0">
            <a:spAutoFit/>
          </a:bodyPr>
          <a:lstStyle/>
          <a:p>
            <a:pPr marL="3175" algn="ctr"/>
            <a:r>
              <a:rPr lang="tr-TR" sz="3200" dirty="0">
                <a:latin typeface="Arial" panose="020B0604020202020204" pitchFamily="34" charset="0"/>
                <a:cs typeface="Arial" panose="020B0604020202020204" pitchFamily="34" charset="0"/>
              </a:rPr>
              <a:t>Allah’ın (c.c.) haber vermesi ile bildiğimiz ruhani varlıklar</a:t>
            </a:r>
          </a:p>
        </p:txBody>
      </p:sp>
      <p:sp>
        <p:nvSpPr>
          <p:cNvPr id="19" name="Metin kutusu 18">
            <a:extLst>
              <a:ext uri="{FF2B5EF4-FFF2-40B4-BE49-F238E27FC236}">
                <a16:creationId xmlns:a16="http://schemas.microsoft.com/office/drawing/2014/main" id="{7813F374-AC80-F582-FE13-7037F86658C3}"/>
              </a:ext>
            </a:extLst>
          </p:cNvPr>
          <p:cNvSpPr txBox="1"/>
          <p:nvPr/>
        </p:nvSpPr>
        <p:spPr>
          <a:xfrm>
            <a:off x="484180" y="1216372"/>
            <a:ext cx="5979116" cy="492443"/>
          </a:xfrm>
          <a:prstGeom prst="rect">
            <a:avLst/>
          </a:prstGeom>
          <a:noFill/>
        </p:spPr>
        <p:txBody>
          <a:bodyPr wrap="square" rtlCol="0">
            <a:spAutoFit/>
          </a:bodyPr>
          <a:lstStyle/>
          <a:p>
            <a:pPr algn="ctr"/>
            <a:r>
              <a:rPr lang="tr-TR" sz="2600" b="1" dirty="0">
                <a:solidFill>
                  <a:schemeClr val="bg1"/>
                </a:solidFill>
                <a:latin typeface="Arial" panose="020B0604020202020204" pitchFamily="34" charset="0"/>
              </a:rPr>
              <a:t>Görülebilen Varlıklar</a:t>
            </a:r>
          </a:p>
        </p:txBody>
      </p:sp>
      <p:sp>
        <p:nvSpPr>
          <p:cNvPr id="20" name="Metin kutusu 19">
            <a:extLst>
              <a:ext uri="{FF2B5EF4-FFF2-40B4-BE49-F238E27FC236}">
                <a16:creationId xmlns:a16="http://schemas.microsoft.com/office/drawing/2014/main" id="{B2860622-7E88-1441-AFF1-FD96E3E00399}"/>
              </a:ext>
            </a:extLst>
          </p:cNvPr>
          <p:cNvSpPr txBox="1"/>
          <p:nvPr/>
        </p:nvSpPr>
        <p:spPr>
          <a:xfrm>
            <a:off x="5766440" y="1157812"/>
            <a:ext cx="5979116" cy="492443"/>
          </a:xfrm>
          <a:prstGeom prst="rect">
            <a:avLst/>
          </a:prstGeom>
          <a:noFill/>
        </p:spPr>
        <p:txBody>
          <a:bodyPr wrap="square" rtlCol="0">
            <a:spAutoFit/>
          </a:bodyPr>
          <a:lstStyle/>
          <a:p>
            <a:pPr algn="ctr"/>
            <a:r>
              <a:rPr lang="tr-TR" sz="2600" b="1" dirty="0">
                <a:solidFill>
                  <a:schemeClr val="bg1"/>
                </a:solidFill>
                <a:latin typeface="Arial" panose="020B0604020202020204" pitchFamily="34" charset="0"/>
              </a:rPr>
              <a:t>Görülemeyen Varlıklar</a:t>
            </a:r>
          </a:p>
        </p:txBody>
      </p:sp>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descr="ekran görüntüsü içeren bir resim&#10;&#10;Açıklama otomatik olarak oluşturuldu">
            <a:extLst>
              <a:ext uri="{FF2B5EF4-FFF2-40B4-BE49-F238E27FC236}">
                <a16:creationId xmlns:a16="http://schemas.microsoft.com/office/drawing/2014/main" id="{37A7D241-F414-D6FB-E0A1-32FE745A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5" name="Resim 14" descr="ekran görüntüsü, tasarım içeren bir resim&#10;&#10;Açıklama otomatik olarak oluşturuldu">
            <a:extLst>
              <a:ext uri="{FF2B5EF4-FFF2-40B4-BE49-F238E27FC236}">
                <a16:creationId xmlns:a16="http://schemas.microsoft.com/office/drawing/2014/main" id="{15C08424-78EA-CEF6-B166-D16B78473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646" y="2002782"/>
            <a:ext cx="4614000" cy="100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pic>
        <p:nvPicPr>
          <p:cNvPr id="17" name="Resim 16" descr="ekran görüntüsü, tasarım içeren bir resim&#10;&#10;Açıklama otomatik olarak oluşturuldu">
            <a:extLst>
              <a:ext uri="{FF2B5EF4-FFF2-40B4-BE49-F238E27FC236}">
                <a16:creationId xmlns:a16="http://schemas.microsoft.com/office/drawing/2014/main" id="{EF4A1094-7B74-3BEF-2B4B-763A9A4DE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12536"/>
            <a:ext cx="4614000" cy="1008000"/>
          </a:xfrm>
          <a:prstGeom prst="rect">
            <a:avLst/>
          </a:prstGeom>
        </p:spPr>
      </p:pic>
      <p:pic>
        <p:nvPicPr>
          <p:cNvPr id="16" name="Resim 15" descr="ekran görüntüsü, tasarım içeren bir resim&#10;&#10;Açıklama otomatik olarak oluşturuldu">
            <a:extLst>
              <a:ext uri="{FF2B5EF4-FFF2-40B4-BE49-F238E27FC236}">
                <a16:creationId xmlns:a16="http://schemas.microsoft.com/office/drawing/2014/main" id="{1547C709-A7D2-2C4B-D250-3C16C3CF0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57523"/>
            <a:ext cx="4614000" cy="1008000"/>
          </a:xfrm>
          <a:prstGeom prst="rect">
            <a:avLst/>
          </a:prstGeom>
        </p:spPr>
      </p:pic>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4" name="Grup 3">
            <a:extLst>
              <a:ext uri="{FF2B5EF4-FFF2-40B4-BE49-F238E27FC236}">
                <a16:creationId xmlns:a16="http://schemas.microsoft.com/office/drawing/2014/main" id="{68E3A362-AEDB-AD03-2217-5F41253EB0F9}"/>
              </a:ext>
            </a:extLst>
          </p:cNvPr>
          <p:cNvGrpSpPr/>
          <p:nvPr/>
        </p:nvGrpSpPr>
        <p:grpSpPr>
          <a:xfrm>
            <a:off x="0" y="5365356"/>
            <a:ext cx="12192000" cy="954107"/>
            <a:chOff x="0" y="5372597"/>
            <a:chExt cx="12192000" cy="954107"/>
          </a:xfrm>
        </p:grpSpPr>
        <p:sp>
          <p:nvSpPr>
            <p:cNvPr id="5" name="Dikdörtgen 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8"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0" name="Resim 9"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4" name="Resim 13"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0F7524CC-C269-AF71-9554-37911A30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6067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816578" y="754467"/>
            <a:ext cx="2275967" cy="830997"/>
          </a:xfrm>
          <a:prstGeom prst="rect">
            <a:avLst/>
          </a:prstGeom>
          <a:noFill/>
        </p:spPr>
        <p:txBody>
          <a:bodyPr wrap="square" rtlCol="0">
            <a:spAutoFit/>
          </a:bodyPr>
          <a:lstStyle/>
          <a:p>
            <a:pPr algn="ctr"/>
            <a:r>
              <a:rPr lang="tr-TR" sz="2400" b="1" dirty="0">
                <a:solidFill>
                  <a:schemeClr val="bg1"/>
                </a:solidFill>
              </a:rPr>
              <a:t>Görülebilen Varlıklar</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Dikdörtgen: Köşeleri Yuvarlatılmış 14">
            <a:extLst>
              <a:ext uri="{FF2B5EF4-FFF2-40B4-BE49-F238E27FC236}">
                <a16:creationId xmlns:a16="http://schemas.microsoft.com/office/drawing/2014/main" id="{AF961C86-5019-3F8A-6A86-615D5EB47368}"/>
              </a:ext>
            </a:extLst>
          </p:cNvPr>
          <p:cNvSpPr/>
          <p:nvPr/>
        </p:nvSpPr>
        <p:spPr>
          <a:xfrm>
            <a:off x="1480068" y="3020233"/>
            <a:ext cx="2944801" cy="3219881"/>
          </a:xfrm>
          <a:prstGeom prst="roundRect">
            <a:avLst/>
          </a:prstGeom>
          <a:solidFill>
            <a:schemeClr val="accent5">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9D485605-CEAD-F4D5-38A9-2B86C9B1719A}"/>
              </a:ext>
            </a:extLst>
          </p:cNvPr>
          <p:cNvSpPr/>
          <p:nvPr/>
        </p:nvSpPr>
        <p:spPr>
          <a:xfrm>
            <a:off x="7767130" y="3020232"/>
            <a:ext cx="2944801" cy="3219881"/>
          </a:xfrm>
          <a:prstGeom prst="roundRect">
            <a:avLst/>
          </a:prstGeom>
          <a:solidFill>
            <a:schemeClr val="accent6">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Dikdörtgen: Köşeleri Yuvarlatılmış 15">
            <a:extLst>
              <a:ext uri="{FF2B5EF4-FFF2-40B4-BE49-F238E27FC236}">
                <a16:creationId xmlns:a16="http://schemas.microsoft.com/office/drawing/2014/main" id="{BD5F6F12-9B4F-6D7F-3FF6-8E2A0CA90939}"/>
              </a:ext>
            </a:extLst>
          </p:cNvPr>
          <p:cNvSpPr/>
          <p:nvPr/>
        </p:nvSpPr>
        <p:spPr>
          <a:xfrm>
            <a:off x="4623599" y="3020233"/>
            <a:ext cx="2944801" cy="3219881"/>
          </a:xfrm>
          <a:prstGeom prst="roundRect">
            <a:avLst/>
          </a:prstGeom>
          <a:solidFill>
            <a:schemeClr val="accent2">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530623" y="1930063"/>
            <a:ext cx="11130754" cy="954107"/>
          </a:xfrm>
          <a:prstGeom prst="rect">
            <a:avLst/>
          </a:prstGeom>
          <a:noFill/>
        </p:spPr>
        <p:txBody>
          <a:bodyPr wrap="square" rtlCol="0">
            <a:spAutoFit/>
          </a:bodyPr>
          <a:lstStyle/>
          <a:p>
            <a:r>
              <a:rPr lang="tr-TR" sz="2800" dirty="0"/>
              <a:t>Bu varlıkları beş duyu organımızla kavrayabiliriz. Bazıları için özel araçlara ihtiyaç duyarken bazıları için herhangi bir özel alete ihtiyaç duymayız.</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547180" y="4814611"/>
            <a:ext cx="2810578" cy="1384995"/>
          </a:xfrm>
          <a:prstGeom prst="rect">
            <a:avLst/>
          </a:prstGeom>
          <a:noFill/>
        </p:spPr>
        <p:txBody>
          <a:bodyPr wrap="square" rtlCol="0">
            <a:spAutoFit/>
          </a:bodyPr>
          <a:lstStyle/>
          <a:p>
            <a:pPr algn="ctr">
              <a:spcAft>
                <a:spcPts val="600"/>
              </a:spcAft>
            </a:pPr>
            <a:r>
              <a:rPr lang="tr-TR" sz="2800" dirty="0"/>
              <a:t>Gökyüzünde Güneş, Ay ve Yıldızlar</a:t>
            </a:r>
          </a:p>
        </p:txBody>
      </p:sp>
      <p:sp>
        <p:nvSpPr>
          <p:cNvPr id="6" name="Metin kutusu 5">
            <a:extLst>
              <a:ext uri="{FF2B5EF4-FFF2-40B4-BE49-F238E27FC236}">
                <a16:creationId xmlns:a16="http://schemas.microsoft.com/office/drawing/2014/main" id="{6C6E94AB-7C27-9F30-D714-136F3FF063DB}"/>
              </a:ext>
            </a:extLst>
          </p:cNvPr>
          <p:cNvSpPr txBox="1"/>
          <p:nvPr/>
        </p:nvSpPr>
        <p:spPr>
          <a:xfrm>
            <a:off x="4690711" y="4814612"/>
            <a:ext cx="2810578" cy="1384995"/>
          </a:xfrm>
          <a:prstGeom prst="rect">
            <a:avLst/>
          </a:prstGeom>
          <a:noFill/>
        </p:spPr>
        <p:txBody>
          <a:bodyPr wrap="square" rtlCol="0">
            <a:spAutoFit/>
          </a:bodyPr>
          <a:lstStyle/>
          <a:p>
            <a:pPr algn="ctr">
              <a:spcAft>
                <a:spcPts val="600"/>
              </a:spcAft>
            </a:pPr>
            <a:r>
              <a:rPr lang="tr-TR" sz="2800" dirty="0"/>
              <a:t>Yeryüzünde insanlar, hayvanlar, ağaçlar,</a:t>
            </a:r>
          </a:p>
        </p:txBody>
      </p:sp>
      <p:sp>
        <p:nvSpPr>
          <p:cNvPr id="7" name="Metin kutusu 6">
            <a:extLst>
              <a:ext uri="{FF2B5EF4-FFF2-40B4-BE49-F238E27FC236}">
                <a16:creationId xmlns:a16="http://schemas.microsoft.com/office/drawing/2014/main" id="{D77E5160-989E-FBA7-C9C9-134EB108CB58}"/>
              </a:ext>
            </a:extLst>
          </p:cNvPr>
          <p:cNvSpPr txBox="1"/>
          <p:nvPr/>
        </p:nvSpPr>
        <p:spPr>
          <a:xfrm>
            <a:off x="7834241" y="4814233"/>
            <a:ext cx="2810578" cy="1384995"/>
          </a:xfrm>
          <a:prstGeom prst="rect">
            <a:avLst/>
          </a:prstGeom>
          <a:noFill/>
        </p:spPr>
        <p:txBody>
          <a:bodyPr wrap="square" rtlCol="0">
            <a:spAutoFit/>
          </a:bodyPr>
          <a:lstStyle/>
          <a:p>
            <a:pPr algn="ctr">
              <a:spcAft>
                <a:spcPts val="600"/>
              </a:spcAft>
            </a:pPr>
            <a:r>
              <a:rPr lang="tr-TR" sz="2800" dirty="0"/>
              <a:t>Yeraltında madenler, canlılar vb.</a:t>
            </a:r>
          </a:p>
        </p:txBody>
      </p:sp>
      <p:pic>
        <p:nvPicPr>
          <p:cNvPr id="14" name="Resim 13" descr="gezegen, uzay, boşluk, mekan, küre, dış mekan, dış uzay içeren bir resim&#10;&#10;Açıklama otomatik olarak oluşturuldu">
            <a:extLst>
              <a:ext uri="{FF2B5EF4-FFF2-40B4-BE49-F238E27FC236}">
                <a16:creationId xmlns:a16="http://schemas.microsoft.com/office/drawing/2014/main" id="{F0539ED8-5EA8-D456-CD01-2DDEE491E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201" y="3131859"/>
            <a:ext cx="2546720" cy="1639669"/>
          </a:xfrm>
          <a:prstGeom prst="rect">
            <a:avLst/>
          </a:prstGeom>
        </p:spPr>
      </p:pic>
      <p:pic>
        <p:nvPicPr>
          <p:cNvPr id="19" name="Resim 18" descr="ağaç, yeşil, mağara, dış mekan içeren bir resim&#10;&#10;Açıklama otomatik olarak oluşturuldu">
            <a:extLst>
              <a:ext uri="{FF2B5EF4-FFF2-40B4-BE49-F238E27FC236}">
                <a16:creationId xmlns:a16="http://schemas.microsoft.com/office/drawing/2014/main" id="{5F1AA904-6B30-A85F-20AC-65D303F72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139" y="3131859"/>
            <a:ext cx="2549720" cy="1641600"/>
          </a:xfrm>
          <a:prstGeom prst="rect">
            <a:avLst/>
          </a:prstGeom>
        </p:spPr>
      </p:pic>
      <p:pic>
        <p:nvPicPr>
          <p:cNvPr id="21" name="Resim 20" descr="el, kişi, şahıs, kaya içeren bir resim&#10;&#10;Açıklama otomatik olarak oluşturuldu">
            <a:extLst>
              <a:ext uri="{FF2B5EF4-FFF2-40B4-BE49-F238E27FC236}">
                <a16:creationId xmlns:a16="http://schemas.microsoft.com/office/drawing/2014/main" id="{1918369B-D954-1B4D-E141-B72326277C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670" y="3179462"/>
            <a:ext cx="2549720" cy="1641600"/>
          </a:xfrm>
          <a:prstGeom prst="rect">
            <a:avLst/>
          </a:prstGeom>
        </p:spPr>
      </p:pic>
      <p:sp>
        <p:nvSpPr>
          <p:cNvPr id="25" name="Metin kutusu 24">
            <a:extLst>
              <a:ext uri="{FF2B5EF4-FFF2-40B4-BE49-F238E27FC236}">
                <a16:creationId xmlns:a16="http://schemas.microsoft.com/office/drawing/2014/main" id="{1CE6A651-4088-FAA9-F66A-69376568554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6" name="Metin kutusu 25">
            <a:extLst>
              <a:ext uri="{FF2B5EF4-FFF2-40B4-BE49-F238E27FC236}">
                <a16:creationId xmlns:a16="http://schemas.microsoft.com/office/drawing/2014/main" id="{9ED6C509-5B95-AC6B-B5D6-006527FF7EB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P spid="12" grpId="0"/>
      <p:bldP spid="1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Dikdörtgen: Köşeleri Yuvarlatılmış 17">
            <a:extLst>
              <a:ext uri="{FF2B5EF4-FFF2-40B4-BE49-F238E27FC236}">
                <a16:creationId xmlns:a16="http://schemas.microsoft.com/office/drawing/2014/main" id="{54F2DA26-5345-C426-F15A-A86E654ACEC1}"/>
              </a:ext>
            </a:extLst>
          </p:cNvPr>
          <p:cNvSpPr/>
          <p:nvPr/>
        </p:nvSpPr>
        <p:spPr>
          <a:xfrm>
            <a:off x="1480068" y="3020233"/>
            <a:ext cx="2944801" cy="3219881"/>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547180" y="5063414"/>
            <a:ext cx="2810578" cy="523220"/>
          </a:xfrm>
          <a:prstGeom prst="rect">
            <a:avLst/>
          </a:prstGeom>
          <a:noFill/>
        </p:spPr>
        <p:txBody>
          <a:bodyPr wrap="square" rtlCol="0">
            <a:spAutoFit/>
          </a:bodyPr>
          <a:lstStyle/>
          <a:p>
            <a:pPr algn="ctr">
              <a:spcAft>
                <a:spcPts val="600"/>
              </a:spcAft>
            </a:pPr>
            <a:r>
              <a:rPr lang="tr-TR" sz="2800" dirty="0"/>
              <a:t>Melekler</a:t>
            </a:r>
          </a:p>
        </p:txBody>
      </p:sp>
      <p:pic>
        <p:nvPicPr>
          <p:cNvPr id="28" name="Resim 27" descr="siluet içeren bir resim&#10;&#10;Açıklama otomatik olarak oluşturuldu">
            <a:extLst>
              <a:ext uri="{FF2B5EF4-FFF2-40B4-BE49-F238E27FC236}">
                <a16:creationId xmlns:a16="http://schemas.microsoft.com/office/drawing/2014/main" id="{DFAA4F0B-ADA5-7549-630D-C16AD168B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201" y="3129928"/>
            <a:ext cx="2549720" cy="1641600"/>
          </a:xfrm>
          <a:prstGeom prst="rect">
            <a:avLst/>
          </a:prstGeom>
        </p:spPr>
      </p:pic>
      <p:sp>
        <p:nvSpPr>
          <p:cNvPr id="19" name="Dikdörtgen: Köşeleri Yuvarlatılmış 18">
            <a:extLst>
              <a:ext uri="{FF2B5EF4-FFF2-40B4-BE49-F238E27FC236}">
                <a16:creationId xmlns:a16="http://schemas.microsoft.com/office/drawing/2014/main" id="{1F11E07A-D1F8-F93C-BA69-C3DB46A5EF6B}"/>
              </a:ext>
            </a:extLst>
          </p:cNvPr>
          <p:cNvSpPr/>
          <p:nvPr/>
        </p:nvSpPr>
        <p:spPr>
          <a:xfrm>
            <a:off x="4623599" y="3020233"/>
            <a:ext cx="2944801" cy="3219881"/>
          </a:xfrm>
          <a:prstGeom prst="roundRect">
            <a:avLst/>
          </a:prstGeom>
          <a:solidFill>
            <a:schemeClr val="accent5">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Köşeleri Yuvarlatılmış 19">
            <a:extLst>
              <a:ext uri="{FF2B5EF4-FFF2-40B4-BE49-F238E27FC236}">
                <a16:creationId xmlns:a16="http://schemas.microsoft.com/office/drawing/2014/main" id="{E91B2AC1-EBD3-327C-4D09-7240C9544525}"/>
              </a:ext>
            </a:extLst>
          </p:cNvPr>
          <p:cNvSpPr/>
          <p:nvPr/>
        </p:nvSpPr>
        <p:spPr>
          <a:xfrm>
            <a:off x="7767130" y="3020232"/>
            <a:ext cx="2944801" cy="3219881"/>
          </a:xfrm>
          <a:prstGeom prst="roundRect">
            <a:avLst/>
          </a:prstGeom>
          <a:solidFill>
            <a:schemeClr val="accent2">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4" name="Resim 23" descr="alev, ısı, şömine, açık havada yakılan ateş içeren bir resim&#10;&#10;Açıklama otomatik olarak oluşturuldu">
            <a:extLst>
              <a:ext uri="{FF2B5EF4-FFF2-40B4-BE49-F238E27FC236}">
                <a16:creationId xmlns:a16="http://schemas.microsoft.com/office/drawing/2014/main" id="{8F1DA559-9845-B6D3-4E00-03E36C779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139" y="3129928"/>
            <a:ext cx="2549720" cy="1641600"/>
          </a:xfrm>
          <a:prstGeom prst="rect">
            <a:avLst/>
          </a:prstGeom>
        </p:spPr>
      </p:pic>
      <p:pic>
        <p:nvPicPr>
          <p:cNvPr id="26" name="Resim 25" descr="doğa, ısı, alev, şömine içeren bir resim&#10;&#10;Açıklama otomatik olarak oluşturuldu">
            <a:extLst>
              <a:ext uri="{FF2B5EF4-FFF2-40B4-BE49-F238E27FC236}">
                <a16:creationId xmlns:a16="http://schemas.microsoft.com/office/drawing/2014/main" id="{A6EEE1B0-1127-8385-C88F-22681F5FD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670" y="3179462"/>
            <a:ext cx="2549720" cy="1641600"/>
          </a:xfrm>
          <a:prstGeom prst="rect">
            <a:avLst/>
          </a:prstGeom>
        </p:spPr>
      </p:pic>
      <p:sp>
        <p:nvSpPr>
          <p:cNvPr id="30" name="Metin kutusu 29">
            <a:extLst>
              <a:ext uri="{FF2B5EF4-FFF2-40B4-BE49-F238E27FC236}">
                <a16:creationId xmlns:a16="http://schemas.microsoft.com/office/drawing/2014/main" id="{185A9F7E-5692-4EB1-4BD8-BCDACD2C4B86}"/>
              </a:ext>
            </a:extLst>
          </p:cNvPr>
          <p:cNvSpPr txBox="1"/>
          <p:nvPr/>
        </p:nvSpPr>
        <p:spPr>
          <a:xfrm>
            <a:off x="7767129" y="5060922"/>
            <a:ext cx="2810578" cy="523220"/>
          </a:xfrm>
          <a:prstGeom prst="rect">
            <a:avLst/>
          </a:prstGeom>
          <a:noFill/>
        </p:spPr>
        <p:txBody>
          <a:bodyPr wrap="square" rtlCol="0">
            <a:spAutoFit/>
          </a:bodyPr>
          <a:lstStyle/>
          <a:p>
            <a:pPr algn="ctr">
              <a:spcAft>
                <a:spcPts val="600"/>
              </a:spcAft>
            </a:pPr>
            <a:r>
              <a:rPr lang="tr-TR" sz="2800" dirty="0"/>
              <a:t>Şeytanlar</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867" y="6067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816578" y="754467"/>
            <a:ext cx="2275967" cy="830997"/>
          </a:xfrm>
          <a:prstGeom prst="rect">
            <a:avLst/>
          </a:prstGeom>
          <a:noFill/>
        </p:spPr>
        <p:txBody>
          <a:bodyPr wrap="square" rtlCol="0">
            <a:spAutoFit/>
          </a:bodyPr>
          <a:lstStyle/>
          <a:p>
            <a:pPr algn="ctr"/>
            <a:r>
              <a:rPr lang="tr-TR" sz="2400" b="1" dirty="0">
                <a:solidFill>
                  <a:schemeClr val="bg1"/>
                </a:solidFill>
              </a:rPr>
              <a:t>Görülemeyen Varlıklar</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530623" y="1578177"/>
            <a:ext cx="11130754" cy="1384995"/>
          </a:xfrm>
          <a:prstGeom prst="rect">
            <a:avLst/>
          </a:prstGeom>
          <a:noFill/>
        </p:spPr>
        <p:txBody>
          <a:bodyPr wrap="square" rtlCol="0">
            <a:spAutoFit/>
          </a:bodyPr>
          <a:lstStyle/>
          <a:p>
            <a:r>
              <a:rPr lang="tr-TR" sz="2800" dirty="0"/>
              <a:t>Duyular dünyasının dışında var olan, vahiy ile bilinen, akıl ile kavranan “</a:t>
            </a:r>
            <a:r>
              <a:rPr lang="tr-TR" sz="2800" dirty="0">
                <a:solidFill>
                  <a:srgbClr val="FF0000"/>
                </a:solidFill>
              </a:rPr>
              <a:t>gayb alemine</a:t>
            </a:r>
            <a:r>
              <a:rPr lang="tr-TR" sz="2800" dirty="0"/>
              <a:t>” ait varlıklardır. Bu varlıklar hakkındaki bilgileri </a:t>
            </a:r>
            <a:r>
              <a:rPr lang="tr-TR" sz="2800" dirty="0">
                <a:solidFill>
                  <a:srgbClr val="FF0000"/>
                </a:solidFill>
              </a:rPr>
              <a:t>Kur'an-ı Kerim</a:t>
            </a:r>
            <a:r>
              <a:rPr lang="tr-TR" sz="2800" dirty="0"/>
              <a:t>'den ve </a:t>
            </a:r>
            <a:r>
              <a:rPr lang="tr-TR" sz="2800" dirty="0">
                <a:solidFill>
                  <a:srgbClr val="FF0000"/>
                </a:solidFill>
              </a:rPr>
              <a:t>hadis</a:t>
            </a:r>
            <a:r>
              <a:rPr lang="tr-TR" sz="2800" dirty="0"/>
              <a:t>lerden elde edebiliriz.</a:t>
            </a:r>
          </a:p>
        </p:txBody>
      </p:sp>
      <p:sp>
        <p:nvSpPr>
          <p:cNvPr id="6" name="Metin kutusu 5">
            <a:extLst>
              <a:ext uri="{FF2B5EF4-FFF2-40B4-BE49-F238E27FC236}">
                <a16:creationId xmlns:a16="http://schemas.microsoft.com/office/drawing/2014/main" id="{6C6E94AB-7C27-9F30-D714-136F3FF063DB}"/>
              </a:ext>
            </a:extLst>
          </p:cNvPr>
          <p:cNvSpPr txBox="1"/>
          <p:nvPr/>
        </p:nvSpPr>
        <p:spPr>
          <a:xfrm>
            <a:off x="4690711" y="5060922"/>
            <a:ext cx="2810578" cy="523220"/>
          </a:xfrm>
          <a:prstGeom prst="rect">
            <a:avLst/>
          </a:prstGeom>
          <a:noFill/>
        </p:spPr>
        <p:txBody>
          <a:bodyPr wrap="square" rtlCol="0">
            <a:spAutoFit/>
          </a:bodyPr>
          <a:lstStyle/>
          <a:p>
            <a:pPr algn="ctr">
              <a:spcAft>
                <a:spcPts val="600"/>
              </a:spcAft>
            </a:pPr>
            <a:r>
              <a:rPr lang="tr-TR" sz="2800" dirty="0"/>
              <a:t>Cinler</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78377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9" grpId="0" animBg="1"/>
      <p:bldP spid="20" grpId="0" animBg="1"/>
      <p:bldP spid="30" grpId="0"/>
      <p:bldP spid="1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descr="ekran görüntüsü içeren bir resim&#10;&#10;Açıklama otomatik olarak oluşturuldu">
            <a:extLst>
              <a:ext uri="{FF2B5EF4-FFF2-40B4-BE49-F238E27FC236}">
                <a16:creationId xmlns:a16="http://schemas.microsoft.com/office/drawing/2014/main" id="{F0AAF3F8-0792-1EC9-38BC-C65031294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Dikdörtgen: Köşeleri Yuvarlatılmış 15">
            <a:extLst>
              <a:ext uri="{FF2B5EF4-FFF2-40B4-BE49-F238E27FC236}">
                <a16:creationId xmlns:a16="http://schemas.microsoft.com/office/drawing/2014/main" id="{E3E4A686-4DB2-6C10-D1B2-5023383C290C}"/>
              </a:ext>
            </a:extLst>
          </p:cNvPr>
          <p:cNvSpPr/>
          <p:nvPr/>
        </p:nvSpPr>
        <p:spPr>
          <a:xfrm>
            <a:off x="908050" y="4457626"/>
            <a:ext cx="10375900" cy="1811786"/>
          </a:xfrm>
          <a:prstGeom prst="roundRect">
            <a:avLst/>
          </a:prstGeom>
          <a:solidFill>
            <a:srgbClr val="FDE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4438141"/>
            <a:ext cx="9231864" cy="1831271"/>
          </a:xfrm>
          <a:prstGeom prst="rect">
            <a:avLst/>
          </a:prstGeom>
          <a:noFill/>
        </p:spPr>
        <p:txBody>
          <a:bodyPr wrap="square" rtlCol="0">
            <a:spAutoFit/>
          </a:bodyPr>
          <a:lstStyle/>
          <a:p>
            <a:pPr algn="ctr">
              <a:spcAft>
                <a:spcPts val="600"/>
              </a:spcAft>
            </a:pPr>
            <a:r>
              <a:rPr lang="tr-TR" sz="3600" dirty="0"/>
              <a:t>"Göktekiler ve yerdekiler </a:t>
            </a:r>
            <a:r>
              <a:rPr lang="tr-TR" sz="3600" dirty="0" err="1"/>
              <a:t>gaybı</a:t>
            </a:r>
            <a:r>
              <a:rPr lang="tr-TR" sz="3600" dirty="0"/>
              <a:t> bilemezler, ancak Allah bilir…"</a:t>
            </a:r>
          </a:p>
          <a:p>
            <a:pPr algn="ctr">
              <a:spcAft>
                <a:spcPts val="600"/>
              </a:spcAft>
            </a:pPr>
            <a:r>
              <a:rPr lang="tr-TR" sz="3600" dirty="0"/>
              <a:t>(</a:t>
            </a:r>
            <a:r>
              <a:rPr lang="tr-TR" sz="3600" dirty="0" err="1"/>
              <a:t>Neml</a:t>
            </a:r>
            <a:r>
              <a:rPr lang="tr-TR" sz="3600" dirty="0"/>
              <a:t> suresi, 65. ayet)</a:t>
            </a:r>
          </a:p>
        </p:txBody>
      </p:sp>
      <p:pic>
        <p:nvPicPr>
          <p:cNvPr id="14" name="Resim 13" descr="ekran görüntüsü, sarı, çizgi, renklilik içeren bir resim&#10;&#10;Açıklama otomatik olarak oluşturuldu">
            <a:extLst>
              <a:ext uri="{FF2B5EF4-FFF2-40B4-BE49-F238E27FC236}">
                <a16:creationId xmlns:a16="http://schemas.microsoft.com/office/drawing/2014/main" id="{81D6F158-40F3-2D4E-37E8-F83CE104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03" y="631098"/>
            <a:ext cx="7721194" cy="3706172"/>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2961569" y="1074285"/>
            <a:ext cx="7219432" cy="1384995"/>
          </a:xfrm>
          <a:prstGeom prst="rect">
            <a:avLst/>
          </a:prstGeom>
          <a:noFill/>
        </p:spPr>
        <p:txBody>
          <a:bodyPr wrap="square" rtlCol="0">
            <a:spAutoFit/>
          </a:bodyPr>
          <a:lstStyle/>
          <a:p>
            <a:pPr algn="ctr"/>
            <a:r>
              <a:rPr lang="tr-TR" sz="2800" dirty="0"/>
              <a:t>Gayb, göz önünde olmayan, gözle görülmeyen, gizli olan, hazırda olmayan, gelecekte olan demektir.</a:t>
            </a:r>
          </a:p>
        </p:txBody>
      </p:sp>
      <p:sp>
        <p:nvSpPr>
          <p:cNvPr id="18" name="Metin kutusu 17">
            <a:extLst>
              <a:ext uri="{FF2B5EF4-FFF2-40B4-BE49-F238E27FC236}">
                <a16:creationId xmlns:a16="http://schemas.microsoft.com/office/drawing/2014/main" id="{5BE12728-1395-2FAB-9937-76742F8505F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9" name="Metin kutusu 18">
            <a:extLst>
              <a:ext uri="{FF2B5EF4-FFF2-40B4-BE49-F238E27FC236}">
                <a16:creationId xmlns:a16="http://schemas.microsoft.com/office/drawing/2014/main" id="{329656F4-2B0F-5385-D6E6-302D66456C1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716067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9A8F1276-2EF5-2430-04EC-EB6A20BA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631490"/>
          </a:xfrm>
          <a:prstGeom prst="rect">
            <a:avLst/>
          </a:prstGeom>
          <a:noFill/>
        </p:spPr>
        <p:txBody>
          <a:bodyPr wrap="square" rtlCol="0">
            <a:spAutoFit/>
          </a:bodyPr>
          <a:lstStyle/>
          <a:p>
            <a:pPr algn="ctr">
              <a:spcAft>
                <a:spcPts val="600"/>
              </a:spcAft>
            </a:pPr>
            <a:r>
              <a:rPr lang="tr-TR" sz="3200" dirty="0">
                <a:solidFill>
                  <a:srgbClr val="000000"/>
                </a:solidFill>
                <a:latin typeface="Arial" panose="020B0604020202020204" pitchFamily="34" charset="0"/>
                <a:cs typeface="Arial" panose="020B0604020202020204" pitchFamily="34" charset="0"/>
              </a:rPr>
              <a:t>"</a:t>
            </a:r>
            <a:r>
              <a:rPr lang="en-US" sz="3200" dirty="0">
                <a:solidFill>
                  <a:srgbClr val="000000"/>
                </a:solidFill>
                <a:latin typeface="Arial" panose="020B0604020202020204" pitchFamily="34" charset="0"/>
                <a:cs typeface="Arial" panose="020B0604020202020204" pitchFamily="34" charset="0"/>
              </a:rPr>
              <a:t>O, </a:t>
            </a:r>
            <a:r>
              <a:rPr lang="en-US" sz="3200" dirty="0" err="1">
                <a:solidFill>
                  <a:srgbClr val="000000"/>
                </a:solidFill>
                <a:latin typeface="Arial" panose="020B0604020202020204" pitchFamily="34" charset="0"/>
                <a:cs typeface="Arial" panose="020B0604020202020204" pitchFamily="34" charset="0"/>
              </a:rPr>
              <a:t>gökleri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ve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yeri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hak</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ve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hikmete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uygun</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olarak</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yaratandır</a:t>
            </a:r>
            <a:r>
              <a:rPr lang="en-US" sz="3200" dirty="0">
                <a:solidFill>
                  <a:srgbClr val="000000"/>
                </a:solidFill>
                <a:latin typeface="Arial" panose="020B0604020202020204" pitchFamily="34" charset="0"/>
                <a:cs typeface="Arial" panose="020B0604020202020204" pitchFamily="34" charset="0"/>
              </a:rPr>
              <a:t>. … </a:t>
            </a:r>
            <a:r>
              <a:rPr lang="en-US" sz="3200" dirty="0" err="1">
                <a:solidFill>
                  <a:srgbClr val="000000"/>
                </a:solidFill>
                <a:latin typeface="Arial" panose="020B0604020202020204" pitchFamily="34" charset="0"/>
                <a:cs typeface="Arial" panose="020B0604020202020204" pitchFamily="34" charset="0"/>
              </a:rPr>
              <a:t>Gaybı</a:t>
            </a:r>
            <a:r>
              <a:rPr lang="en-US" sz="3200" dirty="0">
                <a:solidFill>
                  <a:srgbClr val="000000"/>
                </a:solidFill>
                <a:latin typeface="Arial" panose="020B0604020202020204" pitchFamily="34" charset="0"/>
                <a:cs typeface="Arial" panose="020B0604020202020204" pitchFamily="34" charset="0"/>
              </a:rPr>
              <a:t> da, </a:t>
            </a:r>
            <a:r>
              <a:rPr lang="en-US" sz="3200" dirty="0" err="1">
                <a:solidFill>
                  <a:srgbClr val="000000"/>
                </a:solidFill>
                <a:latin typeface="Arial" panose="020B0604020202020204" pitchFamily="34" charset="0"/>
                <a:cs typeface="Arial" panose="020B0604020202020204" pitchFamily="34" charset="0"/>
              </a:rPr>
              <a:t>görülen</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âlemi</a:t>
            </a:r>
            <a:r>
              <a:rPr lang="en-US" sz="3200" dirty="0">
                <a:solidFill>
                  <a:srgbClr val="000000"/>
                </a:solidFill>
                <a:latin typeface="Arial" panose="020B0604020202020204" pitchFamily="34" charset="0"/>
                <a:cs typeface="Arial" panose="020B0604020202020204" pitchFamily="34" charset="0"/>
              </a:rPr>
              <a:t> de </a:t>
            </a:r>
            <a:r>
              <a:rPr lang="en-US" sz="3200" dirty="0" err="1">
                <a:solidFill>
                  <a:srgbClr val="000000"/>
                </a:solidFill>
                <a:latin typeface="Arial" panose="020B0604020202020204" pitchFamily="34" charset="0"/>
                <a:cs typeface="Arial" panose="020B0604020202020204" pitchFamily="34" charset="0"/>
              </a:rPr>
              <a:t>bilendir</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hüküm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ve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hikmet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sahibidir</a:t>
            </a:r>
            <a:r>
              <a:rPr lang="en-US" sz="3200" dirty="0">
                <a:solidFill>
                  <a:srgbClr val="000000"/>
                </a:solidFill>
                <a:latin typeface="Arial" panose="020B0604020202020204" pitchFamily="34" charset="0"/>
                <a:cs typeface="Arial" panose="020B0604020202020204" pitchFamily="34" charset="0"/>
              </a:rPr>
              <a:t>, her </a:t>
            </a:r>
            <a:r>
              <a:rPr lang="en-US" sz="3200" dirty="0" err="1">
                <a:solidFill>
                  <a:srgbClr val="000000"/>
                </a:solidFill>
                <a:latin typeface="Arial" panose="020B0604020202020204" pitchFamily="34" charset="0"/>
                <a:cs typeface="Arial" panose="020B0604020202020204" pitchFamily="34" charset="0"/>
              </a:rPr>
              <a:t>şeyden</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hakkıyla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haberdardır</a:t>
            </a:r>
            <a:r>
              <a:rPr lang="en-US" sz="3200" dirty="0">
                <a:solidFill>
                  <a:srgbClr val="000000"/>
                </a:solidFill>
                <a:latin typeface="Arial" panose="020B0604020202020204" pitchFamily="34" charset="0"/>
                <a:cs typeface="Arial" panose="020B0604020202020204" pitchFamily="34" charset="0"/>
              </a:rPr>
              <a:t>.</a:t>
            </a:r>
            <a:r>
              <a:rPr lang="tr-TR" sz="3200" dirty="0">
                <a:solidFill>
                  <a:srgbClr val="000000"/>
                </a:solidFill>
                <a:latin typeface="Arial" panose="020B0604020202020204" pitchFamily="34" charset="0"/>
                <a:cs typeface="Arial" panose="020B0604020202020204" pitchFamily="34" charset="0"/>
              </a:rPr>
              <a:t>"</a:t>
            </a:r>
            <a:endParaRPr lang="en-US" sz="3200" dirty="0">
              <a:solidFill>
                <a:srgbClr val="000000"/>
              </a:solidFill>
              <a:latin typeface="Arial" panose="020B0604020202020204" pitchFamily="34" charset="0"/>
              <a:cs typeface="Arial" panose="020B0604020202020204" pitchFamily="34" charset="0"/>
            </a:endParaRPr>
          </a:p>
          <a:p>
            <a:pPr algn="ctr">
              <a:spcAft>
                <a:spcPts val="600"/>
              </a:spcAft>
            </a:pPr>
            <a:r>
              <a:rPr lang="tr-TR" sz="3200" dirty="0">
                <a:solidFill>
                  <a:srgbClr val="000000"/>
                </a:solidFill>
                <a:latin typeface="Arial" panose="020B0604020202020204" pitchFamily="34" charset="0"/>
                <a:cs typeface="Arial" panose="020B0604020202020204" pitchFamily="34" charset="0"/>
              </a:rPr>
              <a:t>(</a:t>
            </a:r>
            <a:r>
              <a:rPr lang="en-US" sz="3200" dirty="0" err="1">
                <a:solidFill>
                  <a:srgbClr val="000000"/>
                </a:solidFill>
                <a:latin typeface="Arial" panose="020B0604020202020204" pitchFamily="34" charset="0"/>
                <a:cs typeface="Arial" panose="020B0604020202020204" pitchFamily="34" charset="0"/>
              </a:rPr>
              <a:t>En’âm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Suresi</a:t>
            </a:r>
            <a:r>
              <a:rPr lang="en-US" sz="3200" dirty="0">
                <a:solidFill>
                  <a:srgbClr val="000000"/>
                </a:solidFill>
                <a:latin typeface="Arial" panose="020B0604020202020204" pitchFamily="34" charset="0"/>
                <a:cs typeface="Arial" panose="020B0604020202020204" pitchFamily="34" charset="0"/>
              </a:rPr>
              <a:t> 73. </a:t>
            </a:r>
            <a:r>
              <a:rPr lang="en-US" sz="3200" dirty="0" err="1">
                <a:solidFill>
                  <a:srgbClr val="000000"/>
                </a:solidFill>
                <a:latin typeface="Arial" panose="020B0604020202020204" pitchFamily="34" charset="0"/>
                <a:cs typeface="Arial" panose="020B0604020202020204" pitchFamily="34" charset="0"/>
              </a:rPr>
              <a:t>Ayet</a:t>
            </a:r>
            <a:r>
              <a:rPr lang="tr-TR" sz="3200" dirty="0">
                <a:solidFill>
                  <a:srgbClr val="000000"/>
                </a:solidFill>
                <a:latin typeface="Arial" panose="020B0604020202020204" pitchFamily="34" charset="0"/>
                <a:cs typeface="Arial" panose="020B0604020202020204" pitchFamily="34" charset="0"/>
              </a:rPr>
              <a:t>)</a:t>
            </a:r>
            <a:endParaRPr lang="en-US" sz="3200"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E63D2FD7-7113-9533-2560-3C816432B6D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1F9CAC9B-B90D-2948-7C27-DB38C824CC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139181E2-46B6-5905-757E-C74ACBBE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Allah (c.c.) evrende bir çok varlık grubu yaratmıştır. </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3" y="3308066"/>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Varlıklar görülebilen ve görülemeyen olarak farklı kısımlara ayrılır.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3" y="4692654"/>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Allah’ın (c.c.) bilgisi sınırsızdır ve bir çok alemi kapsar. </a:t>
            </a:r>
          </a:p>
        </p:txBody>
      </p:sp>
      <p:sp>
        <p:nvSpPr>
          <p:cNvPr id="12" name="Metin kutusu 11">
            <a:extLst>
              <a:ext uri="{FF2B5EF4-FFF2-40B4-BE49-F238E27FC236}">
                <a16:creationId xmlns:a16="http://schemas.microsoft.com/office/drawing/2014/main" id="{0781C45A-F7F9-D544-FA01-660E401FF57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965739BA-6D37-4CA3-DCEA-63BBB9532D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4911B8F9-5E74-1110-7364-6A9BB0E52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2554545"/>
          </a:xfrm>
          <a:prstGeom prst="rect">
            <a:avLst/>
          </a:prstGeom>
          <a:noFill/>
        </p:spPr>
        <p:txBody>
          <a:bodyPr wrap="square" rtlCol="0">
            <a:spAutoFit/>
          </a:bodyPr>
          <a:lstStyle/>
          <a:p>
            <a:pPr marL="3175" algn="ctr" eaLnBrk="1" hangingPunct="1">
              <a:lnSpc>
                <a:spcPct val="80000"/>
              </a:lnSpc>
            </a:pPr>
            <a:r>
              <a:rPr lang="tr-TR" sz="4000" dirty="0">
                <a:latin typeface="Arial" panose="020B0604020202020204" pitchFamily="34" charset="0"/>
                <a:cs typeface="Arial" panose="020B0604020202020204" pitchFamily="34" charset="0"/>
              </a:rPr>
              <a:t>Gök cisimlerini görebilmek için teleskoba, çok küçük boyuttaki varlıkları görebilmek için mikroskoba, elektrik akımını ölçebilmek için de elektrometreler kullanılır.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11" name="Metin kutusu 10">
            <a:extLst>
              <a:ext uri="{FF2B5EF4-FFF2-40B4-BE49-F238E27FC236}">
                <a16:creationId xmlns:a16="http://schemas.microsoft.com/office/drawing/2014/main" id="{04DB7112-FADE-8C85-5F4D-3DF2E7E13C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EDA8B193-0870-A7B4-20DF-C4BF0D0500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79621" y="492165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3">
            <a:extLst>
              <a:ext uri="{FF2B5EF4-FFF2-40B4-BE49-F238E27FC236}">
                <a16:creationId xmlns:a16="http://schemas.microsoft.com/office/drawing/2014/main" id="{02937D2B-1695-48C2-ACCC-F64B5CB74DAA}"/>
              </a:ext>
            </a:extLst>
          </p:cNvPr>
          <p:cNvSpPr txBox="1"/>
          <p:nvPr/>
        </p:nvSpPr>
        <p:spPr>
          <a:xfrm>
            <a:off x="773405" y="996761"/>
            <a:ext cx="10958823" cy="444737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sz="2300" dirty="0">
                <a:solidFill>
                  <a:srgbClr val="000000"/>
                </a:solidFill>
                <a:latin typeface="Arial" panose="020B0604020202020204" pitchFamily="34" charset="0"/>
                <a:cs typeface="Arial" panose="020B0604020202020204" pitchFamily="34" charset="0"/>
              </a:rPr>
              <a:t>Görülmeyen ruhani varlıklar üç grupta ele alınabilir. Bunlar; melek, cin </a:t>
            </a:r>
          </a:p>
          <a:p>
            <a:r>
              <a:rPr lang="tr-TR" sz="2300" dirty="0">
                <a:solidFill>
                  <a:srgbClr val="000000"/>
                </a:solidFill>
                <a:latin typeface="Arial" panose="020B0604020202020204" pitchFamily="34" charset="0"/>
                <a:cs typeface="Arial" panose="020B0604020202020204" pitchFamily="34" charset="0"/>
              </a:rPr>
              <a:t>ve şeytandır.</a:t>
            </a:r>
          </a:p>
          <a:p>
            <a:pPr>
              <a:spcAft>
                <a:spcPts val="600"/>
              </a:spcAft>
            </a:pPr>
            <a:r>
              <a:rPr lang="tr-TR" sz="2300" b="1" dirty="0">
                <a:solidFill>
                  <a:srgbClr val="000000"/>
                </a:solidFill>
                <a:latin typeface="Arial" panose="020B0604020202020204" pitchFamily="34" charset="0"/>
                <a:cs typeface="Arial" panose="020B0604020202020204" pitchFamily="34" charset="0"/>
              </a:rPr>
              <a:t>Buna göre;</a:t>
            </a:r>
          </a:p>
          <a:p>
            <a:pPr>
              <a:spcAft>
                <a:spcPts val="600"/>
              </a:spcAft>
            </a:pPr>
            <a:r>
              <a:rPr lang="tr-TR" sz="2300" dirty="0">
                <a:solidFill>
                  <a:srgbClr val="000000"/>
                </a:solidFill>
                <a:latin typeface="Arial" panose="020B0604020202020204" pitchFamily="34" charset="0"/>
                <a:cs typeface="Arial" panose="020B0604020202020204" pitchFamily="34" charset="0"/>
              </a:rPr>
              <a:t>I. Cin; Yüce Allah’ın nurdan yaratıp çeşitli işlerde görevlendirdiği, gözle görülmeyen varlıklara verilen isimdir.</a:t>
            </a:r>
          </a:p>
          <a:p>
            <a:pPr>
              <a:spcAft>
                <a:spcPts val="600"/>
              </a:spcAft>
            </a:pPr>
            <a:r>
              <a:rPr lang="tr-TR" sz="2300" dirty="0">
                <a:solidFill>
                  <a:srgbClr val="000000"/>
                </a:solidFill>
                <a:latin typeface="Arial" panose="020B0604020202020204" pitchFamily="34" charset="0"/>
                <a:cs typeface="Arial" panose="020B0604020202020204" pitchFamily="34" charset="0"/>
              </a:rPr>
              <a:t>II. Melek; Yüce Allah’ın ateşten yarattığı, akıl ve irade sahibi olup gözle görülmeyen varlıklara denir.</a:t>
            </a:r>
          </a:p>
          <a:p>
            <a:pPr>
              <a:spcAft>
                <a:spcPts val="600"/>
              </a:spcAft>
            </a:pPr>
            <a:r>
              <a:rPr lang="tr-TR" sz="2300" dirty="0">
                <a:solidFill>
                  <a:srgbClr val="000000"/>
                </a:solidFill>
                <a:latin typeface="Arial" panose="020B0604020202020204" pitchFamily="34" charset="0"/>
                <a:cs typeface="Arial" panose="020B0604020202020204" pitchFamily="34" charset="0"/>
              </a:rPr>
              <a:t>III. Şeytan, ateşten yaratılan ve Yüce Allah’ın emrine karşı geldiği için ilahi rahmetten kovulan asi ve kibirli varlığa verilen isimdir.</a:t>
            </a:r>
          </a:p>
          <a:p>
            <a:pPr>
              <a:spcAft>
                <a:spcPts val="600"/>
              </a:spcAft>
            </a:pPr>
            <a:r>
              <a:rPr lang="tr-TR" sz="2300" b="1" dirty="0">
                <a:solidFill>
                  <a:srgbClr val="000000"/>
                </a:solidFill>
                <a:latin typeface="Arial" panose="020B0604020202020204" pitchFamily="34" charset="0"/>
                <a:cs typeface="Arial" panose="020B0604020202020204" pitchFamily="34" charset="0"/>
              </a:rPr>
              <a:t>numaralandırılmış bilgilerden hangileri yanlıştır?</a:t>
            </a:r>
          </a:p>
          <a:p>
            <a:pPr>
              <a:spcAft>
                <a:spcPts val="600"/>
              </a:spcAft>
            </a:pPr>
            <a:r>
              <a:rPr lang="tr-TR" sz="2300" dirty="0">
                <a:solidFill>
                  <a:srgbClr val="000000"/>
                </a:solidFill>
                <a:latin typeface="Arial" panose="020B0604020202020204" pitchFamily="34" charset="0"/>
                <a:cs typeface="Arial" panose="020B0604020202020204" pitchFamily="34" charset="0"/>
              </a:rPr>
              <a:t>A) I ve II 		B) I ve III 		C) II ve III 		D) I, II ve III</a:t>
            </a:r>
            <a:endParaRPr lang="en-US" sz="2300" dirty="0">
              <a:solidFill>
                <a:srgbClr val="000000"/>
              </a:solidFill>
              <a:latin typeface="Arial" panose="020B0604020202020204" pitchFamily="34" charset="0"/>
              <a:cs typeface="Arial" panose="020B0604020202020204" pitchFamily="34" charset="0"/>
            </a:endParaRPr>
          </a:p>
        </p:txBody>
      </p:sp>
      <p:sp>
        <p:nvSpPr>
          <p:cNvPr id="6" name="Metin kutusu 4">
            <a:extLst>
              <a:ext uri="{FF2B5EF4-FFF2-40B4-BE49-F238E27FC236}">
                <a16:creationId xmlns:a16="http://schemas.microsoft.com/office/drawing/2014/main" id="{5E2B7D7B-635D-4A08-AA79-D7EA0701AA39}"/>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a:t>
            </a:r>
            <a:r>
              <a:rPr lang="tr-TR" dirty="0">
                <a:latin typeface="Arial" panose="020B0604020202020204" pitchFamily="34" charset="0"/>
                <a:cs typeface="Arial" panose="020B0604020202020204" pitchFamily="34" charset="0"/>
              </a:rPr>
              <a:t>1</a:t>
            </a:r>
            <a:r>
              <a:rPr lang="tr-TR" sz="1800" dirty="0">
                <a:latin typeface="Arial" panose="020B0604020202020204" pitchFamily="34" charset="0"/>
                <a:cs typeface="Arial" panose="020B0604020202020204" pitchFamily="34" charset="0"/>
              </a:rPr>
              <a:t> / Soru 1</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867</TotalTime>
  <Words>1611</Words>
  <Application>Microsoft Office PowerPoint</Application>
  <PresentationFormat>Geniş ekran</PresentationFormat>
  <Paragraphs>259</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14</cp:revision>
  <dcterms:created xsi:type="dcterms:W3CDTF">2023-07-30T08:03:49Z</dcterms:created>
  <dcterms:modified xsi:type="dcterms:W3CDTF">2023-08-28T12:08:20Z</dcterms:modified>
</cp:coreProperties>
</file>