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9" r:id="rId3"/>
    <p:sldId id="266" r:id="rId4"/>
    <p:sldId id="293" r:id="rId5"/>
    <p:sldId id="294" r:id="rId6"/>
    <p:sldId id="295" r:id="rId7"/>
    <p:sldId id="296" r:id="rId8"/>
    <p:sldId id="297" r:id="rId9"/>
    <p:sldId id="298" r:id="rId10"/>
    <p:sldId id="299" r:id="rId11"/>
    <p:sldId id="271" r:id="rId12"/>
    <p:sldId id="272" r:id="rId13"/>
    <p:sldId id="267" r:id="rId14"/>
    <p:sldId id="260" r:id="rId15"/>
    <p:sldId id="261" r:id="rId16"/>
    <p:sldId id="264" r:id="rId17"/>
    <p:sldId id="265" r:id="rId18"/>
    <p:sldId id="269" r:id="rId19"/>
    <p:sldId id="268" r:id="rId20"/>
    <p:sldId id="258" r:id="rId2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E2CE"/>
    <a:srgbClr val="F14662"/>
    <a:srgbClr val="F5917B"/>
    <a:srgbClr val="C00000"/>
    <a:srgbClr val="C61D1D"/>
    <a:srgbClr val="FFFFFF"/>
    <a:srgbClr val="B2B2B2"/>
    <a:srgbClr val="F68C7A"/>
    <a:srgbClr val="3D1E0C"/>
    <a:srgbClr val="A8947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Orta Stil 2 - Vurgu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Orta Stil 2 - Vurgu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Koyu Stil 2 - Vurgu 3/Vurgu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Koyu Stil 2 - Vurgu 1/Vurgu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46F890A9-2807-4EBB-B81D-B2AA78EC7F39}" styleName="Koyu Stil 2 - Vurgu 5/Vurgu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940675A-B579-460E-94D1-54222C63F5DA}" styleName="Stil Yok, Tablo Kılavuz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208" autoAdjust="0"/>
  </p:normalViewPr>
  <p:slideViewPr>
    <p:cSldViewPr snapToGrid="0">
      <p:cViewPr>
        <p:scale>
          <a:sx n="50" d="100"/>
          <a:sy n="50" d="100"/>
        </p:scale>
        <p:origin x="1392" y="3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3850907-FC4F-8F52-E154-D8009B73C33E}"/>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DCDFBAA9-8341-66B8-66AD-31AD6D696B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D71014A3-56FD-11A9-2A20-2228F4644795}"/>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35AF9A6B-3A1E-DCAD-0954-15B1BF9850D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2C5FCB4-7D08-8654-995B-9C612B0E604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90532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E855F6-1ACD-4952-4F36-3499493207D1}"/>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21F2C907-D62E-4F6B-1C9E-D7157726251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6E6FA8A-1FF0-2082-930B-3F9EE8D2ED42}"/>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A61D82C7-4CB6-7D5C-AA13-EEBF77B3A586}"/>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563B8B8-14CD-5D2B-83AE-DAD4A2CA9E2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372699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B7C8F6FC-093C-EA75-5534-31DF775992A9}"/>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3C6B568F-A886-FA0A-CFE9-21C5EE640B77}"/>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FACFDD2-5927-D605-3844-23D74E8A7A78}"/>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78684211-6AD5-77B4-80DA-FA39CE1CB65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DA42025-01C7-86C9-306E-C2CA6A284B83}"/>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57974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B06BB68-4CC1-9362-B1E7-B1840C9F044B}"/>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E0251795-3786-523E-FBBE-C343925896F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BDAE83B-CE47-B7E7-6DE1-D2371DF851C6}"/>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782AB5A3-E6CF-4A51-930D-F454EFBEDA6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DD976E8-53EB-CB20-BA03-A08C9A8F38A0}"/>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855121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8DD2D57-98CC-EC6F-8785-847AD30314DE}"/>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F235579E-2D7F-E30E-BAE1-BEC6144FF1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372D8D35-F2D1-26A2-1F4D-CDB7BC2A9547}"/>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D3E2E0C2-D904-018E-7124-E92F10CACAF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7E4E614-672A-ACEF-6E23-D1418E15ED6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16744403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A8A22D2-5D0C-D031-C67A-321F833A8280}"/>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540442-05DD-FCF0-5F23-C0BBE29CE515}"/>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8A9133D9-0095-B307-14AB-ADACCC0E2612}"/>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7FED7B9-9F81-E427-205E-A510F01E1234}"/>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6" name="Alt Bilgi Yer Tutucusu 5">
            <a:extLst>
              <a:ext uri="{FF2B5EF4-FFF2-40B4-BE49-F238E27FC236}">
                <a16:creationId xmlns:a16="http://schemas.microsoft.com/office/drawing/2014/main" id="{6EFEBB21-09F9-4E27-C63B-E5602D27F8B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8D0B941-5BAF-8619-E66F-AFDB9E9BB984}"/>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02036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D1022DB-1D29-7654-D91B-A60CAB69E32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5FE01D2A-3E28-1C4B-D382-043F63DC8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26F39D2-87B4-0E34-A4D6-2907440A58E6}"/>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1443B8C-7EAB-A5A9-9340-CAA7747E7A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751503DD-308F-8555-8B6E-181826858C5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4A79D68B-7A25-5F10-F60D-456BD32A1DC7}"/>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8" name="Alt Bilgi Yer Tutucusu 7">
            <a:extLst>
              <a:ext uri="{FF2B5EF4-FFF2-40B4-BE49-F238E27FC236}">
                <a16:creationId xmlns:a16="http://schemas.microsoft.com/office/drawing/2014/main" id="{69A518CB-29DB-167D-1794-F9A3972199F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CFB4256-CC92-4AE4-EE81-F8A4FA63B8E9}"/>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597473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12B57C6-3F09-A76C-B120-8563CC94A66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9A07B038-B944-C50C-BE4F-BDCC16F42E1F}"/>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4" name="Alt Bilgi Yer Tutucusu 3">
            <a:extLst>
              <a:ext uri="{FF2B5EF4-FFF2-40B4-BE49-F238E27FC236}">
                <a16:creationId xmlns:a16="http://schemas.microsoft.com/office/drawing/2014/main" id="{193159CF-700E-D0FD-6FAF-38F7FC575DCC}"/>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A43F7CD-3DD0-E425-F887-EB12060F7856}"/>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181406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D3E4C5FE-F94E-157C-BE5D-4B8006AC7FE1}"/>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3" name="Alt Bilgi Yer Tutucusu 2">
            <a:extLst>
              <a:ext uri="{FF2B5EF4-FFF2-40B4-BE49-F238E27FC236}">
                <a16:creationId xmlns:a16="http://schemas.microsoft.com/office/drawing/2014/main" id="{B19AE199-FC2C-78CF-1525-C6F087BBF1D1}"/>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3F25133A-B3BC-48B4-48FE-51EEFD3958D2}"/>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3041560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BF09C75-6454-3A34-3095-F2BB1AF7AF3D}"/>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C600ED0E-473D-EAD9-00D5-9F22291F2A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AEBD6D9F-A156-49DA-E2E9-2ACCEA959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A367944D-2FD9-F43D-2131-851EFA2F67ED}"/>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6" name="Alt Bilgi Yer Tutucusu 5">
            <a:extLst>
              <a:ext uri="{FF2B5EF4-FFF2-40B4-BE49-F238E27FC236}">
                <a16:creationId xmlns:a16="http://schemas.microsoft.com/office/drawing/2014/main" id="{F1908D17-E1C9-D5BA-8925-B61FEA28B90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0EF1781-2369-C1D2-34BB-B56FF63571C7}"/>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277464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CD33136-7B15-6832-28F6-32E507680383}"/>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23E99F2B-21A1-B1EA-CFFC-117BB06847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3A75A30D-1547-DFD3-B5FB-9AFD024C76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D64A739-BD4E-1240-75C6-D61103036912}"/>
              </a:ext>
            </a:extLst>
          </p:cNvPr>
          <p:cNvSpPr>
            <a:spLocks noGrp="1"/>
          </p:cNvSpPr>
          <p:nvPr>
            <p:ph type="dt" sz="half" idx="10"/>
          </p:nvPr>
        </p:nvSpPr>
        <p:spPr/>
        <p:txBody>
          <a:bodyPr/>
          <a:lstStyle/>
          <a:p>
            <a:fld id="{7FB30DF3-9219-4DFD-A517-8298D891D685}" type="datetimeFigureOut">
              <a:rPr lang="tr-TR" smtClean="0"/>
              <a:t>27.09.2023</a:t>
            </a:fld>
            <a:endParaRPr lang="tr-TR"/>
          </a:p>
        </p:txBody>
      </p:sp>
      <p:sp>
        <p:nvSpPr>
          <p:cNvPr id="6" name="Alt Bilgi Yer Tutucusu 5">
            <a:extLst>
              <a:ext uri="{FF2B5EF4-FFF2-40B4-BE49-F238E27FC236}">
                <a16:creationId xmlns:a16="http://schemas.microsoft.com/office/drawing/2014/main" id="{3B2A6343-367B-E445-DBBB-5A8641B98677}"/>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8EDE9BD-52B0-6892-4A99-CEF1737E1D8A}"/>
              </a:ext>
            </a:extLst>
          </p:cNvPr>
          <p:cNvSpPr>
            <a:spLocks noGrp="1"/>
          </p:cNvSpPr>
          <p:nvPr>
            <p:ph type="sldNum" sz="quarter" idx="12"/>
          </p:nvPr>
        </p:nvSpPr>
        <p:spPr/>
        <p:txBody>
          <a:bodyPr/>
          <a:lstStyle/>
          <a:p>
            <a:fld id="{AAF1B114-A1ED-4460-9AA1-269D7414BAC2}" type="slidenum">
              <a:rPr lang="tr-TR" smtClean="0"/>
              <a:t>‹#›</a:t>
            </a:fld>
            <a:endParaRPr lang="tr-TR"/>
          </a:p>
        </p:txBody>
      </p:sp>
    </p:spTree>
    <p:extLst>
      <p:ext uri="{BB962C8B-B14F-4D97-AF65-F5344CB8AC3E}">
        <p14:creationId xmlns:p14="http://schemas.microsoft.com/office/powerpoint/2010/main" val="46974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C73D3AF-A8CA-AAB5-6811-23158F6433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81D22FA9-D816-4784-DB9F-B59376C1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FA114A4-7BEC-6651-9831-BB9E91E3E6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30DF3-9219-4DFD-A517-8298D891D685}" type="datetimeFigureOut">
              <a:rPr lang="tr-TR" smtClean="0"/>
              <a:t>27.09.2023</a:t>
            </a:fld>
            <a:endParaRPr lang="tr-TR"/>
          </a:p>
        </p:txBody>
      </p:sp>
      <p:sp>
        <p:nvSpPr>
          <p:cNvPr id="5" name="Alt Bilgi Yer Tutucusu 4">
            <a:extLst>
              <a:ext uri="{FF2B5EF4-FFF2-40B4-BE49-F238E27FC236}">
                <a16:creationId xmlns:a16="http://schemas.microsoft.com/office/drawing/2014/main" id="{E7B3F18E-2EB6-1F27-09F1-4753C93831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3D424AA5-D408-3048-D849-23E19E3DCF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F1B114-A1ED-4460-9AA1-269D7414BAC2}" type="slidenum">
              <a:rPr lang="tr-TR" smtClean="0"/>
              <a:t>‹#›</a:t>
            </a:fld>
            <a:endParaRPr lang="tr-TR"/>
          </a:p>
        </p:txBody>
      </p:sp>
    </p:spTree>
    <p:extLst>
      <p:ext uri="{BB962C8B-B14F-4D97-AF65-F5344CB8AC3E}">
        <p14:creationId xmlns:p14="http://schemas.microsoft.com/office/powerpoint/2010/main" val="5587728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çizgi film, ekran görüntüsü, grafik tasarım içeren bir resim&#10;&#10;Açıklama otomatik olarak oluşturuldu">
            <a:extLst>
              <a:ext uri="{FF2B5EF4-FFF2-40B4-BE49-F238E27FC236}">
                <a16:creationId xmlns:a16="http://schemas.microsoft.com/office/drawing/2014/main" id="{24C688F7-1355-69B2-DD78-FC283F7965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descr="metin, ekran görüntüsü, gökyüzü, bulut içeren bir resim&#10;&#10;Açıklama otomatik olarak oluşturuldu">
            <a:extLst>
              <a:ext uri="{FF2B5EF4-FFF2-40B4-BE49-F238E27FC236}">
                <a16:creationId xmlns:a16="http://schemas.microsoft.com/office/drawing/2014/main" id="{790F5F06-F5E6-61BE-56B4-156142329B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24448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harita, metin, atlas içeren bir resim&#10;&#10;Açıklama otomatik olarak oluşturuldu">
            <a:extLst>
              <a:ext uri="{FF2B5EF4-FFF2-40B4-BE49-F238E27FC236}">
                <a16:creationId xmlns:a16="http://schemas.microsoft.com/office/drawing/2014/main" id="{DE434644-9E0D-CA38-EDCC-A8E42FF7E9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F14662"/>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300" b="1" dirty="0">
                <a:latin typeface="Arial" panose="020B0604020202020204" pitchFamily="34" charset="0"/>
                <a:cs typeface="Arial" panose="020B0604020202020204" pitchFamily="34" charset="0"/>
              </a:rPr>
              <a:t>HZ. İSMAİL'İN (R.A.) TEBLİP FAALİYETİ</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810000" y="1241613"/>
            <a:ext cx="807326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Mezopotamya ve Filistin bölgelerinde tevhit inancını yaymaya çalıştı.</a:t>
            </a:r>
          </a:p>
        </p:txBody>
      </p:sp>
      <p:sp>
        <p:nvSpPr>
          <p:cNvPr id="7" name="Metin kutusu 6">
            <a:extLst>
              <a:ext uri="{FF2B5EF4-FFF2-40B4-BE49-F238E27FC236}">
                <a16:creationId xmlns:a16="http://schemas.microsoft.com/office/drawing/2014/main" id="{04DCB569-5CE4-43B3-2F0A-D6A06C1F4773}"/>
              </a:ext>
            </a:extLst>
          </p:cNvPr>
          <p:cNvSpPr txBox="1"/>
          <p:nvPr/>
        </p:nvSpPr>
        <p:spPr>
          <a:xfrm>
            <a:off x="3810000" y="4382327"/>
            <a:ext cx="8073263"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Bu sayede tevhit inancı, şirk (puta tapıcılık) inancını ortadan kaldırdı. </a:t>
            </a:r>
          </a:p>
        </p:txBody>
      </p:sp>
      <p:sp>
        <p:nvSpPr>
          <p:cNvPr id="8" name="Metin kutusu 7">
            <a:extLst>
              <a:ext uri="{FF2B5EF4-FFF2-40B4-BE49-F238E27FC236}">
                <a16:creationId xmlns:a16="http://schemas.microsoft.com/office/drawing/2014/main" id="{91A2893D-AA4D-3923-6C80-499050AD2768}"/>
              </a:ext>
            </a:extLst>
          </p:cNvPr>
          <p:cNvSpPr txBox="1"/>
          <p:nvPr/>
        </p:nvSpPr>
        <p:spPr>
          <a:xfrm>
            <a:off x="3810000" y="2465850"/>
            <a:ext cx="807326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Arabistan bölgesinde faaliyet gösteren       Hz. İsmail (a.s.) tevhit ilkesini öğretmek için görevlendirildi. </a:t>
            </a:r>
          </a:p>
        </p:txBody>
      </p:sp>
    </p:spTree>
    <p:extLst>
      <p:ext uri="{BB962C8B-B14F-4D97-AF65-F5344CB8AC3E}">
        <p14:creationId xmlns:p14="http://schemas.microsoft.com/office/powerpoint/2010/main" val="1371185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DE93E7C-4633-83EB-FE87-11F4FFFAC7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643017" cy="2477601"/>
          </a:xfrm>
          <a:prstGeom prst="rect">
            <a:avLst/>
          </a:prstGeom>
          <a:noFill/>
          <a:ln>
            <a:noFill/>
          </a:ln>
        </p:spPr>
        <p:txBody>
          <a:bodyPr wrap="square" rtlCol="0">
            <a:spAutoFit/>
          </a:bodyPr>
          <a:lstStyle/>
          <a:p>
            <a:pPr algn="ctr">
              <a:spcAft>
                <a:spcPts val="600"/>
              </a:spcAft>
            </a:pPr>
            <a:r>
              <a:rPr lang="tr-TR" sz="3000" dirty="0">
                <a:latin typeface="Arial" panose="020B0604020202020204" pitchFamily="34" charset="0"/>
                <a:cs typeface="Arial" panose="020B0604020202020204" pitchFamily="34" charset="0"/>
              </a:rPr>
              <a:t>"</a:t>
            </a:r>
            <a:r>
              <a:rPr lang="tr-TR" sz="3000" dirty="0" err="1">
                <a:latin typeface="Arial" panose="020B0604020202020204" pitchFamily="34" charset="0"/>
                <a:cs typeface="Arial" panose="020B0604020202020204" pitchFamily="34" charset="0"/>
              </a:rPr>
              <a:t>Rasûlüm</a:t>
            </a:r>
            <a:r>
              <a:rPr lang="tr-TR" sz="3000" dirty="0">
                <a:latin typeface="Arial" panose="020B0604020202020204" pitchFamily="34" charset="0"/>
                <a:cs typeface="Arial" panose="020B0604020202020204" pitchFamily="34" charset="0"/>
              </a:rPr>
              <a:t>! Kitapta </a:t>
            </a:r>
            <a:r>
              <a:rPr lang="tr-TR" sz="3000" dirty="0" err="1">
                <a:latin typeface="Arial" panose="020B0604020202020204" pitchFamily="34" charset="0"/>
                <a:cs typeface="Arial" panose="020B0604020202020204" pitchFamily="34" charset="0"/>
              </a:rPr>
              <a:t>İsmâil’in</a:t>
            </a:r>
            <a:r>
              <a:rPr lang="tr-TR" sz="3000" dirty="0">
                <a:latin typeface="Arial" panose="020B0604020202020204" pitchFamily="34" charset="0"/>
                <a:cs typeface="Arial" panose="020B0604020202020204" pitchFamily="34" charset="0"/>
              </a:rPr>
              <a:t> kıssasını da an. Şüphesiz ki o sözüne </a:t>
            </a:r>
            <a:r>
              <a:rPr lang="tr-TR" sz="3000" dirty="0" err="1">
                <a:latin typeface="Arial" panose="020B0604020202020204" pitchFamily="34" charset="0"/>
                <a:cs typeface="Arial" panose="020B0604020202020204" pitchFamily="34" charset="0"/>
              </a:rPr>
              <a:t>sâdık</a:t>
            </a:r>
            <a:r>
              <a:rPr lang="tr-TR" sz="3000" dirty="0">
                <a:latin typeface="Arial" panose="020B0604020202020204" pitchFamily="34" charset="0"/>
                <a:cs typeface="Arial" panose="020B0604020202020204" pitchFamily="34" charset="0"/>
              </a:rPr>
              <a:t> bir insandı; bir </a:t>
            </a:r>
            <a:r>
              <a:rPr lang="tr-TR" sz="3000" dirty="0" err="1">
                <a:latin typeface="Arial" panose="020B0604020202020204" pitchFamily="34" charset="0"/>
                <a:cs typeface="Arial" panose="020B0604020202020204" pitchFamily="34" charset="0"/>
              </a:rPr>
              <a:t>rasûl</a:t>
            </a:r>
            <a:r>
              <a:rPr lang="tr-TR" sz="3000" dirty="0">
                <a:latin typeface="Arial" panose="020B0604020202020204" pitchFamily="34" charset="0"/>
                <a:cs typeface="Arial" panose="020B0604020202020204" pitchFamily="34" charset="0"/>
              </a:rPr>
              <a:t>, bir </a:t>
            </a:r>
            <a:r>
              <a:rPr lang="tr-TR" sz="3000" dirty="0" err="1">
                <a:latin typeface="Arial" panose="020B0604020202020204" pitchFamily="34" charset="0"/>
                <a:cs typeface="Arial" panose="020B0604020202020204" pitchFamily="34" charset="0"/>
              </a:rPr>
              <a:t>nebî</a:t>
            </a:r>
            <a:r>
              <a:rPr lang="tr-TR" sz="3000" dirty="0">
                <a:latin typeface="Arial" panose="020B0604020202020204" pitchFamily="34" charset="0"/>
                <a:cs typeface="Arial" panose="020B0604020202020204" pitchFamily="34" charset="0"/>
              </a:rPr>
              <a:t> idi. Ailesi başta olmak üzere halkına namaz kılmayı ve zekât vermeyi emrederdi. O, Rabbinin </a:t>
            </a:r>
            <a:r>
              <a:rPr lang="tr-TR" sz="3000" dirty="0" err="1">
                <a:latin typeface="Arial" panose="020B0604020202020204" pitchFamily="34" charset="0"/>
                <a:cs typeface="Arial" panose="020B0604020202020204" pitchFamily="34" charset="0"/>
              </a:rPr>
              <a:t>rızâsına</a:t>
            </a:r>
            <a:r>
              <a:rPr lang="tr-TR" sz="3000" dirty="0">
                <a:latin typeface="Arial" panose="020B0604020202020204" pitchFamily="34" charset="0"/>
                <a:cs typeface="Arial" panose="020B0604020202020204" pitchFamily="34" charset="0"/>
              </a:rPr>
              <a:t> ermiş seçkin bir kuldu."</a:t>
            </a:r>
          </a:p>
          <a:p>
            <a:pPr algn="ctr">
              <a:spcAft>
                <a:spcPts val="600"/>
              </a:spcAft>
            </a:pPr>
            <a:r>
              <a:rPr lang="tr-TR" sz="3000" dirty="0">
                <a:latin typeface="Arial" panose="020B0604020202020204" pitchFamily="34" charset="0"/>
                <a:cs typeface="Arial" panose="020B0604020202020204" pitchFamily="34" charset="0"/>
              </a:rPr>
              <a:t>(Meryem suresi, 54-55. ayetler)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Örnek</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Ayet</a:t>
              </a:r>
            </a:p>
          </p:txBody>
        </p:sp>
      </p:grpSp>
      <p:sp>
        <p:nvSpPr>
          <p:cNvPr id="10" name="Metin kutusu 9">
            <a:extLst>
              <a:ext uri="{FF2B5EF4-FFF2-40B4-BE49-F238E27FC236}">
                <a16:creationId xmlns:a16="http://schemas.microsoft.com/office/drawing/2014/main" id="{974AFDB1-193A-22D0-1AB7-93207B72C2B5}"/>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62440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A31C2A2B-0610-6B06-E067-70D656624C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2190200"/>
            <a:ext cx="10996594"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İsmail’in ilahi mertebede büyük değeri vardır.</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grpSp>
        <p:nvGrpSpPr>
          <p:cNvPr id="3" name="Grup 2">
            <a:extLst>
              <a:ext uri="{FF2B5EF4-FFF2-40B4-BE49-F238E27FC236}">
                <a16:creationId xmlns:a16="http://schemas.microsoft.com/office/drawing/2014/main" id="{F0A79B90-3AA4-4A22-56BC-9DA2947996CC}"/>
              </a:ext>
            </a:extLst>
          </p:cNvPr>
          <p:cNvGrpSpPr/>
          <p:nvPr/>
        </p:nvGrpSpPr>
        <p:grpSpPr>
          <a:xfrm>
            <a:off x="5279218" y="604410"/>
            <a:ext cx="1633564" cy="1127159"/>
            <a:chOff x="5279218" y="604410"/>
            <a:chExt cx="1633564" cy="1127159"/>
          </a:xfrm>
        </p:grpSpPr>
        <p:sp>
          <p:nvSpPr>
            <p:cNvPr id="6" name="Freeform 5">
              <a:extLst>
                <a:ext uri="{FF2B5EF4-FFF2-40B4-BE49-F238E27FC236}">
                  <a16:creationId xmlns:a16="http://schemas.microsoft.com/office/drawing/2014/main" id="{882A785F-5C9E-1B2C-BCD9-A21CFB7D1345}"/>
                </a:ext>
              </a:extLst>
            </p:cNvPr>
            <p:cNvSpPr/>
            <p:nvPr/>
          </p:nvSpPr>
          <p:spPr>
            <a:xfrm>
              <a:off x="5279218" y="604410"/>
              <a:ext cx="1633564" cy="1127159"/>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7" name="Metin kutusu 6">
              <a:extLst>
                <a:ext uri="{FF2B5EF4-FFF2-40B4-BE49-F238E27FC236}">
                  <a16:creationId xmlns:a16="http://schemas.microsoft.com/office/drawing/2014/main" id="{E0B39EC6-FBFA-AB63-F18C-CC82337932D6}"/>
                </a:ext>
              </a:extLst>
            </p:cNvPr>
            <p:cNvSpPr txBox="1"/>
            <p:nvPr/>
          </p:nvSpPr>
          <p:spPr>
            <a:xfrm rot="20775164">
              <a:off x="5687409" y="795994"/>
              <a:ext cx="1045535" cy="382772"/>
            </a:xfrm>
            <a:prstGeom prst="rect">
              <a:avLst/>
            </a:prstGeom>
            <a:noFill/>
          </p:spPr>
          <p:txBody>
            <a:bodyPr wrap="square" rtlCol="0">
              <a:spAutoFit/>
            </a:bodyPr>
            <a:lstStyle/>
            <a:p>
              <a:pPr algn="ctr"/>
              <a:r>
                <a:rPr lang="tr-TR" b="1" dirty="0">
                  <a:solidFill>
                    <a:schemeClr val="bg1"/>
                  </a:solidFill>
                </a:rPr>
                <a:t>Ayetin</a:t>
              </a:r>
            </a:p>
          </p:txBody>
        </p:sp>
        <p:sp>
          <p:nvSpPr>
            <p:cNvPr id="9" name="Metin kutusu 8">
              <a:extLst>
                <a:ext uri="{FF2B5EF4-FFF2-40B4-BE49-F238E27FC236}">
                  <a16:creationId xmlns:a16="http://schemas.microsoft.com/office/drawing/2014/main" id="{7AEE6E6F-3DC2-3F7B-A6B5-7F51025A5372}"/>
                </a:ext>
              </a:extLst>
            </p:cNvPr>
            <p:cNvSpPr txBox="1"/>
            <p:nvPr/>
          </p:nvSpPr>
          <p:spPr>
            <a:xfrm>
              <a:off x="5687409" y="1272581"/>
              <a:ext cx="1045535" cy="382772"/>
            </a:xfrm>
            <a:prstGeom prst="rect">
              <a:avLst/>
            </a:prstGeom>
            <a:noFill/>
          </p:spPr>
          <p:txBody>
            <a:bodyPr wrap="square" rtlCol="0">
              <a:spAutoFit/>
            </a:bodyPr>
            <a:lstStyle/>
            <a:p>
              <a:pPr algn="ctr"/>
              <a:r>
                <a:rPr lang="tr-TR" b="1" dirty="0">
                  <a:solidFill>
                    <a:schemeClr val="bg1"/>
                  </a:solidFill>
                </a:rPr>
                <a:t>Yorumu</a:t>
              </a:r>
            </a:p>
          </p:txBody>
        </p:sp>
      </p:grpSp>
      <p:sp>
        <p:nvSpPr>
          <p:cNvPr id="10" name="Metin kutusu 9">
            <a:extLst>
              <a:ext uri="{FF2B5EF4-FFF2-40B4-BE49-F238E27FC236}">
                <a16:creationId xmlns:a16="http://schemas.microsoft.com/office/drawing/2014/main" id="{D9EC9FDC-C7A7-E03F-AE15-B1FD019710B2}"/>
              </a:ext>
            </a:extLst>
          </p:cNvPr>
          <p:cNvSpPr txBox="1"/>
          <p:nvPr/>
        </p:nvSpPr>
        <p:spPr>
          <a:xfrm>
            <a:off x="774489" y="3046613"/>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İsmail çevresine karşı saygılı olan bir insandır.</a:t>
            </a:r>
          </a:p>
        </p:txBody>
      </p:sp>
      <p:sp>
        <p:nvSpPr>
          <p:cNvPr id="11" name="Metin kutusu 10">
            <a:extLst>
              <a:ext uri="{FF2B5EF4-FFF2-40B4-BE49-F238E27FC236}">
                <a16:creationId xmlns:a16="http://schemas.microsoft.com/office/drawing/2014/main" id="{9A61F793-8C6C-EEC2-F444-1129A5742E06}"/>
              </a:ext>
            </a:extLst>
          </p:cNvPr>
          <p:cNvSpPr txBox="1"/>
          <p:nvPr/>
        </p:nvSpPr>
        <p:spPr>
          <a:xfrm>
            <a:off x="774489" y="3903026"/>
            <a:ext cx="10643017" cy="55399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Namaz ve zekât ibadetleri çok eski dönemlerden beri vardır.</a:t>
            </a:r>
          </a:p>
        </p:txBody>
      </p:sp>
      <p:sp>
        <p:nvSpPr>
          <p:cNvPr id="12" name="Metin kutusu 11">
            <a:extLst>
              <a:ext uri="{FF2B5EF4-FFF2-40B4-BE49-F238E27FC236}">
                <a16:creationId xmlns:a16="http://schemas.microsoft.com/office/drawing/2014/main" id="{EAB340D6-87F9-879D-1349-01A8B12DB00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200706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descr="ekran görüntüsü, metin içeren bir resim&#10;&#10;Açıklama otomatik olarak oluşturuldu">
            <a:extLst>
              <a:ext uri="{FF2B5EF4-FFF2-40B4-BE49-F238E27FC236}">
                <a16:creationId xmlns:a16="http://schemas.microsoft.com/office/drawing/2014/main" id="{93782E4D-AA25-D691-5539-AC61FAEE24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1" y="3126662"/>
            <a:ext cx="10643017" cy="2308324"/>
          </a:xfrm>
          <a:prstGeom prst="rect">
            <a:avLst/>
          </a:prstGeom>
          <a:noFill/>
          <a:ln>
            <a:noFill/>
          </a:ln>
        </p:spPr>
        <p:txBody>
          <a:bodyPr wrap="square" rtlCol="0">
            <a:spAutoFit/>
          </a:bodyPr>
          <a:lstStyle/>
          <a:p>
            <a:pPr algn="ctr">
              <a:spcAft>
                <a:spcPts val="600"/>
              </a:spcAft>
            </a:pPr>
            <a:r>
              <a:rPr lang="tr-TR" sz="3600" dirty="0">
                <a:latin typeface="Arial" panose="020B0604020202020204" pitchFamily="34" charset="0"/>
                <a:cs typeface="Arial" panose="020B0604020202020204" pitchFamily="34" charset="0"/>
              </a:rPr>
              <a:t>Kurban ibadeti ve hac ibadetinde yapılan uygulamalar Hz. İbrahim (a.s.) zamanında başlamış, Hz. İsmail (a.s.) tarafından kalıcı hale getirilmiştir. </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3" name="Freeform 11">
            <a:extLst>
              <a:ext uri="{FF2B5EF4-FFF2-40B4-BE49-F238E27FC236}">
                <a16:creationId xmlns:a16="http://schemas.microsoft.com/office/drawing/2014/main" id="{4E890130-B633-46D1-C634-FC2ACC5AD764}"/>
              </a:ext>
            </a:extLst>
          </p:cNvPr>
          <p:cNvSpPr/>
          <p:nvPr/>
        </p:nvSpPr>
        <p:spPr>
          <a:xfrm>
            <a:off x="4482650" y="543962"/>
            <a:ext cx="3226700" cy="2024754"/>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6" name="Metin kutusu 5">
            <a:extLst>
              <a:ext uri="{FF2B5EF4-FFF2-40B4-BE49-F238E27FC236}">
                <a16:creationId xmlns:a16="http://schemas.microsoft.com/office/drawing/2014/main" id="{96D59680-FAFA-D593-CA7D-41B1567C65DB}"/>
              </a:ext>
            </a:extLst>
          </p:cNvPr>
          <p:cNvSpPr txBox="1"/>
          <p:nvPr/>
        </p:nvSpPr>
        <p:spPr>
          <a:xfrm>
            <a:off x="4601980" y="1422617"/>
            <a:ext cx="2683240" cy="461665"/>
          </a:xfrm>
          <a:prstGeom prst="rect">
            <a:avLst/>
          </a:prstGeom>
          <a:noFill/>
        </p:spPr>
        <p:txBody>
          <a:bodyPr wrap="square" rtlCol="0">
            <a:spAutoFit/>
          </a:bodyPr>
          <a:lstStyle/>
          <a:p>
            <a:pPr algn="ctr"/>
            <a:r>
              <a:rPr lang="tr-TR" sz="2400" b="1" dirty="0">
                <a:latin typeface="Arial" panose="020B0604020202020204" pitchFamily="34" charset="0"/>
              </a:rPr>
              <a:t>BİLGİ NOTU</a:t>
            </a:r>
          </a:p>
        </p:txBody>
      </p:sp>
      <p:sp>
        <p:nvSpPr>
          <p:cNvPr id="7" name="Metin kutusu 6">
            <a:extLst>
              <a:ext uri="{FF2B5EF4-FFF2-40B4-BE49-F238E27FC236}">
                <a16:creationId xmlns:a16="http://schemas.microsoft.com/office/drawing/2014/main" id="{BF2ABE08-B869-6595-D040-57B05609C3E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419401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descr="ekran görüntüsü, metin içeren bir resim&#10;&#10;Açıklama otomatik olarak oluşturuldu">
            <a:extLst>
              <a:ext uri="{FF2B5EF4-FFF2-40B4-BE49-F238E27FC236}">
                <a16:creationId xmlns:a16="http://schemas.microsoft.com/office/drawing/2014/main" id="{8BB04EAF-9FF0-0848-6DEB-D0BAB41FF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Resim 11" descr="daire, sarı, kehribar, grafik içeren bir resim&#10;&#10;Açıklama otomatik olarak oluşturuldu">
            <a:extLst>
              <a:ext uri="{FF2B5EF4-FFF2-40B4-BE49-F238E27FC236}">
                <a16:creationId xmlns:a16="http://schemas.microsoft.com/office/drawing/2014/main" id="{1C028804-1BCF-FD02-0F4D-2A0C9D45FE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1765" y="5231802"/>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955203"/>
          </a:xfrm>
          <a:prstGeom prst="rect">
            <a:avLst/>
          </a:prstGeom>
          <a:noFill/>
          <a:ln>
            <a:noFill/>
          </a:ln>
        </p:spPr>
        <p:txBody>
          <a:bodyPr wrap="square" rtlCol="0">
            <a:spAutoFit/>
          </a:bodyPr>
          <a:lstStyle/>
          <a:p>
            <a:pPr>
              <a:spcAft>
                <a:spcPts val="600"/>
              </a:spcAft>
            </a:pPr>
            <a:r>
              <a:rPr lang="tr-TR" sz="2200" b="1" dirty="0">
                <a:latin typeface="Arial" panose="020B0604020202020204" pitchFamily="34" charset="0"/>
                <a:cs typeface="Arial" panose="020B0604020202020204" pitchFamily="34" charset="0"/>
              </a:rPr>
              <a:t>K</a:t>
            </a:r>
            <a:r>
              <a:rPr lang="tr-TR" sz="2200" dirty="0">
                <a:latin typeface="Arial" panose="020B0604020202020204" pitchFamily="34" charset="0"/>
                <a:cs typeface="Arial" panose="020B0604020202020204" pitchFamily="34" charset="0"/>
              </a:rPr>
              <a:t>: Çölün ortasında suyu tükenen Hz. Hacer’e (r.a.) bebeği için su aradığında zemzemi ikram etti. </a:t>
            </a:r>
          </a:p>
          <a:p>
            <a:pPr>
              <a:spcAft>
                <a:spcPts val="600"/>
              </a:spcAft>
            </a:pPr>
            <a:r>
              <a:rPr lang="tr-TR" sz="2200" b="1" dirty="0">
                <a:latin typeface="Arial" panose="020B0604020202020204" pitchFamily="34" charset="0"/>
                <a:cs typeface="Arial" panose="020B0604020202020204" pitchFamily="34" charset="0"/>
              </a:rPr>
              <a:t>L</a:t>
            </a:r>
            <a:r>
              <a:rPr lang="tr-TR" sz="2200" dirty="0">
                <a:latin typeface="Arial" panose="020B0604020202020204" pitchFamily="34" charset="0"/>
                <a:cs typeface="Arial" panose="020B0604020202020204" pitchFamily="34" charset="0"/>
              </a:rPr>
              <a:t>: Hz. İbrahim (a.s.), eşi Hacer’i ve oğlu İsmail’i alarak Şam’dan Mekke’ye geldi. Issız, kurak ve kimsenin bulunmadığı bir tepeye Hz. Hacer’i (r.a.) ve oğlunu bıraktı. </a:t>
            </a:r>
          </a:p>
          <a:p>
            <a:pPr>
              <a:spcAft>
                <a:spcPts val="600"/>
              </a:spcAft>
            </a:pPr>
            <a:r>
              <a:rPr lang="tr-TR" sz="2200" b="1" dirty="0">
                <a:latin typeface="Arial" panose="020B0604020202020204" pitchFamily="34" charset="0"/>
                <a:cs typeface="Arial" panose="020B0604020202020204" pitchFamily="34" charset="0"/>
              </a:rPr>
              <a:t>M</a:t>
            </a:r>
            <a:r>
              <a:rPr lang="tr-TR" sz="2200" dirty="0">
                <a:latin typeface="Arial" panose="020B0604020202020204" pitchFamily="34" charset="0"/>
                <a:cs typeface="Arial" panose="020B0604020202020204" pitchFamily="34" charset="0"/>
              </a:rPr>
              <a:t>: Hz. İbrahim (a.s.) ve Hz. İsmail (a.s.) Kâbe’nin temelini atıp duvarlarını yükseltmeye başladı. Hz. İsmail (a.s.) babasına taş getirerek yardım etti ve nihayet Kâbe tamamlandı. </a:t>
            </a:r>
          </a:p>
          <a:p>
            <a:pPr>
              <a:spcAft>
                <a:spcPts val="600"/>
              </a:spcAft>
            </a:pPr>
            <a:r>
              <a:rPr lang="tr-TR" sz="2200" b="1" dirty="0">
                <a:latin typeface="Arial" panose="020B0604020202020204" pitchFamily="34" charset="0"/>
                <a:cs typeface="Arial" panose="020B0604020202020204" pitchFamily="34" charset="0"/>
              </a:rPr>
              <a:t>N</a:t>
            </a:r>
            <a:r>
              <a:rPr lang="tr-TR" sz="2200" dirty="0">
                <a:latin typeface="Arial" panose="020B0604020202020204" pitchFamily="34" charset="0"/>
                <a:cs typeface="Arial" panose="020B0604020202020204" pitchFamily="34" charset="0"/>
              </a:rPr>
              <a:t>: Hz. İsmail (a.s.) sözüne sadık, sabırlı, iyi bir insan oldu. Halkına namazı ve zekâtı emretti. Böylece Yüce Allah’ın hoşnutluğunu kazandı.</a:t>
            </a:r>
          </a:p>
          <a:p>
            <a:pPr>
              <a:spcAft>
                <a:spcPts val="600"/>
              </a:spcAft>
            </a:pPr>
            <a:r>
              <a:rPr lang="tr-TR" sz="2200" b="1" dirty="0">
                <a:latin typeface="Arial" panose="020B0604020202020204" pitchFamily="34" charset="0"/>
                <a:cs typeface="Arial" panose="020B0604020202020204" pitchFamily="34" charset="0"/>
              </a:rPr>
              <a:t>“K-L-M-N’’ harfleriyle gösterilen cümleler, olayların oluş sırasına göre nasıl sıralanmalıdır? </a:t>
            </a:r>
          </a:p>
          <a:p>
            <a:pPr>
              <a:spcAft>
                <a:spcPts val="600"/>
              </a:spcAft>
            </a:pPr>
            <a:r>
              <a:rPr lang="tr-TR" sz="2200" dirty="0">
                <a:latin typeface="Arial" panose="020B0604020202020204" pitchFamily="34" charset="0"/>
                <a:cs typeface="Arial" panose="020B0604020202020204" pitchFamily="34" charset="0"/>
              </a:rPr>
              <a:t>A) K-M-N-L 				B) L-K-M-N </a:t>
            </a:r>
          </a:p>
          <a:p>
            <a:pPr>
              <a:spcAft>
                <a:spcPts val="600"/>
              </a:spcAft>
            </a:pPr>
            <a:r>
              <a:rPr lang="tr-TR" sz="2200" dirty="0">
                <a:latin typeface="Arial" panose="020B0604020202020204" pitchFamily="34" charset="0"/>
                <a:cs typeface="Arial" panose="020B0604020202020204" pitchFamily="34" charset="0"/>
              </a:rPr>
              <a:t>C) L-K-N-M 				D) M-N-L-K </a:t>
            </a:r>
          </a:p>
        </p:txBody>
      </p:sp>
      <p:sp>
        <p:nvSpPr>
          <p:cNvPr id="5" name="Metin kutusu 4">
            <a:extLst>
              <a:ext uri="{FF2B5EF4-FFF2-40B4-BE49-F238E27FC236}">
                <a16:creationId xmlns:a16="http://schemas.microsoft.com/office/drawing/2014/main" id="{CDFFCB1D-E904-FCDA-0212-04B182CAB04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5</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3</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2" name="Metin kutusu 1">
            <a:extLst>
              <a:ext uri="{FF2B5EF4-FFF2-40B4-BE49-F238E27FC236}">
                <a16:creationId xmlns:a16="http://schemas.microsoft.com/office/drawing/2014/main" id="{BE043787-7CEE-B103-147F-9FA3FA560E2E}"/>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835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7BD40925-04E4-17DF-55C2-8664736520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Resim 1" descr="daire, sarı, kehribar, grafik içeren bir resim&#10;&#10;Açıklama otomatik olarak oluşturuldu">
            <a:extLst>
              <a:ext uri="{FF2B5EF4-FFF2-40B4-BE49-F238E27FC236}">
                <a16:creationId xmlns:a16="http://schemas.microsoft.com/office/drawing/2014/main" id="{56D94112-9D9C-6742-6679-C2A984B459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5955" y="4393955"/>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924425"/>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 “İsmail’i, İdris’i ve </a:t>
            </a:r>
            <a:r>
              <a:rPr lang="tr-TR" sz="2200" dirty="0" err="1">
                <a:latin typeface="Arial" panose="020B0604020202020204" pitchFamily="34" charset="0"/>
                <a:cs typeface="Arial" panose="020B0604020202020204" pitchFamily="34" charset="0"/>
              </a:rPr>
              <a:t>Zülkifl’i</a:t>
            </a:r>
            <a:r>
              <a:rPr lang="tr-TR" sz="2200" dirty="0">
                <a:latin typeface="Arial" panose="020B0604020202020204" pitchFamily="34" charset="0"/>
                <a:cs typeface="Arial" panose="020B0604020202020204" pitchFamily="34" charset="0"/>
              </a:rPr>
              <a:t> de hatırla. Hepsi güçlüklere karşı dirençli kişilerdi.” </a:t>
            </a:r>
          </a:p>
          <a:p>
            <a:pPr algn="r">
              <a:spcAft>
                <a:spcPts val="600"/>
              </a:spcAft>
            </a:pPr>
            <a:r>
              <a:rPr lang="tr-TR" sz="2200" dirty="0">
                <a:latin typeface="Arial" panose="020B0604020202020204" pitchFamily="34" charset="0"/>
                <a:cs typeface="Arial" panose="020B0604020202020204" pitchFamily="34" charset="0"/>
              </a:rPr>
              <a:t>(Enbiya suresi, 85. ayet) </a:t>
            </a:r>
          </a:p>
          <a:p>
            <a:pPr>
              <a:spcAft>
                <a:spcPts val="600"/>
              </a:spcAft>
            </a:pPr>
            <a:r>
              <a:rPr lang="tr-TR" sz="2200" dirty="0">
                <a:latin typeface="Arial" panose="020B0604020202020204" pitchFamily="34" charset="0"/>
                <a:cs typeface="Arial" panose="020B0604020202020204" pitchFamily="34" charset="0"/>
              </a:rPr>
              <a:t>• “Kitap’ta İsmail’e dair anlattıklarımızı da an. Çünkü o sözünde doğru bir kimse idi, tarafımızdan gönderilmiş bir peygamberdi.” </a:t>
            </a:r>
          </a:p>
          <a:p>
            <a:pPr algn="r">
              <a:spcAft>
                <a:spcPts val="600"/>
              </a:spcAft>
            </a:pPr>
            <a:r>
              <a:rPr lang="tr-TR" sz="2200" dirty="0">
                <a:latin typeface="Arial" panose="020B0604020202020204" pitchFamily="34" charset="0"/>
                <a:cs typeface="Arial" panose="020B0604020202020204" pitchFamily="34" charset="0"/>
              </a:rPr>
              <a:t>(Meryem suresi, 54. ayet) </a:t>
            </a:r>
          </a:p>
          <a:p>
            <a:pPr>
              <a:spcAft>
                <a:spcPts val="600"/>
              </a:spcAft>
            </a:pPr>
            <a:r>
              <a:rPr lang="tr-TR" sz="2200" dirty="0">
                <a:latin typeface="Arial" panose="020B0604020202020204" pitchFamily="34" charset="0"/>
                <a:cs typeface="Arial" panose="020B0604020202020204" pitchFamily="34" charset="0"/>
              </a:rPr>
              <a:t>• “İsmail’i, </a:t>
            </a:r>
            <a:r>
              <a:rPr lang="tr-TR" sz="2200" dirty="0" err="1">
                <a:latin typeface="Arial" panose="020B0604020202020204" pitchFamily="34" charset="0"/>
                <a:cs typeface="Arial" panose="020B0604020202020204" pitchFamily="34" charset="0"/>
              </a:rPr>
              <a:t>Elyesa’ı</a:t>
            </a:r>
            <a:r>
              <a:rPr lang="tr-TR" sz="2200" dirty="0">
                <a:latin typeface="Arial" panose="020B0604020202020204" pitchFamily="34" charset="0"/>
                <a:cs typeface="Arial" panose="020B0604020202020204" pitchFamily="34" charset="0"/>
              </a:rPr>
              <a:t>, </a:t>
            </a:r>
            <a:r>
              <a:rPr lang="tr-TR" sz="2200" dirty="0" err="1">
                <a:latin typeface="Arial" panose="020B0604020202020204" pitchFamily="34" charset="0"/>
                <a:cs typeface="Arial" panose="020B0604020202020204" pitchFamily="34" charset="0"/>
              </a:rPr>
              <a:t>Zülkifl’i</a:t>
            </a:r>
            <a:r>
              <a:rPr lang="tr-TR" sz="2200" dirty="0">
                <a:latin typeface="Arial" panose="020B0604020202020204" pitchFamily="34" charset="0"/>
                <a:cs typeface="Arial" panose="020B0604020202020204" pitchFamily="34" charset="0"/>
              </a:rPr>
              <a:t> de an. Hepsi de hayırlı kimselerdendir.” </a:t>
            </a:r>
          </a:p>
          <a:p>
            <a:pPr algn="r">
              <a:spcAft>
                <a:spcPts val="600"/>
              </a:spcAft>
            </a:pPr>
            <a:r>
              <a:rPr lang="tr-TR" sz="2200" dirty="0">
                <a:latin typeface="Arial" panose="020B0604020202020204" pitchFamily="34" charset="0"/>
                <a:cs typeface="Arial" panose="020B0604020202020204" pitchFamily="34" charset="0"/>
              </a:rPr>
              <a:t>(Sad suresi, 48. ayet) </a:t>
            </a:r>
          </a:p>
          <a:p>
            <a:pPr>
              <a:spcAft>
                <a:spcPts val="600"/>
              </a:spcAft>
            </a:pPr>
            <a:r>
              <a:rPr lang="tr-TR" sz="2200" b="1" dirty="0">
                <a:latin typeface="Arial" panose="020B0604020202020204" pitchFamily="34" charset="0"/>
                <a:cs typeface="Arial" panose="020B0604020202020204" pitchFamily="34" charset="0"/>
              </a:rPr>
              <a:t>Bu ayetlerde Hz. İsmail’in (a.s.) hangi özelliğinden </a:t>
            </a:r>
            <a:r>
              <a:rPr lang="tr-TR" sz="2200" b="1" u="sng" dirty="0">
                <a:latin typeface="Arial" panose="020B0604020202020204" pitchFamily="34" charset="0"/>
                <a:cs typeface="Arial" panose="020B0604020202020204" pitchFamily="34" charset="0"/>
              </a:rPr>
              <a:t>bahsedilmemiştir</a:t>
            </a:r>
            <a:r>
              <a:rPr lang="tr-TR" sz="2200" b="1" dirty="0">
                <a:latin typeface="Arial" panose="020B0604020202020204" pitchFamily="34" charset="0"/>
                <a:cs typeface="Arial" panose="020B0604020202020204" pitchFamily="34" charset="0"/>
              </a:rPr>
              <a:t>?</a:t>
            </a:r>
            <a:r>
              <a:rPr lang="tr-TR" sz="2200" dirty="0">
                <a:latin typeface="Arial" panose="020B0604020202020204" pitchFamily="34" charset="0"/>
                <a:cs typeface="Arial" panose="020B0604020202020204" pitchFamily="34" charset="0"/>
              </a:rPr>
              <a:t> </a:t>
            </a:r>
          </a:p>
          <a:p>
            <a:pPr>
              <a:spcAft>
                <a:spcPts val="600"/>
              </a:spcAft>
            </a:pPr>
            <a:r>
              <a:rPr lang="tr-TR" sz="2200" dirty="0">
                <a:latin typeface="Arial" panose="020B0604020202020204" pitchFamily="34" charset="0"/>
                <a:cs typeface="Arial" panose="020B0604020202020204" pitchFamily="34" charset="0"/>
              </a:rPr>
              <a:t>A) İstişareye önem vermesi </a:t>
            </a:r>
          </a:p>
          <a:p>
            <a:pPr>
              <a:spcAft>
                <a:spcPts val="600"/>
              </a:spcAft>
            </a:pPr>
            <a:r>
              <a:rPr lang="tr-TR" sz="2200" dirty="0">
                <a:latin typeface="Arial" panose="020B0604020202020204" pitchFamily="34" charset="0"/>
                <a:cs typeface="Arial" panose="020B0604020202020204" pitchFamily="34" charset="0"/>
              </a:rPr>
              <a:t>B) Dürüst olması </a:t>
            </a:r>
          </a:p>
          <a:p>
            <a:pPr>
              <a:spcAft>
                <a:spcPts val="600"/>
              </a:spcAft>
            </a:pPr>
            <a:r>
              <a:rPr lang="tr-TR" sz="2200" dirty="0">
                <a:latin typeface="Arial" panose="020B0604020202020204" pitchFamily="34" charset="0"/>
                <a:cs typeface="Arial" panose="020B0604020202020204" pitchFamily="34" charset="0"/>
              </a:rPr>
              <a:t>C) İyi bir insan olması </a:t>
            </a:r>
          </a:p>
          <a:p>
            <a:pPr>
              <a:spcAft>
                <a:spcPts val="600"/>
              </a:spcAft>
            </a:pPr>
            <a:r>
              <a:rPr lang="tr-TR" sz="2200" dirty="0">
                <a:latin typeface="Arial" panose="020B0604020202020204" pitchFamily="34" charset="0"/>
                <a:cs typeface="Arial" panose="020B0604020202020204" pitchFamily="34" charset="0"/>
              </a:rPr>
              <a:t>D) Sabırlı olması </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E53D4057-1E23-A3E7-4D5F-5F78609F44B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BCDB2251-A0EF-89C2-420A-9D895222EC9E}"/>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5</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422779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ekran görüntüsü, metin içeren bir resim&#10;&#10;Açıklama otomatik olarak oluşturuldu">
            <a:extLst>
              <a:ext uri="{FF2B5EF4-FFF2-40B4-BE49-F238E27FC236}">
                <a16:creationId xmlns:a16="http://schemas.microsoft.com/office/drawing/2014/main" id="{051836E8-0C8D-1209-5F48-7B7AD96E80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Resim 4" descr="daire, sarı, kehribar, grafik içeren bir resim&#10;&#10;Açıklama otomatik olarak oluşturuldu">
            <a:extLst>
              <a:ext uri="{FF2B5EF4-FFF2-40B4-BE49-F238E27FC236}">
                <a16:creationId xmlns:a16="http://schemas.microsoft.com/office/drawing/2014/main" id="{5E6237A4-31B5-D6DD-842C-7020BA356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6214" y="4662359"/>
            <a:ext cx="773132" cy="447675"/>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774492" y="1159664"/>
            <a:ext cx="10643017" cy="4385816"/>
          </a:xfrm>
          <a:prstGeom prst="rect">
            <a:avLst/>
          </a:prstGeom>
          <a:noFill/>
          <a:ln>
            <a:noFill/>
          </a:ln>
        </p:spPr>
        <p:txBody>
          <a:bodyPr wrap="square" rtlCol="0">
            <a:spAutoFit/>
          </a:bodyPr>
          <a:lstStyle/>
          <a:p>
            <a:pPr>
              <a:spcAft>
                <a:spcPts val="600"/>
              </a:spcAft>
            </a:pPr>
            <a:r>
              <a:rPr lang="tr-TR" sz="2200" dirty="0">
                <a:latin typeface="Arial" panose="020B0604020202020204" pitchFamily="34" charset="0"/>
                <a:cs typeface="Arial" panose="020B0604020202020204" pitchFamily="34" charset="0"/>
              </a:rPr>
              <a:t>(I) Yüce Allah’ın emriyle babası, onu annesi Hz. Meryem (r.a.) ile birlikte Kâbe’nin yakınlarındaki bir tepeye bırakmıştır. (II) Hiçbir şeyin olmadığı bu vadide annesi onun için sabırla su aramış ve Allah (c.c.) onlara zemzemi ikram etmiştir.                    (III) Büyüdükten sonra Kudüs civarında peygamberlik yapmış ve insanları bir olan Allah’a (c.c.) kulluk etmeye çağırmıştır. (IV) Babası bir gün onun yanına gelerek Kâbe’nin inşası için emir geldiğini söylemiş ve onun da kendisine yardım etmesini istemiştir. (V) O da babasıyla birlikte çalışarak Yüce Allah’ın evi olan Kâbe’yi inşa etmiştir. </a:t>
            </a:r>
          </a:p>
          <a:p>
            <a:pPr>
              <a:spcAft>
                <a:spcPts val="600"/>
              </a:spcAft>
            </a:pPr>
            <a:r>
              <a:rPr lang="tr-TR" sz="2200" b="1" dirty="0">
                <a:latin typeface="Arial" panose="020B0604020202020204" pitchFamily="34" charset="0"/>
                <a:cs typeface="Arial" panose="020B0604020202020204" pitchFamily="34" charset="0"/>
              </a:rPr>
              <a:t>Bu parçada Hz. İsmail’in (a.s.) hayatıyla ilgili verilen bu parçada hangi cümlelerde hata yapılmıştır? </a:t>
            </a:r>
          </a:p>
          <a:p>
            <a:pPr algn="just">
              <a:spcAft>
                <a:spcPts val="600"/>
              </a:spcAft>
            </a:pPr>
            <a:r>
              <a:rPr lang="tr-TR" sz="2200" dirty="0">
                <a:latin typeface="Arial" panose="020B0604020202020204" pitchFamily="34" charset="0"/>
                <a:cs typeface="Arial" panose="020B0604020202020204" pitchFamily="34" charset="0"/>
              </a:rPr>
              <a:t>A) I ve II 				B) I ve III </a:t>
            </a:r>
          </a:p>
          <a:p>
            <a:pPr algn="just">
              <a:spcAft>
                <a:spcPts val="600"/>
              </a:spcAft>
            </a:pPr>
            <a:r>
              <a:rPr lang="tr-TR" sz="2200" dirty="0">
                <a:latin typeface="Arial" panose="020B0604020202020204" pitchFamily="34" charset="0"/>
                <a:cs typeface="Arial" panose="020B0604020202020204" pitchFamily="34" charset="0"/>
              </a:rPr>
              <a:t>C) II ve V 				D) III ve IV</a:t>
            </a:r>
          </a:p>
        </p:txBody>
      </p:sp>
      <p:sp>
        <p:nvSpPr>
          <p:cNvPr id="6" name="Metin kutusu 5">
            <a:extLst>
              <a:ext uri="{FF2B5EF4-FFF2-40B4-BE49-F238E27FC236}">
                <a16:creationId xmlns:a16="http://schemas.microsoft.com/office/drawing/2014/main" id="{DF2738E3-98AF-4DB7-962D-E421E882CD2C}"/>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8" name="Metin kutusu 7">
            <a:extLst>
              <a:ext uri="{FF2B5EF4-FFF2-40B4-BE49-F238E27FC236}">
                <a16:creationId xmlns:a16="http://schemas.microsoft.com/office/drawing/2014/main" id="{7227DE51-2F2F-709A-EC09-5BF3C7F0D61A}"/>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9" name="Metin kutusu 8">
            <a:extLst>
              <a:ext uri="{FF2B5EF4-FFF2-40B4-BE49-F238E27FC236}">
                <a16:creationId xmlns:a16="http://schemas.microsoft.com/office/drawing/2014/main" id="{3DA3E877-3686-8F5D-CA14-C05E5EFB30AC}"/>
              </a:ext>
            </a:extLst>
          </p:cNvPr>
          <p:cNvSpPr txBox="1"/>
          <p:nvPr/>
        </p:nvSpPr>
        <p:spPr>
          <a:xfrm>
            <a:off x="1" y="603153"/>
            <a:ext cx="4737100" cy="338554"/>
          </a:xfrm>
          <a:prstGeom prst="rect">
            <a:avLst/>
          </a:prstGeom>
          <a:solidFill>
            <a:srgbClr val="FFFF00"/>
          </a:solidFill>
          <a:ln>
            <a:noFill/>
          </a:ln>
        </p:spPr>
        <p:txBody>
          <a:bodyPr wrap="square" rtlCol="0">
            <a:spAutoFit/>
          </a:bodyPr>
          <a:lstStyle/>
          <a:p>
            <a:pPr>
              <a:spcAft>
                <a:spcPts val="600"/>
              </a:spcAft>
            </a:pPr>
            <a:r>
              <a:rPr lang="sv-SE" sz="1600" b="1" dirty="0">
                <a:latin typeface="Arial" panose="020B0604020202020204" pitchFamily="34" charset="0"/>
                <a:cs typeface="Arial" panose="020B0604020202020204" pitchFamily="34" charset="0"/>
              </a:rPr>
              <a:t> Bumerang / </a:t>
            </a:r>
            <a:r>
              <a:rPr lang="tr-TR" sz="1600" dirty="0">
                <a:latin typeface="Arial" panose="020B0604020202020204" pitchFamily="34" charset="0"/>
                <a:cs typeface="Arial" panose="020B0604020202020204" pitchFamily="34" charset="0"/>
              </a:rPr>
              <a:t>2</a:t>
            </a:r>
            <a:r>
              <a:rPr lang="sv-SE" sz="1600" dirty="0">
                <a:latin typeface="Arial" panose="020B0604020202020204" pitchFamily="34" charset="0"/>
                <a:cs typeface="Arial" panose="020B0604020202020204" pitchFamily="34" charset="0"/>
              </a:rPr>
              <a:t>. Ünite / Kavratan Testler </a:t>
            </a:r>
            <a:r>
              <a:rPr lang="tr-TR" sz="1600" dirty="0">
                <a:latin typeface="Arial" panose="020B0604020202020204" pitchFamily="34" charset="0"/>
                <a:cs typeface="Arial" panose="020B0604020202020204" pitchFamily="34" charset="0"/>
              </a:rPr>
              <a:t>5</a:t>
            </a:r>
            <a:r>
              <a:rPr lang="sv-SE" sz="1600" dirty="0">
                <a:latin typeface="Arial" panose="020B0604020202020204" pitchFamily="34" charset="0"/>
                <a:cs typeface="Arial" panose="020B0604020202020204" pitchFamily="34" charset="0"/>
              </a:rPr>
              <a:t> / Soru </a:t>
            </a:r>
            <a:r>
              <a:rPr lang="tr-TR" sz="1600" dirty="0">
                <a:latin typeface="Arial" panose="020B0604020202020204" pitchFamily="34" charset="0"/>
                <a:cs typeface="Arial" panose="020B0604020202020204" pitchFamily="34" charset="0"/>
              </a:rPr>
              <a:t>8</a:t>
            </a:r>
          </a:p>
        </p:txBody>
      </p:sp>
    </p:spTree>
    <p:extLst>
      <p:ext uri="{BB962C8B-B14F-4D97-AF65-F5344CB8AC3E}">
        <p14:creationId xmlns:p14="http://schemas.microsoft.com/office/powerpoint/2010/main" val="35900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descr="ekran görüntüsü, metin içeren bir resim&#10;&#10;Açıklama otomatik olarak oluşturuldu">
            <a:extLst>
              <a:ext uri="{FF2B5EF4-FFF2-40B4-BE49-F238E27FC236}">
                <a16:creationId xmlns:a16="http://schemas.microsoft.com/office/drawing/2014/main" id="{1B6E231E-C9FD-B62C-2EBB-FD3E3C0F5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1" y="587386"/>
            <a:ext cx="7503886"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cümleleri Doğru veya Yanlış olarak işaretleyiniz.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graphicFrame>
        <p:nvGraphicFramePr>
          <p:cNvPr id="14" name="Tablo 14">
            <a:extLst>
              <a:ext uri="{FF2B5EF4-FFF2-40B4-BE49-F238E27FC236}">
                <a16:creationId xmlns:a16="http://schemas.microsoft.com/office/drawing/2014/main" id="{22B474E8-7D35-D153-A2A1-268389BD9A71}"/>
              </a:ext>
            </a:extLst>
          </p:cNvPr>
          <p:cNvGraphicFramePr>
            <a:graphicFrameLocks noGrp="1"/>
          </p:cNvGraphicFramePr>
          <p:nvPr>
            <p:extLst>
              <p:ext uri="{D42A27DB-BD31-4B8C-83A1-F6EECF244321}">
                <p14:modId xmlns:p14="http://schemas.microsoft.com/office/powerpoint/2010/main" val="1655700305"/>
              </p:ext>
            </p:extLst>
          </p:nvPr>
        </p:nvGraphicFramePr>
        <p:xfrm>
          <a:off x="856343" y="1314751"/>
          <a:ext cx="10348686" cy="4737705"/>
        </p:xfrm>
        <a:graphic>
          <a:graphicData uri="http://schemas.openxmlformats.org/drawingml/2006/table">
            <a:tbl>
              <a:tblPr firstRow="1" bandRow="1">
                <a:tableStyleId>{5940675A-B579-460E-94D1-54222C63F5DA}</a:tableStyleId>
              </a:tblPr>
              <a:tblGrid>
                <a:gridCol w="740228">
                  <a:extLst>
                    <a:ext uri="{9D8B030D-6E8A-4147-A177-3AD203B41FA5}">
                      <a16:colId xmlns:a16="http://schemas.microsoft.com/office/drawing/2014/main" val="2631665253"/>
                    </a:ext>
                  </a:extLst>
                </a:gridCol>
                <a:gridCol w="9608458">
                  <a:extLst>
                    <a:ext uri="{9D8B030D-6E8A-4147-A177-3AD203B41FA5}">
                      <a16:colId xmlns:a16="http://schemas.microsoft.com/office/drawing/2014/main" val="2323561704"/>
                    </a:ext>
                  </a:extLst>
                </a:gridCol>
              </a:tblGrid>
              <a:tr h="676815">
                <a:tc>
                  <a:txBody>
                    <a:bodyPr/>
                    <a:lstStyle/>
                    <a:p>
                      <a:endParaRPr lang="tr-TR" dirty="0">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Hz. İbrahim’in (a.s.), Hz. </a:t>
                      </a:r>
                      <a:r>
                        <a:rPr lang="tr-TR" sz="1800" kern="1200" dirty="0" err="1">
                          <a:solidFill>
                            <a:schemeClr val="tx1"/>
                          </a:solidFill>
                          <a:latin typeface="Arial" panose="020B0604020202020204" pitchFamily="34" charset="0"/>
                          <a:ea typeface="+mn-ea"/>
                          <a:cs typeface="Arial" panose="020B0604020202020204" pitchFamily="34" charset="0"/>
                        </a:rPr>
                        <a:t>Hacer</a:t>
                      </a:r>
                      <a:r>
                        <a:rPr lang="tr-TR" sz="1800" kern="1200" dirty="0">
                          <a:solidFill>
                            <a:schemeClr val="tx1"/>
                          </a:solidFill>
                          <a:latin typeface="Arial" panose="020B0604020202020204" pitchFamily="34" charset="0"/>
                          <a:ea typeface="+mn-ea"/>
                          <a:cs typeface="Arial" panose="020B0604020202020204" pitchFamily="34" charset="0"/>
                        </a:rPr>
                        <a:t> ile evliliğinden bir oğlu dünyaya geldi ve oğluna İshak adını koydu.</a:t>
                      </a:r>
                    </a:p>
                  </a:txBody>
                  <a:tcPr anchor="ctr"/>
                </a:tc>
                <a:extLst>
                  <a:ext uri="{0D108BD9-81ED-4DB2-BD59-A6C34878D82A}">
                    <a16:rowId xmlns:a16="http://schemas.microsoft.com/office/drawing/2014/main" val="3471425623"/>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Hz. İbrahim (a.s.) oğlu ve Hz. </a:t>
                      </a:r>
                      <a:r>
                        <a:rPr lang="tr-TR" sz="1800" kern="1200" dirty="0" err="1">
                          <a:solidFill>
                            <a:schemeClr val="tx1"/>
                          </a:solidFill>
                          <a:latin typeface="Arial" panose="020B0604020202020204" pitchFamily="34" charset="0"/>
                          <a:ea typeface="+mn-ea"/>
                          <a:cs typeface="Arial" panose="020B0604020202020204" pitchFamily="34" charset="0"/>
                        </a:rPr>
                        <a:t>Hacer’i</a:t>
                      </a:r>
                      <a:r>
                        <a:rPr lang="tr-TR" sz="1800" kern="1200" dirty="0">
                          <a:solidFill>
                            <a:schemeClr val="tx1"/>
                          </a:solidFill>
                          <a:latin typeface="Arial" panose="020B0604020202020204" pitchFamily="34" charset="0"/>
                          <a:ea typeface="+mn-ea"/>
                          <a:cs typeface="Arial" panose="020B0604020202020204" pitchFamily="34" charset="0"/>
                        </a:rPr>
                        <a:t> Allah’ın (c.c.) emri üzerine bugünkü Kâbe’nin bulunduğu boş vadiye bıraktı.</a:t>
                      </a:r>
                    </a:p>
                  </a:txBody>
                  <a:tcPr anchor="ctr"/>
                </a:tc>
                <a:extLst>
                  <a:ext uri="{0D108BD9-81ED-4DB2-BD59-A6C34878D82A}">
                    <a16:rowId xmlns:a16="http://schemas.microsoft.com/office/drawing/2014/main" val="1454729089"/>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Zemzemin yerden çıkmasıyla Medine toprakları bereketlendi ve ticarete elverişli hale geldi.</a:t>
                      </a:r>
                    </a:p>
                  </a:txBody>
                  <a:tcPr anchor="ctr"/>
                </a:tc>
                <a:extLst>
                  <a:ext uri="{0D108BD9-81ED-4DB2-BD59-A6C34878D82A}">
                    <a16:rowId xmlns:a16="http://schemas.microsoft.com/office/drawing/2014/main" val="197193424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Filistin’de yaşayan Hz. İbrahim (a.s.) oğlu Hz. İsmail’in (a.s.) aile hayatı ve Mekke’deki yaşamı ile ilgili rehberlik etti.</a:t>
                      </a:r>
                    </a:p>
                  </a:txBody>
                  <a:tcPr anchor="ctr"/>
                </a:tc>
                <a:extLst>
                  <a:ext uri="{0D108BD9-81ED-4DB2-BD59-A6C34878D82A}">
                    <a16:rowId xmlns:a16="http://schemas.microsoft.com/office/drawing/2014/main" val="1512854284"/>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Hz. İsmail (a.s.) </a:t>
                      </a:r>
                      <a:r>
                        <a:rPr lang="tr-TR" sz="1800" kern="1200" dirty="0" err="1">
                          <a:solidFill>
                            <a:schemeClr val="tx1"/>
                          </a:solidFill>
                          <a:latin typeface="Arial" panose="020B0604020202020204" pitchFamily="34" charset="0"/>
                          <a:ea typeface="+mn-ea"/>
                          <a:cs typeface="Arial" panose="020B0604020202020204" pitchFamily="34" charset="0"/>
                        </a:rPr>
                        <a:t>Kur’an’da</a:t>
                      </a:r>
                      <a:r>
                        <a:rPr lang="tr-TR" sz="1800" kern="1200" dirty="0">
                          <a:solidFill>
                            <a:schemeClr val="tx1"/>
                          </a:solidFill>
                          <a:latin typeface="Arial" panose="020B0604020202020204" pitchFamily="34" charset="0"/>
                          <a:ea typeface="+mn-ea"/>
                          <a:cs typeface="Arial" panose="020B0604020202020204" pitchFamily="34" charset="0"/>
                        </a:rPr>
                        <a:t> </a:t>
                      </a:r>
                      <a:r>
                        <a:rPr lang="es-ES" sz="1800" kern="1200" dirty="0">
                          <a:solidFill>
                            <a:schemeClr val="tx1"/>
                          </a:solidFill>
                          <a:latin typeface="Arial" panose="020B0604020202020204" pitchFamily="34" charset="0"/>
                          <a:ea typeface="+mn-ea"/>
                          <a:cs typeface="Arial" panose="020B0604020202020204" pitchFamily="34" charset="0"/>
                        </a:rPr>
                        <a:t>akıllı ve edepli bir oğul</a:t>
                      </a:r>
                      <a:r>
                        <a:rPr lang="tr-TR" sz="1800" kern="1200" dirty="0">
                          <a:solidFill>
                            <a:schemeClr val="tx1"/>
                          </a:solidFill>
                          <a:latin typeface="Arial" panose="020B0604020202020204" pitchFamily="34" charset="0"/>
                          <a:ea typeface="+mn-ea"/>
                          <a:cs typeface="Arial" panose="020B0604020202020204" pitchFamily="34" charset="0"/>
                        </a:rPr>
                        <a:t>, namazı ve zekâtı emreden bir peygamber, sözüne sadık insan gibi niteliklerle anılır.</a:t>
                      </a:r>
                    </a:p>
                  </a:txBody>
                  <a:tcPr anchor="ctr"/>
                </a:tc>
                <a:extLst>
                  <a:ext uri="{0D108BD9-81ED-4DB2-BD59-A6C34878D82A}">
                    <a16:rowId xmlns:a16="http://schemas.microsoft.com/office/drawing/2014/main" val="41986248"/>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Hz. İbrahim (a.s.) Allah’ın (c.c.) emri üzerine oğlu İsmail (a.s.) ile birlikte Kudüs şehrinde </a:t>
                      </a:r>
                      <a:r>
                        <a:rPr lang="tr-TR" sz="1800" kern="1200" dirty="0" err="1">
                          <a:solidFill>
                            <a:schemeClr val="tx1"/>
                          </a:solidFill>
                          <a:latin typeface="Arial" panose="020B0604020202020204" pitchFamily="34" charset="0"/>
                          <a:ea typeface="+mn-ea"/>
                          <a:cs typeface="Arial" panose="020B0604020202020204" pitchFamily="34" charset="0"/>
                        </a:rPr>
                        <a:t>Mescid</a:t>
                      </a:r>
                      <a:r>
                        <a:rPr lang="tr-TR" sz="1800" kern="1200" dirty="0">
                          <a:solidFill>
                            <a:schemeClr val="tx1"/>
                          </a:solidFill>
                          <a:latin typeface="Arial" panose="020B0604020202020204" pitchFamily="34" charset="0"/>
                          <a:ea typeface="+mn-ea"/>
                          <a:cs typeface="Arial" panose="020B0604020202020204" pitchFamily="34" charset="0"/>
                        </a:rPr>
                        <a:t>-i </a:t>
                      </a:r>
                      <a:r>
                        <a:rPr lang="tr-TR" sz="1800" kern="1200" dirty="0" err="1">
                          <a:solidFill>
                            <a:schemeClr val="tx1"/>
                          </a:solidFill>
                          <a:latin typeface="Arial" panose="020B0604020202020204" pitchFamily="34" charset="0"/>
                          <a:ea typeface="+mn-ea"/>
                          <a:cs typeface="Arial" panose="020B0604020202020204" pitchFamily="34" charset="0"/>
                        </a:rPr>
                        <a:t>Aksâ’yı</a:t>
                      </a:r>
                      <a:r>
                        <a:rPr lang="tr-TR" sz="1800" kern="1200" dirty="0">
                          <a:solidFill>
                            <a:schemeClr val="tx1"/>
                          </a:solidFill>
                          <a:latin typeface="Arial" panose="020B0604020202020204" pitchFamily="34" charset="0"/>
                          <a:ea typeface="+mn-ea"/>
                          <a:cs typeface="Arial" panose="020B0604020202020204" pitchFamily="34" charset="0"/>
                        </a:rPr>
                        <a:t> inşa etti.</a:t>
                      </a:r>
                    </a:p>
                  </a:txBody>
                  <a:tcPr anchor="ctr"/>
                </a:tc>
                <a:extLst>
                  <a:ext uri="{0D108BD9-81ED-4DB2-BD59-A6C34878D82A}">
                    <a16:rowId xmlns:a16="http://schemas.microsoft.com/office/drawing/2014/main" val="2273572961"/>
                  </a:ext>
                </a:extLst>
              </a:tr>
              <a:tr h="676815">
                <a:tc>
                  <a:txBody>
                    <a:bodyPr/>
                    <a:lstStyle/>
                    <a:p>
                      <a:endParaRPr lang="tr-TR">
                        <a:latin typeface="Arial" panose="020B0604020202020204" pitchFamily="34" charset="0"/>
                        <a:cs typeface="Arial" panose="020B0604020202020204"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800" kern="1200" dirty="0">
                          <a:solidFill>
                            <a:schemeClr val="tx1"/>
                          </a:solidFill>
                          <a:latin typeface="Arial" panose="020B0604020202020204" pitchFamily="34" charset="0"/>
                          <a:ea typeface="+mn-ea"/>
                          <a:cs typeface="Arial" panose="020B0604020202020204" pitchFamily="34" charset="0"/>
                        </a:rPr>
                        <a:t>Hz. İsmail (a.s.) Mekke şehri büyüyüp gelişince bölgedeki </a:t>
                      </a:r>
                      <a:r>
                        <a:rPr lang="tr-TR" sz="1800" kern="1200" dirty="0" err="1">
                          <a:solidFill>
                            <a:schemeClr val="tx1"/>
                          </a:solidFill>
                          <a:latin typeface="Arial" panose="020B0604020202020204" pitchFamily="34" charset="0"/>
                          <a:ea typeface="+mn-ea"/>
                          <a:cs typeface="Arial" panose="020B0604020202020204" pitchFamily="34" charset="0"/>
                        </a:rPr>
                        <a:t>Cürhüm</a:t>
                      </a:r>
                      <a:r>
                        <a:rPr lang="tr-TR" sz="1800" kern="1200" dirty="0">
                          <a:solidFill>
                            <a:schemeClr val="tx1"/>
                          </a:solidFill>
                          <a:latin typeface="Arial" panose="020B0604020202020204" pitchFamily="34" charset="0"/>
                          <a:ea typeface="+mn-ea"/>
                          <a:cs typeface="Arial" panose="020B0604020202020204" pitchFamily="34" charset="0"/>
                        </a:rPr>
                        <a:t>, </a:t>
                      </a:r>
                      <a:r>
                        <a:rPr lang="tr-TR" sz="1800" kern="1200" dirty="0" err="1">
                          <a:solidFill>
                            <a:schemeClr val="tx1"/>
                          </a:solidFill>
                          <a:latin typeface="Arial" panose="020B0604020202020204" pitchFamily="34" charset="0"/>
                          <a:ea typeface="+mn-ea"/>
                          <a:cs typeface="Arial" panose="020B0604020202020204" pitchFamily="34" charset="0"/>
                        </a:rPr>
                        <a:t>Amalika</a:t>
                      </a:r>
                      <a:r>
                        <a:rPr lang="tr-TR" sz="1800" kern="1200" dirty="0">
                          <a:solidFill>
                            <a:schemeClr val="tx1"/>
                          </a:solidFill>
                          <a:latin typeface="Arial" panose="020B0604020202020204" pitchFamily="34" charset="0"/>
                          <a:ea typeface="+mn-ea"/>
                          <a:cs typeface="Arial" panose="020B0604020202020204" pitchFamily="34" charset="0"/>
                        </a:rPr>
                        <a:t> ve Yemen kabilelerine Allah’ın varlığını ve birliğini tebliğ etti.</a:t>
                      </a:r>
                    </a:p>
                  </a:txBody>
                  <a:tcPr anchor="ctr"/>
                </a:tc>
                <a:extLst>
                  <a:ext uri="{0D108BD9-81ED-4DB2-BD59-A6C34878D82A}">
                    <a16:rowId xmlns:a16="http://schemas.microsoft.com/office/drawing/2014/main" val="3013158739"/>
                  </a:ext>
                </a:extLst>
              </a:tr>
            </a:tbl>
          </a:graphicData>
        </a:graphic>
      </p:graphicFrame>
      <p:pic>
        <p:nvPicPr>
          <p:cNvPr id="17" name="Resim 16" descr="grafik içeren bir resim&#10;&#10;Açıklama otomatik olarak oluşturuldu">
            <a:extLst>
              <a:ext uri="{FF2B5EF4-FFF2-40B4-BE49-F238E27FC236}">
                <a16:creationId xmlns:a16="http://schemas.microsoft.com/office/drawing/2014/main" id="{00CB3543-AD3D-0564-15C6-B1BD47499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2037427"/>
            <a:ext cx="603141" cy="576000"/>
          </a:xfrm>
          <a:prstGeom prst="rect">
            <a:avLst/>
          </a:prstGeom>
        </p:spPr>
      </p:pic>
      <p:pic>
        <p:nvPicPr>
          <p:cNvPr id="19" name="Resim 18" descr="simge, sembol, grafik içeren bir resim&#10;&#10;Açıklama otomatik olarak oluşturuldu">
            <a:extLst>
              <a:ext uri="{FF2B5EF4-FFF2-40B4-BE49-F238E27FC236}">
                <a16:creationId xmlns:a16="http://schemas.microsoft.com/office/drawing/2014/main" id="{DC34605C-DB52-FF1C-1CFF-F2BCE413E4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1363372"/>
            <a:ext cx="453905" cy="576000"/>
          </a:xfrm>
          <a:prstGeom prst="rect">
            <a:avLst/>
          </a:prstGeom>
        </p:spPr>
      </p:pic>
      <p:pic>
        <p:nvPicPr>
          <p:cNvPr id="20" name="Resim 19" descr="grafik içeren bir resim&#10;&#10;Açıklama otomatik olarak oluşturuldu">
            <a:extLst>
              <a:ext uri="{FF2B5EF4-FFF2-40B4-BE49-F238E27FC236}">
                <a16:creationId xmlns:a16="http://schemas.microsoft.com/office/drawing/2014/main" id="{9EA98761-622C-CBC8-A274-AE9D81EA8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3391173"/>
            <a:ext cx="603141" cy="576000"/>
          </a:xfrm>
          <a:prstGeom prst="rect">
            <a:avLst/>
          </a:prstGeom>
        </p:spPr>
      </p:pic>
      <p:pic>
        <p:nvPicPr>
          <p:cNvPr id="21" name="Resim 20" descr="simge, sembol, grafik içeren bir resim&#10;&#10;Açıklama otomatik olarak oluşturuldu">
            <a:extLst>
              <a:ext uri="{FF2B5EF4-FFF2-40B4-BE49-F238E27FC236}">
                <a16:creationId xmlns:a16="http://schemas.microsoft.com/office/drawing/2014/main" id="{5FBD63AF-20EE-24CF-E838-92A8A42D16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2719404"/>
            <a:ext cx="453905" cy="576000"/>
          </a:xfrm>
          <a:prstGeom prst="rect">
            <a:avLst/>
          </a:prstGeom>
        </p:spPr>
      </p:pic>
      <p:pic>
        <p:nvPicPr>
          <p:cNvPr id="22" name="Resim 21" descr="grafik içeren bir resim&#10;&#10;Açıklama otomatik olarak oluşturuldu">
            <a:extLst>
              <a:ext uri="{FF2B5EF4-FFF2-40B4-BE49-F238E27FC236}">
                <a16:creationId xmlns:a16="http://schemas.microsoft.com/office/drawing/2014/main" id="{0AF783AF-8975-0BCA-3C42-41DBD04B7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6" y="4071496"/>
            <a:ext cx="603141" cy="576000"/>
          </a:xfrm>
          <a:prstGeom prst="rect">
            <a:avLst/>
          </a:prstGeom>
        </p:spPr>
      </p:pic>
      <p:pic>
        <p:nvPicPr>
          <p:cNvPr id="23" name="Resim 22" descr="grafik içeren bir resim&#10;&#10;Açıklama otomatik olarak oluşturuldu">
            <a:extLst>
              <a:ext uri="{FF2B5EF4-FFF2-40B4-BE49-F238E27FC236}">
                <a16:creationId xmlns:a16="http://schemas.microsoft.com/office/drawing/2014/main" id="{896DB938-7A69-5ED2-6A20-F4CBB0CF8B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0294" y="5425377"/>
            <a:ext cx="603141" cy="576000"/>
          </a:xfrm>
          <a:prstGeom prst="rect">
            <a:avLst/>
          </a:prstGeom>
        </p:spPr>
      </p:pic>
      <p:pic>
        <p:nvPicPr>
          <p:cNvPr id="24" name="Resim 23" descr="simge, sembol, grafik içeren bir resim&#10;&#10;Açıklama otomatik olarak oluşturuldu">
            <a:extLst>
              <a:ext uri="{FF2B5EF4-FFF2-40B4-BE49-F238E27FC236}">
                <a16:creationId xmlns:a16="http://schemas.microsoft.com/office/drawing/2014/main" id="{D174418E-42C1-54EA-9810-03155BC312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913" y="4745575"/>
            <a:ext cx="453905" cy="576000"/>
          </a:xfrm>
          <a:prstGeom prst="rect">
            <a:avLst/>
          </a:prstGeom>
        </p:spPr>
      </p:pic>
      <p:sp>
        <p:nvSpPr>
          <p:cNvPr id="3" name="Metin kutusu 2">
            <a:extLst>
              <a:ext uri="{FF2B5EF4-FFF2-40B4-BE49-F238E27FC236}">
                <a16:creationId xmlns:a16="http://schemas.microsoft.com/office/drawing/2014/main" id="{C7A0F8D9-186A-B896-109E-B3BB94208A2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159008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esim 10" descr="şişe, alkolsüz içki, içecek içeren bir resim&#10;&#10;Açıklama otomatik olarak oluşturuldu">
            <a:extLst>
              <a:ext uri="{FF2B5EF4-FFF2-40B4-BE49-F238E27FC236}">
                <a16:creationId xmlns:a16="http://schemas.microsoft.com/office/drawing/2014/main" id="{2C37DC31-38C2-204A-99A2-DDF34C0A81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7414261"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kavramları Sözcük Avı bulmacasından bulunuz.</a:t>
            </a:r>
          </a:p>
        </p:txBody>
      </p:sp>
      <p:sp>
        <p:nvSpPr>
          <p:cNvPr id="8" name="Dikdörtgen: Köşeleri Yuvarlatılmış 7">
            <a:extLst>
              <a:ext uri="{FF2B5EF4-FFF2-40B4-BE49-F238E27FC236}">
                <a16:creationId xmlns:a16="http://schemas.microsoft.com/office/drawing/2014/main" id="{DA58896E-DFD4-356E-81F2-2C38F066D51C}"/>
              </a:ext>
            </a:extLst>
          </p:cNvPr>
          <p:cNvSpPr/>
          <p:nvPr/>
        </p:nvSpPr>
        <p:spPr>
          <a:xfrm rot="5400000">
            <a:off x="4073326" y="4000839"/>
            <a:ext cx="1893277"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Dikdörtgen: Köşeleri Yuvarlatılmış 9">
            <a:extLst>
              <a:ext uri="{FF2B5EF4-FFF2-40B4-BE49-F238E27FC236}">
                <a16:creationId xmlns:a16="http://schemas.microsoft.com/office/drawing/2014/main" id="{A7DB085E-33CE-19BD-F11F-8776BCF2EDC6}"/>
              </a:ext>
            </a:extLst>
          </p:cNvPr>
          <p:cNvSpPr/>
          <p:nvPr/>
        </p:nvSpPr>
        <p:spPr>
          <a:xfrm rot="5400000">
            <a:off x="4298352" y="2981866"/>
            <a:ext cx="2874908"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Dikdörtgen: Köşeleri Yuvarlatılmış 8">
            <a:extLst>
              <a:ext uri="{FF2B5EF4-FFF2-40B4-BE49-F238E27FC236}">
                <a16:creationId xmlns:a16="http://schemas.microsoft.com/office/drawing/2014/main" id="{30EDCFFA-A003-6155-E204-B863A95AF062}"/>
              </a:ext>
            </a:extLst>
          </p:cNvPr>
          <p:cNvSpPr/>
          <p:nvPr/>
        </p:nvSpPr>
        <p:spPr>
          <a:xfrm rot="5400000">
            <a:off x="5698080" y="3746722"/>
            <a:ext cx="440462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Dikdörtgen: Köşeleri Yuvarlatılmış 11">
            <a:extLst>
              <a:ext uri="{FF2B5EF4-FFF2-40B4-BE49-F238E27FC236}">
                <a16:creationId xmlns:a16="http://schemas.microsoft.com/office/drawing/2014/main" id="{108F7FA8-3BAA-8809-7DDE-AD25AF2FC9D3}"/>
              </a:ext>
            </a:extLst>
          </p:cNvPr>
          <p:cNvSpPr/>
          <p:nvPr/>
        </p:nvSpPr>
        <p:spPr>
          <a:xfrm>
            <a:off x="2645472" y="1224402"/>
            <a:ext cx="688835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Dikdörtgen: Köşeleri Yuvarlatılmış 12">
            <a:extLst>
              <a:ext uri="{FF2B5EF4-FFF2-40B4-BE49-F238E27FC236}">
                <a16:creationId xmlns:a16="http://schemas.microsoft.com/office/drawing/2014/main" id="{0D43D7C3-BB85-7305-7B5D-10A04AA73815}"/>
              </a:ext>
            </a:extLst>
          </p:cNvPr>
          <p:cNvSpPr/>
          <p:nvPr/>
        </p:nvSpPr>
        <p:spPr>
          <a:xfrm>
            <a:off x="2603499" y="4759870"/>
            <a:ext cx="5492751"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Dikdörtgen: Köşeleri Yuvarlatılmış 13">
            <a:extLst>
              <a:ext uri="{FF2B5EF4-FFF2-40B4-BE49-F238E27FC236}">
                <a16:creationId xmlns:a16="http://schemas.microsoft.com/office/drawing/2014/main" id="{88DCC0C2-9821-4D23-0CE6-74EE566FE6C1}"/>
              </a:ext>
            </a:extLst>
          </p:cNvPr>
          <p:cNvSpPr/>
          <p:nvPr/>
        </p:nvSpPr>
        <p:spPr>
          <a:xfrm>
            <a:off x="2645473" y="2236873"/>
            <a:ext cx="3269552"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Dikdörtgen: Köşeleri Yuvarlatılmış 14">
            <a:extLst>
              <a:ext uri="{FF2B5EF4-FFF2-40B4-BE49-F238E27FC236}">
                <a16:creationId xmlns:a16="http://schemas.microsoft.com/office/drawing/2014/main" id="{2536B0D7-3ED5-10F6-685F-1649D5C96C76}"/>
              </a:ext>
            </a:extLst>
          </p:cNvPr>
          <p:cNvSpPr/>
          <p:nvPr/>
        </p:nvSpPr>
        <p:spPr>
          <a:xfrm rot="5400000">
            <a:off x="8668770" y="3249749"/>
            <a:ext cx="1354893"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Dikdörtgen: Köşeleri Yuvarlatılmış 15">
            <a:extLst>
              <a:ext uri="{FF2B5EF4-FFF2-40B4-BE49-F238E27FC236}">
                <a16:creationId xmlns:a16="http://schemas.microsoft.com/office/drawing/2014/main" id="{D05E0743-2A52-6FA3-FBFF-51A2ADC40337}"/>
              </a:ext>
            </a:extLst>
          </p:cNvPr>
          <p:cNvSpPr/>
          <p:nvPr/>
        </p:nvSpPr>
        <p:spPr>
          <a:xfrm rot="10800000">
            <a:off x="2645474" y="3241809"/>
            <a:ext cx="4768785"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Dikdörtgen: Köşeleri Yuvarlatılmış 16">
            <a:extLst>
              <a:ext uri="{FF2B5EF4-FFF2-40B4-BE49-F238E27FC236}">
                <a16:creationId xmlns:a16="http://schemas.microsoft.com/office/drawing/2014/main" id="{E0B8C63F-CB40-BB46-003A-CB5252297037}"/>
              </a:ext>
            </a:extLst>
          </p:cNvPr>
          <p:cNvSpPr/>
          <p:nvPr/>
        </p:nvSpPr>
        <p:spPr>
          <a:xfrm rot="10800000">
            <a:off x="2603499" y="5761424"/>
            <a:ext cx="6943026"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8" name="Dikdörtgen: Köşeleri Yuvarlatılmış 17">
            <a:extLst>
              <a:ext uri="{FF2B5EF4-FFF2-40B4-BE49-F238E27FC236}">
                <a16:creationId xmlns:a16="http://schemas.microsoft.com/office/drawing/2014/main" id="{2BAC8015-2E24-21CE-EB8C-45D44E8CF5A1}"/>
              </a:ext>
            </a:extLst>
          </p:cNvPr>
          <p:cNvSpPr/>
          <p:nvPr/>
        </p:nvSpPr>
        <p:spPr>
          <a:xfrm rot="10800000">
            <a:off x="6222999" y="1732017"/>
            <a:ext cx="2622549" cy="375216"/>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6" name="Metin kutusu 5">
            <a:extLst>
              <a:ext uri="{FF2B5EF4-FFF2-40B4-BE49-F238E27FC236}">
                <a16:creationId xmlns:a16="http://schemas.microsoft.com/office/drawing/2014/main" id="{8FFB926D-0DA3-ED6A-E209-823830065C5D}"/>
              </a:ext>
            </a:extLst>
          </p:cNvPr>
          <p:cNvSpPr txBox="1"/>
          <p:nvPr/>
        </p:nvSpPr>
        <p:spPr>
          <a:xfrm>
            <a:off x="275226" y="3047730"/>
            <a:ext cx="1724056" cy="2426305"/>
          </a:xfrm>
          <a:prstGeom prst="rect">
            <a:avLst/>
          </a:prstGeom>
          <a:noFill/>
          <a:ln>
            <a:noFill/>
          </a:ln>
        </p:spPr>
        <p:txBody>
          <a:bodyPr wrap="square" rtlCol="0">
            <a:spAutoFit/>
          </a:bodyPr>
          <a:lstStyle/>
          <a:p>
            <a:pPr algn="ctr">
              <a:lnSpc>
                <a:spcPct val="150000"/>
              </a:lnSpc>
              <a:spcAft>
                <a:spcPts val="600"/>
              </a:spcAft>
            </a:pPr>
            <a:r>
              <a:rPr lang="tr-TR" b="1" dirty="0">
                <a:latin typeface="Arial" panose="020B0604020202020204" pitchFamily="34" charset="0"/>
                <a:cs typeface="Arial" panose="020B0604020202020204" pitchFamily="34" charset="0"/>
              </a:rPr>
              <a:t>KÂBE</a:t>
            </a:r>
          </a:p>
          <a:p>
            <a:pPr algn="ctr">
              <a:lnSpc>
                <a:spcPct val="150000"/>
              </a:lnSpc>
              <a:spcAft>
                <a:spcPts val="600"/>
              </a:spcAft>
            </a:pPr>
            <a:r>
              <a:rPr lang="tr-TR" b="1" dirty="0">
                <a:latin typeface="Arial" panose="020B0604020202020204" pitchFamily="34" charset="0"/>
                <a:cs typeface="Arial" panose="020B0604020202020204" pitchFamily="34" charset="0"/>
              </a:rPr>
              <a:t>TEVHİT</a:t>
            </a:r>
          </a:p>
          <a:p>
            <a:pPr algn="ctr">
              <a:lnSpc>
                <a:spcPct val="150000"/>
              </a:lnSpc>
              <a:spcAft>
                <a:spcPts val="600"/>
              </a:spcAft>
            </a:pPr>
            <a:r>
              <a:rPr lang="tr-TR" b="1" dirty="0">
                <a:latin typeface="Arial" panose="020B0604020202020204" pitchFamily="34" charset="0"/>
                <a:cs typeface="Arial" panose="020B0604020202020204" pitchFamily="34" charset="0"/>
              </a:rPr>
              <a:t>BEYTULLAH</a:t>
            </a:r>
          </a:p>
          <a:p>
            <a:pPr algn="ctr">
              <a:lnSpc>
                <a:spcPct val="150000"/>
              </a:lnSpc>
              <a:spcAft>
                <a:spcPts val="600"/>
              </a:spcAft>
            </a:pPr>
            <a:r>
              <a:rPr lang="tr-TR" b="1" dirty="0">
                <a:latin typeface="Arial" panose="020B0604020202020204" pitchFamily="34" charset="0"/>
                <a:cs typeface="Arial" panose="020B0604020202020204" pitchFamily="34" charset="0"/>
              </a:rPr>
              <a:t>ŞAM</a:t>
            </a:r>
          </a:p>
          <a:p>
            <a:pPr algn="ctr">
              <a:lnSpc>
                <a:spcPct val="150000"/>
              </a:lnSpc>
              <a:spcAft>
                <a:spcPts val="600"/>
              </a:spcAft>
            </a:pPr>
            <a:r>
              <a:rPr lang="tr-TR" b="1" dirty="0">
                <a:latin typeface="Arial" panose="020B0604020202020204" pitchFamily="34" charset="0"/>
                <a:cs typeface="Arial" panose="020B0604020202020204" pitchFamily="34" charset="0"/>
              </a:rPr>
              <a:t>HZ. İSMAİL</a:t>
            </a:r>
          </a:p>
        </p:txBody>
      </p:sp>
      <p:sp>
        <p:nvSpPr>
          <p:cNvPr id="7" name="Metin kutusu 6">
            <a:extLst>
              <a:ext uri="{FF2B5EF4-FFF2-40B4-BE49-F238E27FC236}">
                <a16:creationId xmlns:a16="http://schemas.microsoft.com/office/drawing/2014/main" id="{22E09CA5-A392-2E19-2A19-BEA286A9AEB2}"/>
              </a:ext>
            </a:extLst>
          </p:cNvPr>
          <p:cNvSpPr txBox="1"/>
          <p:nvPr/>
        </p:nvSpPr>
        <p:spPr>
          <a:xfrm>
            <a:off x="10192718" y="3047729"/>
            <a:ext cx="1724056" cy="2371418"/>
          </a:xfrm>
          <a:prstGeom prst="rect">
            <a:avLst/>
          </a:prstGeom>
          <a:noFill/>
          <a:ln>
            <a:noFill/>
          </a:ln>
        </p:spPr>
        <p:txBody>
          <a:bodyPr wrap="square" rtlCol="0">
            <a:spAutoFit/>
          </a:bodyPr>
          <a:lstStyle/>
          <a:p>
            <a:pPr algn="ctr">
              <a:lnSpc>
                <a:spcPct val="150000"/>
              </a:lnSpc>
              <a:spcAft>
                <a:spcPts val="600"/>
              </a:spcAft>
            </a:pPr>
            <a:r>
              <a:rPr lang="tr-TR" sz="1650" b="1" dirty="0">
                <a:latin typeface="Arial" panose="020B0604020202020204" pitchFamily="34" charset="0"/>
                <a:cs typeface="Arial" panose="020B0604020202020204" pitchFamily="34" charset="0"/>
              </a:rPr>
              <a:t>ZEMZEM SUYU</a:t>
            </a:r>
          </a:p>
          <a:p>
            <a:pPr algn="ctr">
              <a:lnSpc>
                <a:spcPct val="150000"/>
              </a:lnSpc>
              <a:spcAft>
                <a:spcPts val="600"/>
              </a:spcAft>
            </a:pPr>
            <a:r>
              <a:rPr lang="tr-TR" b="1" dirty="0">
                <a:latin typeface="Arial" panose="020B0604020202020204" pitchFamily="34" charset="0"/>
                <a:cs typeface="Arial" panose="020B0604020202020204" pitchFamily="34" charset="0"/>
              </a:rPr>
              <a:t>SAFA</a:t>
            </a:r>
          </a:p>
          <a:p>
            <a:pPr algn="ctr">
              <a:lnSpc>
                <a:spcPct val="150000"/>
              </a:lnSpc>
              <a:spcAft>
                <a:spcPts val="600"/>
              </a:spcAft>
            </a:pPr>
            <a:r>
              <a:rPr lang="tr-TR" b="1" dirty="0">
                <a:latin typeface="Arial" panose="020B0604020202020204" pitchFamily="34" charset="0"/>
                <a:cs typeface="Arial" panose="020B0604020202020204" pitchFamily="34" charset="0"/>
              </a:rPr>
              <a:t>MERVE</a:t>
            </a:r>
          </a:p>
          <a:p>
            <a:pPr algn="ctr">
              <a:lnSpc>
                <a:spcPct val="150000"/>
              </a:lnSpc>
              <a:spcAft>
                <a:spcPts val="600"/>
              </a:spcAft>
            </a:pPr>
            <a:r>
              <a:rPr lang="tr-TR" b="1" dirty="0">
                <a:latin typeface="Arial" panose="020B0604020202020204" pitchFamily="34" charset="0"/>
                <a:cs typeface="Arial" panose="020B0604020202020204" pitchFamily="34" charset="0"/>
              </a:rPr>
              <a:t>HZ. HACER</a:t>
            </a:r>
          </a:p>
          <a:p>
            <a:pPr algn="ctr">
              <a:lnSpc>
                <a:spcPct val="150000"/>
              </a:lnSpc>
              <a:spcAft>
                <a:spcPts val="600"/>
              </a:spcAft>
            </a:pPr>
            <a:r>
              <a:rPr lang="tr-TR" sz="1700" b="1" dirty="0">
                <a:latin typeface="Arial" panose="020B0604020202020204" pitchFamily="34" charset="0"/>
                <a:cs typeface="Arial" panose="020B0604020202020204" pitchFamily="34" charset="0"/>
              </a:rPr>
              <a:t>MEKKE ŞEHRİ</a:t>
            </a:r>
          </a:p>
        </p:txBody>
      </p:sp>
      <p:sp>
        <p:nvSpPr>
          <p:cNvPr id="19" name="Metin kutusu 18">
            <a:extLst>
              <a:ext uri="{FF2B5EF4-FFF2-40B4-BE49-F238E27FC236}">
                <a16:creationId xmlns:a16="http://schemas.microsoft.com/office/drawing/2014/main" id="{7C5CD867-6EBC-66E0-9385-6E85804F7587}"/>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graphicFrame>
        <p:nvGraphicFramePr>
          <p:cNvPr id="3" name="4 Tablo">
            <a:extLst>
              <a:ext uri="{FF2B5EF4-FFF2-40B4-BE49-F238E27FC236}">
                <a16:creationId xmlns:a16="http://schemas.microsoft.com/office/drawing/2014/main" id="{CCEE81A2-5248-EC1E-BC15-71A1750740FD}"/>
              </a:ext>
            </a:extLst>
          </p:cNvPr>
          <p:cNvGraphicFramePr>
            <a:graphicFrameLocks noGrp="1"/>
          </p:cNvGraphicFramePr>
          <p:nvPr>
            <p:extLst>
              <p:ext uri="{D42A27DB-BD31-4B8C-83A1-F6EECF244321}">
                <p14:modId xmlns:p14="http://schemas.microsoft.com/office/powerpoint/2010/main" val="2682632539"/>
              </p:ext>
            </p:extLst>
          </p:nvPr>
        </p:nvGraphicFramePr>
        <p:xfrm>
          <a:off x="2496000" y="1163000"/>
          <a:ext cx="7200000" cy="5040000"/>
        </p:xfrm>
        <a:graphic>
          <a:graphicData uri="http://schemas.openxmlformats.org/drawingml/2006/table">
            <a:tbl>
              <a:tblPr firstRow="1" bandRow="1">
                <a:tableStyleId>{5940675A-B579-460E-94D1-54222C63F5DA}</a:tableStyleId>
              </a:tblPr>
              <a:tblGrid>
                <a:gridCol w="720000">
                  <a:extLst>
                    <a:ext uri="{9D8B030D-6E8A-4147-A177-3AD203B41FA5}">
                      <a16:colId xmlns:a16="http://schemas.microsoft.com/office/drawing/2014/main" val="20000"/>
                    </a:ext>
                  </a:extLst>
                </a:gridCol>
                <a:gridCol w="720000">
                  <a:extLst>
                    <a:ext uri="{9D8B030D-6E8A-4147-A177-3AD203B41FA5}">
                      <a16:colId xmlns:a16="http://schemas.microsoft.com/office/drawing/2014/main" val="20001"/>
                    </a:ext>
                  </a:extLst>
                </a:gridCol>
                <a:gridCol w="720000">
                  <a:extLst>
                    <a:ext uri="{9D8B030D-6E8A-4147-A177-3AD203B41FA5}">
                      <a16:colId xmlns:a16="http://schemas.microsoft.com/office/drawing/2014/main" val="20002"/>
                    </a:ext>
                  </a:extLst>
                </a:gridCol>
                <a:gridCol w="720000">
                  <a:extLst>
                    <a:ext uri="{9D8B030D-6E8A-4147-A177-3AD203B41FA5}">
                      <a16:colId xmlns:a16="http://schemas.microsoft.com/office/drawing/2014/main" val="20003"/>
                    </a:ext>
                  </a:extLst>
                </a:gridCol>
                <a:gridCol w="720000">
                  <a:extLst>
                    <a:ext uri="{9D8B030D-6E8A-4147-A177-3AD203B41FA5}">
                      <a16:colId xmlns:a16="http://schemas.microsoft.com/office/drawing/2014/main" val="20004"/>
                    </a:ext>
                  </a:extLst>
                </a:gridCol>
                <a:gridCol w="720000">
                  <a:extLst>
                    <a:ext uri="{9D8B030D-6E8A-4147-A177-3AD203B41FA5}">
                      <a16:colId xmlns:a16="http://schemas.microsoft.com/office/drawing/2014/main" val="20005"/>
                    </a:ext>
                  </a:extLst>
                </a:gridCol>
                <a:gridCol w="720000">
                  <a:extLst>
                    <a:ext uri="{9D8B030D-6E8A-4147-A177-3AD203B41FA5}">
                      <a16:colId xmlns:a16="http://schemas.microsoft.com/office/drawing/2014/main" val="20006"/>
                    </a:ext>
                  </a:extLst>
                </a:gridCol>
                <a:gridCol w="720000">
                  <a:extLst>
                    <a:ext uri="{9D8B030D-6E8A-4147-A177-3AD203B41FA5}">
                      <a16:colId xmlns:a16="http://schemas.microsoft.com/office/drawing/2014/main" val="20007"/>
                    </a:ext>
                  </a:extLst>
                </a:gridCol>
                <a:gridCol w="720000">
                  <a:extLst>
                    <a:ext uri="{9D8B030D-6E8A-4147-A177-3AD203B41FA5}">
                      <a16:colId xmlns:a16="http://schemas.microsoft.com/office/drawing/2014/main" val="20008"/>
                    </a:ext>
                  </a:extLst>
                </a:gridCol>
                <a:gridCol w="720000">
                  <a:extLst>
                    <a:ext uri="{9D8B030D-6E8A-4147-A177-3AD203B41FA5}">
                      <a16:colId xmlns:a16="http://schemas.microsoft.com/office/drawing/2014/main" val="20009"/>
                    </a:ext>
                  </a:extLst>
                </a:gridCol>
              </a:tblGrid>
              <a:tr h="504000">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dirty="0">
                          <a:solidFill>
                            <a:schemeClr val="tx1"/>
                          </a:solidFill>
                        </a:rPr>
                        <a:t>M</a:t>
                      </a:r>
                    </a:p>
                  </a:txBody>
                  <a:tcPr anchor="ctr"/>
                </a:tc>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U</a:t>
                      </a:r>
                    </a:p>
                  </a:txBody>
                  <a:tcPr anchor="ctr"/>
                </a:tc>
                <a:extLst>
                  <a:ext uri="{0D108BD9-81ED-4DB2-BD59-A6C34878D82A}">
                    <a16:rowId xmlns:a16="http://schemas.microsoft.com/office/drawing/2014/main" val="10000"/>
                  </a:ext>
                </a:extLst>
              </a:tr>
              <a:tr h="504000">
                <a:tc>
                  <a:txBody>
                    <a:bodyPr/>
                    <a:lstStyle/>
                    <a:p>
                      <a:pPr algn="ctr"/>
                      <a:r>
                        <a:rPr lang="tr-TR" sz="2000" kern="1200" dirty="0">
                          <a:solidFill>
                            <a:schemeClr val="tx1"/>
                          </a:solidFill>
                          <a:latin typeface="+mn-lt"/>
                          <a:ea typeface="+mn-ea"/>
                          <a:cs typeface="+mn-cs"/>
                        </a:rPr>
                        <a:t>Z</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B</a:t>
                      </a:r>
                    </a:p>
                  </a:txBody>
                  <a:tcPr anchor="ctr"/>
                </a:tc>
                <a:tc>
                  <a:txBody>
                    <a:bodyPr/>
                    <a:lstStyle/>
                    <a:p>
                      <a:pPr algn="ctr"/>
                      <a:r>
                        <a:rPr lang="tr-TR" sz="2000" kern="1200">
                          <a:solidFill>
                            <a:schemeClr val="tx1"/>
                          </a:solidFill>
                          <a:latin typeface="+mn-lt"/>
                          <a:ea typeface="+mn-ea"/>
                          <a:cs typeface="+mn-cs"/>
                        </a:rPr>
                        <a:t>E</a:t>
                      </a:r>
                      <a:endParaRPr lang="tr-TR" sz="2000" kern="1200" dirty="0">
                        <a:solidFill>
                          <a:schemeClr val="tx1"/>
                        </a:solidFill>
                        <a:latin typeface="+mn-lt"/>
                        <a:ea typeface="+mn-ea"/>
                        <a:cs typeface="+mn-cs"/>
                      </a:endParaRPr>
                    </a:p>
                  </a:txBody>
                  <a:tcPr anchor="ctr"/>
                </a:tc>
                <a:tc>
                  <a:txBody>
                    <a:bodyPr/>
                    <a:lstStyle/>
                    <a:p>
                      <a:pPr algn="ctr"/>
                      <a:r>
                        <a:rPr lang="tr-TR" sz="2000" kern="1200" dirty="0">
                          <a:solidFill>
                            <a:schemeClr val="tx1"/>
                          </a:solidFill>
                          <a:latin typeface="+mn-lt"/>
                          <a:ea typeface="+mn-ea"/>
                          <a:cs typeface="+mn-cs"/>
                        </a:rPr>
                        <a:t>S</a:t>
                      </a:r>
                    </a:p>
                  </a:txBody>
                  <a:tcPr anchor="ctr"/>
                </a:tc>
                <a:extLst>
                  <a:ext uri="{0D108BD9-81ED-4DB2-BD59-A6C34878D82A}">
                    <a16:rowId xmlns:a16="http://schemas.microsoft.com/office/drawing/2014/main" val="10001"/>
                  </a:ext>
                </a:extLst>
              </a:tr>
              <a:tr h="504000">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N</a:t>
                      </a:r>
                    </a:p>
                  </a:txBody>
                  <a:tcPr anchor="ctr"/>
                </a:tc>
                <a:tc>
                  <a:txBody>
                    <a:bodyPr/>
                    <a:lstStyle/>
                    <a:p>
                      <a:pPr algn="ctr"/>
                      <a:r>
                        <a:rPr lang="tr-TR" dirty="0">
                          <a:solidFill>
                            <a:schemeClr val="tx1"/>
                          </a:solidFill>
                        </a:rPr>
                        <a:t>V</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N</a:t>
                      </a:r>
                    </a:p>
                  </a:txBody>
                  <a:tcPr anchor="ctr"/>
                </a:tc>
                <a:tc>
                  <a:txBody>
                    <a:bodyPr/>
                    <a:lstStyle/>
                    <a:p>
                      <a:pPr algn="ctr"/>
                      <a:r>
                        <a:rPr lang="tr-TR" dirty="0">
                          <a:solidFill>
                            <a:schemeClr val="tx1"/>
                          </a:solidFill>
                        </a:rPr>
                        <a:t>V</a:t>
                      </a:r>
                    </a:p>
                  </a:txBody>
                  <a:tcPr anchor="ctr"/>
                </a:tc>
                <a:extLst>
                  <a:ext uri="{0D108BD9-81ED-4DB2-BD59-A6C34878D82A}">
                    <a16:rowId xmlns:a16="http://schemas.microsoft.com/office/drawing/2014/main" val="10002"/>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Q</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B</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Ş</a:t>
                      </a:r>
                    </a:p>
                  </a:txBody>
                  <a:tcPr anchor="ctr"/>
                </a:tc>
                <a:extLst>
                  <a:ext uri="{0D108BD9-81ED-4DB2-BD59-A6C34878D82A}">
                    <a16:rowId xmlns:a16="http://schemas.microsoft.com/office/drawing/2014/main" val="10003"/>
                  </a:ext>
                </a:extLst>
              </a:tr>
              <a:tr h="504000">
                <a:tc>
                  <a:txBody>
                    <a:bodyPr/>
                    <a:lstStyle/>
                    <a:p>
                      <a:pPr algn="ctr"/>
                      <a:r>
                        <a:rPr lang="tr-TR" sz="2000" kern="1200" dirty="0">
                          <a:solidFill>
                            <a:schemeClr val="tx1"/>
                          </a:solidFill>
                          <a:latin typeface="+mn-lt"/>
                          <a:ea typeface="+mn-ea"/>
                          <a:cs typeface="+mn-cs"/>
                        </a:rPr>
                        <a:t>R</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Z</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T</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Y</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extLst>
                  <a:ext uri="{0D108BD9-81ED-4DB2-BD59-A6C34878D82A}">
                    <a16:rowId xmlns:a16="http://schemas.microsoft.com/office/drawing/2014/main" val="10004"/>
                  </a:ext>
                </a:extLst>
              </a:tr>
              <a:tr h="504000">
                <a:tc>
                  <a:txBody>
                    <a:bodyPr/>
                    <a:lstStyle/>
                    <a:p>
                      <a:pPr algn="ctr"/>
                      <a:r>
                        <a:rPr lang="tr-TR" sz="2000" kern="1200" dirty="0">
                          <a:solidFill>
                            <a:schemeClr val="tx1"/>
                          </a:solidFill>
                          <a:latin typeface="+mn-lt"/>
                          <a:ea typeface="+mn-ea"/>
                          <a:cs typeface="+mn-cs"/>
                        </a:rPr>
                        <a:t>Y</a:t>
                      </a:r>
                    </a:p>
                  </a:txBody>
                  <a:tcPr anchor="ctr"/>
                </a:tc>
                <a:tc>
                  <a:txBody>
                    <a:bodyPr/>
                    <a:lstStyle/>
                    <a:p>
                      <a:pPr algn="ctr"/>
                      <a:r>
                        <a:rPr lang="tr-TR" sz="2000" kern="1200" dirty="0">
                          <a:solidFill>
                            <a:schemeClr val="tx1"/>
                          </a:solidFill>
                          <a:latin typeface="+mn-lt"/>
                          <a:ea typeface="+mn-ea"/>
                          <a:cs typeface="+mn-cs"/>
                        </a:rPr>
                        <a:t>Ç</a:t>
                      </a:r>
                    </a:p>
                  </a:txBody>
                  <a:tcPr anchor="ctr"/>
                </a:tc>
                <a:tc>
                  <a:txBody>
                    <a:bodyPr/>
                    <a:lstStyle/>
                    <a:p>
                      <a:pPr algn="ctr"/>
                      <a:r>
                        <a:rPr lang="tr-TR" sz="2000" kern="1200" dirty="0">
                          <a:solidFill>
                            <a:schemeClr val="tx1"/>
                          </a:solidFill>
                          <a:latin typeface="+mn-lt"/>
                          <a:ea typeface="+mn-ea"/>
                          <a:cs typeface="+mn-cs"/>
                        </a:rPr>
                        <a:t>D</a:t>
                      </a:r>
                    </a:p>
                  </a:txBody>
                  <a:tcPr anchor="ctr"/>
                </a:tc>
                <a:tc>
                  <a:txBody>
                    <a:bodyPr/>
                    <a:lstStyle/>
                    <a:p>
                      <a:pPr algn="ctr"/>
                      <a:r>
                        <a:rPr lang="tr-TR" sz="2000" kern="1200" dirty="0">
                          <a:solidFill>
                            <a:schemeClr val="tx1"/>
                          </a:solidFill>
                          <a:latin typeface="+mn-lt"/>
                          <a:ea typeface="+mn-ea"/>
                          <a:cs typeface="+mn-cs"/>
                        </a:rPr>
                        <a:t>F</a:t>
                      </a:r>
                    </a:p>
                  </a:txBody>
                  <a:tcPr anchor="ctr"/>
                </a:tc>
                <a:tc>
                  <a:txBody>
                    <a:bodyPr/>
                    <a:lstStyle/>
                    <a:p>
                      <a:pPr algn="ctr"/>
                      <a:r>
                        <a:rPr lang="tr-TR" sz="2000" kern="1200" dirty="0">
                          <a:solidFill>
                            <a:schemeClr val="tx1"/>
                          </a:solidFill>
                          <a:latin typeface="+mn-lt"/>
                          <a:ea typeface="+mn-ea"/>
                          <a:cs typeface="+mn-cs"/>
                        </a:rPr>
                        <a:t>İ</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S</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M</a:t>
                      </a:r>
                    </a:p>
                  </a:txBody>
                  <a:tcPr anchor="ctr"/>
                </a:tc>
                <a:extLst>
                  <a:ext uri="{0D108BD9-81ED-4DB2-BD59-A6C34878D82A}">
                    <a16:rowId xmlns:a16="http://schemas.microsoft.com/office/drawing/2014/main" val="10005"/>
                  </a:ext>
                </a:extLst>
              </a:tr>
              <a:tr h="504000">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V</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T</a:t>
                      </a:r>
                    </a:p>
                  </a:txBody>
                  <a:tcPr anchor="ctr"/>
                </a:tc>
                <a:tc>
                  <a:txBody>
                    <a:bodyPr/>
                    <a:lstStyle/>
                    <a:p>
                      <a:pPr algn="ctr"/>
                      <a:r>
                        <a:rPr lang="tr-TR" sz="2000" kern="1200" dirty="0">
                          <a:solidFill>
                            <a:schemeClr val="tx1"/>
                          </a:solidFill>
                          <a:latin typeface="+mn-lt"/>
                          <a:ea typeface="+mn-ea"/>
                          <a:cs typeface="+mn-cs"/>
                        </a:rPr>
                        <a:t>U</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L</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D</a:t>
                      </a:r>
                    </a:p>
                  </a:txBody>
                  <a:tcPr anchor="ctr"/>
                </a:tc>
                <a:extLst>
                  <a:ext uri="{0D108BD9-81ED-4DB2-BD59-A6C34878D82A}">
                    <a16:rowId xmlns:a16="http://schemas.microsoft.com/office/drawing/2014/main" val="10006"/>
                  </a:ext>
                </a:extLst>
              </a:tr>
              <a:tr h="504000">
                <a:tc>
                  <a:txBody>
                    <a:bodyPr/>
                    <a:lstStyle/>
                    <a:p>
                      <a:pPr marL="0" algn="ctr" defTabSz="914400" rtl="0" eaLnBrk="1" latinLnBrk="0" hangingPunct="1"/>
                      <a:r>
                        <a:rPr lang="tr-TR" sz="2000" kern="1200" dirty="0">
                          <a:solidFill>
                            <a:schemeClr val="tx1"/>
                          </a:solidFill>
                          <a:latin typeface="+mn-lt"/>
                          <a:ea typeface="+mn-ea"/>
                          <a:cs typeface="+mn-cs"/>
                        </a:rPr>
                        <a:t>H</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Z</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S</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M</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İ</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L</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Ğ</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P</a:t>
                      </a:r>
                    </a:p>
                  </a:txBody>
                  <a:tcPr anchor="ctr"/>
                </a:tc>
                <a:extLst>
                  <a:ext uri="{0D108BD9-81ED-4DB2-BD59-A6C34878D82A}">
                    <a16:rowId xmlns:a16="http://schemas.microsoft.com/office/drawing/2014/main" val="10007"/>
                  </a:ext>
                </a:extLst>
              </a:tr>
              <a:tr h="504000">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C</a:t>
                      </a:r>
                    </a:p>
                  </a:txBody>
                  <a:tcPr anchor="ctr"/>
                </a:tc>
                <a:tc>
                  <a:txBody>
                    <a:bodyPr/>
                    <a:lstStyle/>
                    <a:p>
                      <a:pPr algn="ctr"/>
                      <a:r>
                        <a:rPr lang="tr-TR" sz="2000" kern="1200" dirty="0">
                          <a:solidFill>
                            <a:schemeClr val="tx1"/>
                          </a:solidFill>
                          <a:latin typeface="+mn-lt"/>
                          <a:ea typeface="+mn-ea"/>
                          <a:cs typeface="+mn-cs"/>
                        </a:rPr>
                        <a:t>Ü</a:t>
                      </a:r>
                    </a:p>
                  </a:txBody>
                  <a:tcPr anchor="ctr"/>
                </a:tc>
                <a:tc>
                  <a:txBody>
                    <a:bodyPr/>
                    <a:lstStyle/>
                    <a:p>
                      <a:pPr algn="ctr"/>
                      <a:r>
                        <a:rPr lang="tr-TR" sz="2000" kern="1200" dirty="0">
                          <a:solidFill>
                            <a:schemeClr val="tx1"/>
                          </a:solidFill>
                          <a:latin typeface="+mn-lt"/>
                          <a:ea typeface="+mn-ea"/>
                          <a:cs typeface="+mn-cs"/>
                        </a:rPr>
                        <a:t>W</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000" kern="1200" dirty="0">
                          <a:solidFill>
                            <a:schemeClr val="tx1"/>
                          </a:solidFill>
                          <a:latin typeface="+mn-lt"/>
                          <a:ea typeface="+mn-ea"/>
                          <a:cs typeface="+mn-cs"/>
                        </a:rPr>
                        <a:t>W</a:t>
                      </a:r>
                    </a:p>
                  </a:txBody>
                  <a:tcPr anchor="ctr"/>
                </a:tc>
                <a:tc>
                  <a:txBody>
                    <a:bodyPr/>
                    <a:lstStyle/>
                    <a:p>
                      <a:pPr marL="0" algn="ctr" defTabSz="914400" rtl="0" eaLnBrk="1" latinLnBrk="0" hangingPunct="1"/>
                      <a:r>
                        <a:rPr lang="tr-TR" sz="2000" kern="1200" dirty="0">
                          <a:solidFill>
                            <a:schemeClr val="tx1"/>
                          </a:solidFill>
                          <a:latin typeface="+mn-lt"/>
                          <a:ea typeface="+mn-ea"/>
                          <a:cs typeface="+mn-cs"/>
                        </a:rPr>
                        <a:t>A</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C</a:t>
                      </a:r>
                    </a:p>
                  </a:txBody>
                  <a:tcPr anchor="ctr"/>
                </a:tc>
                <a:extLst>
                  <a:ext uri="{0D108BD9-81ED-4DB2-BD59-A6C34878D82A}">
                    <a16:rowId xmlns:a16="http://schemas.microsoft.com/office/drawing/2014/main" val="10008"/>
                  </a:ext>
                </a:extLst>
              </a:tr>
              <a:tr h="504000">
                <a:tc>
                  <a:txBody>
                    <a:bodyPr/>
                    <a:lstStyle/>
                    <a:p>
                      <a:pPr algn="ctr"/>
                      <a:r>
                        <a:rPr lang="tr-TR" sz="2000" kern="1200" dirty="0">
                          <a:solidFill>
                            <a:schemeClr val="tx1"/>
                          </a:solidFill>
                          <a:latin typeface="+mn-lt"/>
                          <a:ea typeface="+mn-ea"/>
                          <a:cs typeface="+mn-cs"/>
                        </a:rPr>
                        <a:t>M</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K</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Ş</a:t>
                      </a:r>
                    </a:p>
                  </a:txBody>
                  <a:tcPr anchor="ctr"/>
                </a:tc>
                <a:tc>
                  <a:txBody>
                    <a:bodyPr/>
                    <a:lstStyle/>
                    <a:p>
                      <a:pPr algn="ctr"/>
                      <a:r>
                        <a:rPr lang="tr-TR" sz="2000" kern="1200" dirty="0">
                          <a:solidFill>
                            <a:schemeClr val="tx1"/>
                          </a:solidFill>
                          <a:latin typeface="+mn-lt"/>
                          <a:ea typeface="+mn-ea"/>
                          <a:cs typeface="+mn-cs"/>
                        </a:rPr>
                        <a:t>E</a:t>
                      </a:r>
                    </a:p>
                  </a:txBody>
                  <a:tcPr anchor="ctr"/>
                </a:tc>
                <a:tc>
                  <a:txBody>
                    <a:bodyPr/>
                    <a:lstStyle/>
                    <a:p>
                      <a:pPr algn="ctr"/>
                      <a:r>
                        <a:rPr lang="tr-TR" sz="2000" kern="1200" dirty="0">
                          <a:solidFill>
                            <a:schemeClr val="tx1"/>
                          </a:solidFill>
                          <a:latin typeface="+mn-lt"/>
                          <a:ea typeface="+mn-ea"/>
                          <a:cs typeface="+mn-cs"/>
                        </a:rPr>
                        <a:t>H</a:t>
                      </a:r>
                    </a:p>
                  </a:txBody>
                  <a:tcPr anchor="ctr"/>
                </a:tc>
                <a:tc>
                  <a:txBody>
                    <a:bodyPr/>
                    <a:lstStyle/>
                    <a:p>
                      <a:pPr algn="ctr"/>
                      <a:r>
                        <a:rPr lang="tr-TR" sz="2000" kern="1200" dirty="0">
                          <a:solidFill>
                            <a:schemeClr val="tx1"/>
                          </a:solidFill>
                          <a:latin typeface="+mn-lt"/>
                          <a:ea typeface="+mn-ea"/>
                          <a:cs typeface="+mn-cs"/>
                        </a:rPr>
                        <a:t>R</a:t>
                      </a:r>
                    </a:p>
                  </a:txBody>
                  <a:tcPr anchor="ctr"/>
                </a:tc>
                <a:tc>
                  <a:txBody>
                    <a:bodyPr/>
                    <a:lstStyle/>
                    <a:p>
                      <a:pPr algn="ctr"/>
                      <a:r>
                        <a:rPr lang="tr-TR" sz="2000" kern="1200" dirty="0">
                          <a:solidFill>
                            <a:schemeClr val="tx1"/>
                          </a:solidFill>
                          <a:latin typeface="+mn-lt"/>
                          <a:ea typeface="+mn-ea"/>
                          <a:cs typeface="+mn-cs"/>
                        </a:rPr>
                        <a:t>İ</a:t>
                      </a:r>
                    </a:p>
                  </a:txBody>
                  <a:tcPr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9991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fill="hold"/>
                                        <p:tgtEl>
                                          <p:spTgt spid="14"/>
                                        </p:tgtEl>
                                        <p:attrNameLst>
                                          <p:attrName>ppt_x</p:attrName>
                                        </p:attrNameLst>
                                      </p:cBhvr>
                                      <p:tavLst>
                                        <p:tav tm="0">
                                          <p:val>
                                            <p:strVal val="#ppt_x"/>
                                          </p:val>
                                        </p:tav>
                                        <p:tav tm="100000">
                                          <p:val>
                                            <p:strVal val="#ppt_x"/>
                                          </p:val>
                                        </p:tav>
                                      </p:tavLst>
                                    </p:anim>
                                    <p:anim calcmode="lin" valueType="num">
                                      <p:cBhvr additive="base">
                                        <p:cTn id="5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500" fill="hold"/>
                                        <p:tgtEl>
                                          <p:spTgt spid="17"/>
                                        </p:tgtEl>
                                        <p:attrNameLst>
                                          <p:attrName>ppt_x</p:attrName>
                                        </p:attrNameLst>
                                      </p:cBhvr>
                                      <p:tavLst>
                                        <p:tav tm="0">
                                          <p:val>
                                            <p:strVal val="#ppt_x"/>
                                          </p:val>
                                        </p:tav>
                                        <p:tav tm="100000">
                                          <p:val>
                                            <p:strVal val="#ppt_x"/>
                                          </p:val>
                                        </p:tav>
                                      </p:tavLst>
                                    </p:anim>
                                    <p:anim calcmode="lin" valueType="num">
                                      <p:cBhvr additive="base">
                                        <p:cTn id="6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P spid="12" grpId="0" animBg="1"/>
      <p:bldP spid="13" grpId="0" animBg="1"/>
      <p:bldP spid="14" grpId="0" animBg="1"/>
      <p:bldP spid="15" grpId="0" animBg="1"/>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sim 8" descr="ekran görüntüsü, metin, renklilik, çizgi içeren bir resim&#10;&#10;Açıklama otomatik olarak oluşturuldu">
            <a:extLst>
              <a:ext uri="{FF2B5EF4-FFF2-40B4-BE49-F238E27FC236}">
                <a16:creationId xmlns:a16="http://schemas.microsoft.com/office/drawing/2014/main" id="{7080A337-E675-8A5C-43ED-446F1905FE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Metin kutusu 3">
            <a:extLst>
              <a:ext uri="{FF2B5EF4-FFF2-40B4-BE49-F238E27FC236}">
                <a16:creationId xmlns:a16="http://schemas.microsoft.com/office/drawing/2014/main" id="{C3673332-5A11-7CAC-5BE4-ED6BAF5B2D5D}"/>
              </a:ext>
            </a:extLst>
          </p:cNvPr>
          <p:cNvSpPr txBox="1"/>
          <p:nvPr/>
        </p:nvSpPr>
        <p:spPr>
          <a:xfrm>
            <a:off x="0" y="587386"/>
            <a:ext cx="8360229" cy="400110"/>
          </a:xfrm>
          <a:prstGeom prst="rect">
            <a:avLst/>
          </a:prstGeom>
          <a:solidFill>
            <a:srgbClr val="FFFF00"/>
          </a:solidFill>
          <a:ln>
            <a:noFill/>
          </a:ln>
        </p:spPr>
        <p:txBody>
          <a:bodyPr wrap="square" rtlCol="0">
            <a:spAutoFit/>
          </a:bodyPr>
          <a:lstStyle/>
          <a:p>
            <a:pPr>
              <a:spcAft>
                <a:spcPts val="600"/>
              </a:spcAft>
            </a:pPr>
            <a:r>
              <a:rPr lang="tr-TR" sz="2000" b="1" dirty="0">
                <a:latin typeface="Arial" panose="020B0604020202020204" pitchFamily="34" charset="0"/>
                <a:cs typeface="Arial" panose="020B0604020202020204" pitchFamily="34" charset="0"/>
              </a:rPr>
              <a:t>  Aşağıdaki tanımların karşılığı olan kavramları sırasıyla söyleyiniz.</a:t>
            </a:r>
          </a:p>
        </p:txBody>
      </p:sp>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6186AC8D-F950-DF63-A7EE-28F35CBB5F84}"/>
              </a:ext>
            </a:extLst>
          </p:cNvPr>
          <p:cNvSpPr txBox="1"/>
          <p:nvPr/>
        </p:nvSpPr>
        <p:spPr>
          <a:xfrm>
            <a:off x="8826775" y="1358447"/>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Kâbe</a:t>
            </a:r>
          </a:p>
        </p:txBody>
      </p:sp>
      <p:sp>
        <p:nvSpPr>
          <p:cNvPr id="6" name="Metin kutusu 5">
            <a:extLst>
              <a:ext uri="{FF2B5EF4-FFF2-40B4-BE49-F238E27FC236}">
                <a16:creationId xmlns:a16="http://schemas.microsoft.com/office/drawing/2014/main" id="{78689B75-A02A-5F34-3FA7-FA578D925817}"/>
              </a:ext>
            </a:extLst>
          </p:cNvPr>
          <p:cNvSpPr txBox="1"/>
          <p:nvPr/>
        </p:nvSpPr>
        <p:spPr>
          <a:xfrm>
            <a:off x="8826774" y="2210748"/>
            <a:ext cx="2922019"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Cürhümlüler</a:t>
            </a:r>
          </a:p>
        </p:txBody>
      </p:sp>
      <p:sp>
        <p:nvSpPr>
          <p:cNvPr id="7" name="Metin kutusu 6">
            <a:extLst>
              <a:ext uri="{FF2B5EF4-FFF2-40B4-BE49-F238E27FC236}">
                <a16:creationId xmlns:a16="http://schemas.microsoft.com/office/drawing/2014/main" id="{3DC7E6D0-211C-E32B-76EB-98C8300A427A}"/>
              </a:ext>
            </a:extLst>
          </p:cNvPr>
          <p:cNvSpPr txBox="1"/>
          <p:nvPr/>
        </p:nvSpPr>
        <p:spPr>
          <a:xfrm>
            <a:off x="8826774" y="3044363"/>
            <a:ext cx="2704825"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Hz. İsmail (a.s.)</a:t>
            </a:r>
          </a:p>
        </p:txBody>
      </p:sp>
      <p:sp>
        <p:nvSpPr>
          <p:cNvPr id="8" name="Metin kutusu 7">
            <a:extLst>
              <a:ext uri="{FF2B5EF4-FFF2-40B4-BE49-F238E27FC236}">
                <a16:creationId xmlns:a16="http://schemas.microsoft.com/office/drawing/2014/main" id="{3F3E07BC-E3AF-9C3F-82C8-BAD207322DC7}"/>
              </a:ext>
            </a:extLst>
          </p:cNvPr>
          <p:cNvSpPr txBox="1"/>
          <p:nvPr/>
        </p:nvSpPr>
        <p:spPr>
          <a:xfrm>
            <a:off x="8826775" y="3892084"/>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Tevhit</a:t>
            </a:r>
          </a:p>
        </p:txBody>
      </p:sp>
      <p:sp>
        <p:nvSpPr>
          <p:cNvPr id="10" name="Metin kutusu 9">
            <a:extLst>
              <a:ext uri="{FF2B5EF4-FFF2-40B4-BE49-F238E27FC236}">
                <a16:creationId xmlns:a16="http://schemas.microsoft.com/office/drawing/2014/main" id="{BC217276-7460-7C92-7002-60217D57DAF9}"/>
              </a:ext>
            </a:extLst>
          </p:cNvPr>
          <p:cNvSpPr txBox="1"/>
          <p:nvPr/>
        </p:nvSpPr>
        <p:spPr>
          <a:xfrm>
            <a:off x="8826775" y="4730279"/>
            <a:ext cx="2223764"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Zemzem</a:t>
            </a:r>
          </a:p>
        </p:txBody>
      </p:sp>
      <p:sp>
        <p:nvSpPr>
          <p:cNvPr id="11" name="Metin kutusu 10">
            <a:extLst>
              <a:ext uri="{FF2B5EF4-FFF2-40B4-BE49-F238E27FC236}">
                <a16:creationId xmlns:a16="http://schemas.microsoft.com/office/drawing/2014/main" id="{35F33B4A-8515-126F-652D-3148FFE767C4}"/>
              </a:ext>
            </a:extLst>
          </p:cNvPr>
          <p:cNvSpPr txBox="1"/>
          <p:nvPr/>
        </p:nvSpPr>
        <p:spPr>
          <a:xfrm>
            <a:off x="8826775" y="5582765"/>
            <a:ext cx="1876196" cy="461665"/>
          </a:xfrm>
          <a:prstGeom prst="rect">
            <a:avLst/>
          </a:prstGeom>
          <a:noFill/>
          <a:ln>
            <a:noFill/>
          </a:ln>
        </p:spPr>
        <p:txBody>
          <a:bodyPr wrap="square" rtlCol="0">
            <a:spAutoFit/>
          </a:bodyPr>
          <a:lstStyle/>
          <a:p>
            <a:pPr>
              <a:spcAft>
                <a:spcPts val="600"/>
              </a:spcAft>
            </a:pPr>
            <a:r>
              <a:rPr lang="tr-TR" sz="2400" b="1" dirty="0">
                <a:solidFill>
                  <a:schemeClr val="bg1"/>
                </a:solidFill>
                <a:latin typeface="Arial" panose="020B0604020202020204" pitchFamily="34" charset="0"/>
                <a:cs typeface="Arial" panose="020B0604020202020204" pitchFamily="34" charset="0"/>
              </a:rPr>
              <a:t>Mekke</a:t>
            </a:r>
          </a:p>
        </p:txBody>
      </p:sp>
      <p:sp>
        <p:nvSpPr>
          <p:cNvPr id="12" name="Metin kutusu 11">
            <a:extLst>
              <a:ext uri="{FF2B5EF4-FFF2-40B4-BE49-F238E27FC236}">
                <a16:creationId xmlns:a16="http://schemas.microsoft.com/office/drawing/2014/main" id="{28A37B34-23B9-C0D2-C947-379CD0D50FB0}"/>
              </a:ext>
            </a:extLst>
          </p:cNvPr>
          <p:cNvSpPr txBox="1"/>
          <p:nvPr/>
        </p:nvSpPr>
        <p:spPr>
          <a:xfrm>
            <a:off x="1141461" y="1246647"/>
            <a:ext cx="6443562"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Hacer (r.a.) ve Hz. İsmail’in (a.s.) yerleştiği yerde oluşan şehir</a:t>
            </a:r>
          </a:p>
        </p:txBody>
      </p:sp>
      <p:sp>
        <p:nvSpPr>
          <p:cNvPr id="13" name="Metin kutusu 12">
            <a:extLst>
              <a:ext uri="{FF2B5EF4-FFF2-40B4-BE49-F238E27FC236}">
                <a16:creationId xmlns:a16="http://schemas.microsoft.com/office/drawing/2014/main" id="{51CDF66D-E008-32F2-CB4A-9D3CD40061A4}"/>
              </a:ext>
            </a:extLst>
          </p:cNvPr>
          <p:cNvSpPr txBox="1"/>
          <p:nvPr/>
        </p:nvSpPr>
        <p:spPr>
          <a:xfrm>
            <a:off x="1141460" y="2229843"/>
            <a:ext cx="6443561" cy="400110"/>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İbrahim (a.s.) ile Hz. Hacer’in oğlu</a:t>
            </a:r>
          </a:p>
        </p:txBody>
      </p:sp>
      <p:sp>
        <p:nvSpPr>
          <p:cNvPr id="14" name="Metin kutusu 13">
            <a:extLst>
              <a:ext uri="{FF2B5EF4-FFF2-40B4-BE49-F238E27FC236}">
                <a16:creationId xmlns:a16="http://schemas.microsoft.com/office/drawing/2014/main" id="{6105EFB6-B97C-7276-5E3F-2B4BE3C9430F}"/>
              </a:ext>
            </a:extLst>
          </p:cNvPr>
          <p:cNvSpPr txBox="1"/>
          <p:nvPr/>
        </p:nvSpPr>
        <p:spPr>
          <a:xfrm>
            <a:off x="1141461" y="3072914"/>
            <a:ext cx="6443560" cy="400110"/>
          </a:xfrm>
          <a:prstGeom prst="rect">
            <a:avLst/>
          </a:prstGeom>
          <a:noFill/>
          <a:ln>
            <a:noFill/>
          </a:ln>
        </p:spPr>
        <p:txBody>
          <a:bodyPr wrap="square" rtlCol="0">
            <a:spAutoFit/>
          </a:bodyPr>
          <a:lstStyle/>
          <a:p>
            <a:pPr>
              <a:spcAft>
                <a:spcPts val="600"/>
              </a:spcAft>
            </a:pPr>
            <a:r>
              <a:rPr lang="sv-SE" sz="2000" dirty="0">
                <a:solidFill>
                  <a:schemeClr val="bg1"/>
                </a:solidFill>
                <a:latin typeface="Arial" panose="020B0604020202020204" pitchFamily="34" charset="0"/>
                <a:cs typeface="Arial" panose="020B0604020202020204" pitchFamily="34" charset="0"/>
              </a:rPr>
              <a:t>Hz. İsmail’in (a.s.) evlilik bağı kurduğu kabile</a:t>
            </a:r>
          </a:p>
        </p:txBody>
      </p:sp>
      <p:sp>
        <p:nvSpPr>
          <p:cNvPr id="15" name="Metin kutusu 14">
            <a:extLst>
              <a:ext uri="{FF2B5EF4-FFF2-40B4-BE49-F238E27FC236}">
                <a16:creationId xmlns:a16="http://schemas.microsoft.com/office/drawing/2014/main" id="{2AA42566-B174-3FA5-925E-DEF13D295587}"/>
              </a:ext>
            </a:extLst>
          </p:cNvPr>
          <p:cNvSpPr txBox="1"/>
          <p:nvPr/>
        </p:nvSpPr>
        <p:spPr>
          <a:xfrm>
            <a:off x="1141460" y="3765262"/>
            <a:ext cx="6323641"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Hacer’in (r.a.) oğlu Hz. İsmail için arayıp bulduğu su</a:t>
            </a:r>
          </a:p>
        </p:txBody>
      </p:sp>
      <p:sp>
        <p:nvSpPr>
          <p:cNvPr id="16" name="Metin kutusu 15">
            <a:extLst>
              <a:ext uri="{FF2B5EF4-FFF2-40B4-BE49-F238E27FC236}">
                <a16:creationId xmlns:a16="http://schemas.microsoft.com/office/drawing/2014/main" id="{9946A5D7-06CB-B9FD-A5A2-A851185AF338}"/>
              </a:ext>
            </a:extLst>
          </p:cNvPr>
          <p:cNvSpPr txBox="1"/>
          <p:nvPr/>
        </p:nvSpPr>
        <p:spPr>
          <a:xfrm>
            <a:off x="1141460" y="4621584"/>
            <a:ext cx="6608455" cy="692497"/>
          </a:xfrm>
          <a:prstGeom prst="rect">
            <a:avLst/>
          </a:prstGeom>
          <a:noFill/>
          <a:ln>
            <a:noFill/>
          </a:ln>
        </p:spPr>
        <p:txBody>
          <a:bodyPr wrap="square" rtlCol="0">
            <a:spAutoFit/>
          </a:bodyPr>
          <a:lstStyle/>
          <a:p>
            <a:pPr>
              <a:spcAft>
                <a:spcPts val="600"/>
              </a:spcAft>
            </a:pPr>
            <a:r>
              <a:rPr lang="tr-TR" sz="1950" dirty="0">
                <a:solidFill>
                  <a:schemeClr val="bg1"/>
                </a:solidFill>
                <a:latin typeface="Arial" panose="020B0604020202020204" pitchFamily="34" charset="0"/>
                <a:cs typeface="Arial" panose="020B0604020202020204" pitchFamily="34" charset="0"/>
              </a:rPr>
              <a:t>Hz. İbrahim (a.s.) ile Hz. İsmail’in (a.s.) yaymaya çalıştığı inanç</a:t>
            </a:r>
          </a:p>
        </p:txBody>
      </p:sp>
      <p:sp>
        <p:nvSpPr>
          <p:cNvPr id="17" name="Metin kutusu 16">
            <a:extLst>
              <a:ext uri="{FF2B5EF4-FFF2-40B4-BE49-F238E27FC236}">
                <a16:creationId xmlns:a16="http://schemas.microsoft.com/office/drawing/2014/main" id="{3CB489BB-5FA2-6404-563B-28A4426E15EE}"/>
              </a:ext>
            </a:extLst>
          </p:cNvPr>
          <p:cNvSpPr txBox="1"/>
          <p:nvPr/>
        </p:nvSpPr>
        <p:spPr>
          <a:xfrm>
            <a:off x="1141461" y="5446156"/>
            <a:ext cx="6443560" cy="707886"/>
          </a:xfrm>
          <a:prstGeom prst="rect">
            <a:avLst/>
          </a:prstGeom>
          <a:noFill/>
          <a:ln>
            <a:noFill/>
          </a:ln>
        </p:spPr>
        <p:txBody>
          <a:bodyPr wrap="square" rtlCol="0">
            <a:spAutoFit/>
          </a:bodyPr>
          <a:lstStyle/>
          <a:p>
            <a:pPr>
              <a:spcAft>
                <a:spcPts val="600"/>
              </a:spcAft>
            </a:pPr>
            <a:r>
              <a:rPr lang="tr-TR" sz="2000" dirty="0">
                <a:solidFill>
                  <a:schemeClr val="bg1"/>
                </a:solidFill>
                <a:latin typeface="Arial" panose="020B0604020202020204" pitchFamily="34" charset="0"/>
                <a:cs typeface="Arial" panose="020B0604020202020204" pitchFamily="34" charset="0"/>
              </a:rPr>
              <a:t>Hz. İbrahim (a.s.) ile Hz. İsmail’in (a.s.) birlikte inşa ettikleri kutsal mabet</a:t>
            </a:r>
          </a:p>
        </p:txBody>
      </p:sp>
      <p:sp>
        <p:nvSpPr>
          <p:cNvPr id="18" name="Metin kutusu 17">
            <a:extLst>
              <a:ext uri="{FF2B5EF4-FFF2-40B4-BE49-F238E27FC236}">
                <a16:creationId xmlns:a16="http://schemas.microsoft.com/office/drawing/2014/main" id="{B8FEC159-8B80-B468-048F-E07C1E4320DC}"/>
              </a:ext>
            </a:extLst>
          </p:cNvPr>
          <p:cNvSpPr txBox="1"/>
          <p:nvPr/>
        </p:nvSpPr>
        <p:spPr>
          <a:xfrm>
            <a:off x="8128521" y="1357083"/>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6</a:t>
            </a:r>
          </a:p>
        </p:txBody>
      </p:sp>
      <p:sp>
        <p:nvSpPr>
          <p:cNvPr id="19" name="Metin kutusu 18">
            <a:extLst>
              <a:ext uri="{FF2B5EF4-FFF2-40B4-BE49-F238E27FC236}">
                <a16:creationId xmlns:a16="http://schemas.microsoft.com/office/drawing/2014/main" id="{56B99C26-43B7-2D9B-0882-B4D08EB78427}"/>
              </a:ext>
            </a:extLst>
          </p:cNvPr>
          <p:cNvSpPr txBox="1"/>
          <p:nvPr/>
        </p:nvSpPr>
        <p:spPr>
          <a:xfrm>
            <a:off x="8128521" y="2204804"/>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3</a:t>
            </a:r>
          </a:p>
        </p:txBody>
      </p:sp>
      <p:sp>
        <p:nvSpPr>
          <p:cNvPr id="20" name="Metin kutusu 19">
            <a:extLst>
              <a:ext uri="{FF2B5EF4-FFF2-40B4-BE49-F238E27FC236}">
                <a16:creationId xmlns:a16="http://schemas.microsoft.com/office/drawing/2014/main" id="{AE9EA819-09EA-1A2B-77DB-6D209E6183AA}"/>
              </a:ext>
            </a:extLst>
          </p:cNvPr>
          <p:cNvSpPr txBox="1"/>
          <p:nvPr/>
        </p:nvSpPr>
        <p:spPr>
          <a:xfrm>
            <a:off x="8113531" y="3042999"/>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2</a:t>
            </a:r>
          </a:p>
        </p:txBody>
      </p:sp>
      <p:sp>
        <p:nvSpPr>
          <p:cNvPr id="21" name="Metin kutusu 20">
            <a:extLst>
              <a:ext uri="{FF2B5EF4-FFF2-40B4-BE49-F238E27FC236}">
                <a16:creationId xmlns:a16="http://schemas.microsoft.com/office/drawing/2014/main" id="{5CC2B8E3-5035-F299-A49B-CB7230B64031}"/>
              </a:ext>
            </a:extLst>
          </p:cNvPr>
          <p:cNvSpPr txBox="1"/>
          <p:nvPr/>
        </p:nvSpPr>
        <p:spPr>
          <a:xfrm>
            <a:off x="8113531" y="3890720"/>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5</a:t>
            </a:r>
          </a:p>
        </p:txBody>
      </p:sp>
      <p:sp>
        <p:nvSpPr>
          <p:cNvPr id="22" name="Metin kutusu 21">
            <a:extLst>
              <a:ext uri="{FF2B5EF4-FFF2-40B4-BE49-F238E27FC236}">
                <a16:creationId xmlns:a16="http://schemas.microsoft.com/office/drawing/2014/main" id="{D6814E9B-A1E8-130D-8D6E-BFAAEB74DF07}"/>
              </a:ext>
            </a:extLst>
          </p:cNvPr>
          <p:cNvSpPr txBox="1"/>
          <p:nvPr/>
        </p:nvSpPr>
        <p:spPr>
          <a:xfrm>
            <a:off x="8128521" y="4728915"/>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4</a:t>
            </a:r>
          </a:p>
        </p:txBody>
      </p:sp>
      <p:sp>
        <p:nvSpPr>
          <p:cNvPr id="23" name="Metin kutusu 22">
            <a:extLst>
              <a:ext uri="{FF2B5EF4-FFF2-40B4-BE49-F238E27FC236}">
                <a16:creationId xmlns:a16="http://schemas.microsoft.com/office/drawing/2014/main" id="{2E061EFF-8632-FB73-17D1-CC59F481B356}"/>
              </a:ext>
            </a:extLst>
          </p:cNvPr>
          <p:cNvSpPr txBox="1"/>
          <p:nvPr/>
        </p:nvSpPr>
        <p:spPr>
          <a:xfrm>
            <a:off x="8128521" y="5581401"/>
            <a:ext cx="463936" cy="461665"/>
          </a:xfrm>
          <a:prstGeom prst="rect">
            <a:avLst/>
          </a:prstGeom>
          <a:noFill/>
          <a:ln>
            <a:noFill/>
          </a:ln>
        </p:spPr>
        <p:txBody>
          <a:bodyPr wrap="square" rtlCol="0">
            <a:spAutoFit/>
          </a:bodyPr>
          <a:lstStyle/>
          <a:p>
            <a:pPr algn="ctr">
              <a:spcAft>
                <a:spcPts val="600"/>
              </a:spcAft>
            </a:pPr>
            <a:r>
              <a:rPr lang="tr-TR" sz="2400" b="1" dirty="0">
                <a:solidFill>
                  <a:srgbClr val="7030A0"/>
                </a:solidFill>
                <a:latin typeface="Arial" panose="020B0604020202020204" pitchFamily="34" charset="0"/>
                <a:cs typeface="Arial" panose="020B0604020202020204" pitchFamily="34" charset="0"/>
              </a:rPr>
              <a:t>1</a:t>
            </a:r>
          </a:p>
        </p:txBody>
      </p:sp>
      <p:sp>
        <p:nvSpPr>
          <p:cNvPr id="24" name="Metin kutusu 23">
            <a:extLst>
              <a:ext uri="{FF2B5EF4-FFF2-40B4-BE49-F238E27FC236}">
                <a16:creationId xmlns:a16="http://schemas.microsoft.com/office/drawing/2014/main" id="{28481A87-3287-F39E-24E3-FC277FE0E5C2}"/>
              </a:ext>
            </a:extLst>
          </p:cNvPr>
          <p:cNvSpPr txBox="1"/>
          <p:nvPr/>
        </p:nvSpPr>
        <p:spPr>
          <a:xfrm>
            <a:off x="443206" y="1357083"/>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1</a:t>
            </a:r>
          </a:p>
        </p:txBody>
      </p:sp>
      <p:sp>
        <p:nvSpPr>
          <p:cNvPr id="25" name="Metin kutusu 24">
            <a:extLst>
              <a:ext uri="{FF2B5EF4-FFF2-40B4-BE49-F238E27FC236}">
                <a16:creationId xmlns:a16="http://schemas.microsoft.com/office/drawing/2014/main" id="{E63370A6-BF31-DF7D-C729-06C8E16E5CF4}"/>
              </a:ext>
            </a:extLst>
          </p:cNvPr>
          <p:cNvSpPr txBox="1"/>
          <p:nvPr/>
        </p:nvSpPr>
        <p:spPr>
          <a:xfrm>
            <a:off x="443206" y="2204804"/>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2</a:t>
            </a:r>
          </a:p>
        </p:txBody>
      </p:sp>
      <p:sp>
        <p:nvSpPr>
          <p:cNvPr id="26" name="Metin kutusu 25">
            <a:extLst>
              <a:ext uri="{FF2B5EF4-FFF2-40B4-BE49-F238E27FC236}">
                <a16:creationId xmlns:a16="http://schemas.microsoft.com/office/drawing/2014/main" id="{0395A8A7-C734-703F-9F92-4BA207DDA5B9}"/>
              </a:ext>
            </a:extLst>
          </p:cNvPr>
          <p:cNvSpPr txBox="1"/>
          <p:nvPr/>
        </p:nvSpPr>
        <p:spPr>
          <a:xfrm>
            <a:off x="443206" y="3042999"/>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3</a:t>
            </a:r>
          </a:p>
        </p:txBody>
      </p:sp>
      <p:sp>
        <p:nvSpPr>
          <p:cNvPr id="27" name="Metin kutusu 26">
            <a:extLst>
              <a:ext uri="{FF2B5EF4-FFF2-40B4-BE49-F238E27FC236}">
                <a16:creationId xmlns:a16="http://schemas.microsoft.com/office/drawing/2014/main" id="{D3693FFD-ADC5-F534-85D7-F85A52B91B80}"/>
              </a:ext>
            </a:extLst>
          </p:cNvPr>
          <p:cNvSpPr txBox="1"/>
          <p:nvPr/>
        </p:nvSpPr>
        <p:spPr>
          <a:xfrm>
            <a:off x="443206" y="3890720"/>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4</a:t>
            </a:r>
          </a:p>
        </p:txBody>
      </p:sp>
      <p:sp>
        <p:nvSpPr>
          <p:cNvPr id="28" name="Metin kutusu 27">
            <a:extLst>
              <a:ext uri="{FF2B5EF4-FFF2-40B4-BE49-F238E27FC236}">
                <a16:creationId xmlns:a16="http://schemas.microsoft.com/office/drawing/2014/main" id="{DB43ABD8-4516-DCD4-A97E-39A0D8D1116B}"/>
              </a:ext>
            </a:extLst>
          </p:cNvPr>
          <p:cNvSpPr txBox="1"/>
          <p:nvPr/>
        </p:nvSpPr>
        <p:spPr>
          <a:xfrm>
            <a:off x="443206" y="4728915"/>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5</a:t>
            </a:r>
          </a:p>
        </p:txBody>
      </p:sp>
      <p:sp>
        <p:nvSpPr>
          <p:cNvPr id="29" name="Metin kutusu 28">
            <a:extLst>
              <a:ext uri="{FF2B5EF4-FFF2-40B4-BE49-F238E27FC236}">
                <a16:creationId xmlns:a16="http://schemas.microsoft.com/office/drawing/2014/main" id="{1A8B9CC6-2452-4973-E399-8A8C12867D59}"/>
              </a:ext>
            </a:extLst>
          </p:cNvPr>
          <p:cNvSpPr txBox="1"/>
          <p:nvPr/>
        </p:nvSpPr>
        <p:spPr>
          <a:xfrm>
            <a:off x="443206" y="5581401"/>
            <a:ext cx="463936" cy="461665"/>
          </a:xfrm>
          <a:prstGeom prst="rect">
            <a:avLst/>
          </a:prstGeom>
          <a:noFill/>
          <a:ln>
            <a:noFill/>
          </a:ln>
        </p:spPr>
        <p:txBody>
          <a:bodyPr wrap="square" rtlCol="0">
            <a:spAutoFit/>
          </a:bodyPr>
          <a:lstStyle/>
          <a:p>
            <a:pPr algn="ctr">
              <a:spcAft>
                <a:spcPts val="600"/>
              </a:spcAft>
            </a:pPr>
            <a:r>
              <a:rPr lang="tr-TR" sz="2400" b="1" dirty="0">
                <a:latin typeface="Arial" panose="020B0604020202020204" pitchFamily="34" charset="0"/>
                <a:cs typeface="Arial" panose="020B0604020202020204" pitchFamily="34" charset="0"/>
              </a:rPr>
              <a:t>6</a:t>
            </a:r>
          </a:p>
        </p:txBody>
      </p:sp>
      <p:sp>
        <p:nvSpPr>
          <p:cNvPr id="30" name="Metin kutusu 29">
            <a:extLst>
              <a:ext uri="{FF2B5EF4-FFF2-40B4-BE49-F238E27FC236}">
                <a16:creationId xmlns:a16="http://schemas.microsoft.com/office/drawing/2014/main" id="{31A680AB-2D5C-026C-49B3-E565B1A08544}"/>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16397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500" fill="hold"/>
                                        <p:tgtEl>
                                          <p:spTgt spid="22"/>
                                        </p:tgtEl>
                                        <p:attrNameLst>
                                          <p:attrName>ppt_x</p:attrName>
                                        </p:attrNameLst>
                                      </p:cBhvr>
                                      <p:tavLst>
                                        <p:tav tm="0">
                                          <p:val>
                                            <p:strVal val="#ppt_x"/>
                                          </p:val>
                                        </p:tav>
                                        <p:tav tm="100000">
                                          <p:val>
                                            <p:strVal val="#ppt_x"/>
                                          </p:val>
                                        </p:tav>
                                      </p:tavLst>
                                    </p:anim>
                                    <p:anim calcmode="lin" valueType="num">
                                      <p:cBhvr additive="base">
                                        <p:cTn id="2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Resim 11" descr="ekran görüntüsü, metin içeren bir resim&#10;&#10;Açıklama otomatik olarak oluşturuldu">
            <a:extLst>
              <a:ext uri="{FF2B5EF4-FFF2-40B4-BE49-F238E27FC236}">
                <a16:creationId xmlns:a16="http://schemas.microsoft.com/office/drawing/2014/main" id="{893AEDE9-3AB0-0A53-FC32-DF0749860C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dirty="0">
                <a:solidFill>
                  <a:srgbClr val="F2FAFF"/>
                </a:solidFill>
                <a:latin typeface="Arial" panose="020B0604020202020204" pitchFamily="34" charset="0"/>
                <a:cs typeface="Arial" panose="020B0604020202020204" pitchFamily="34" charset="0"/>
              </a:rPr>
              <a:t>5. KONU: BİR PEYGAMBER TANIYORUM: HZ. İSMAİL (A.S.)</a:t>
            </a:r>
          </a:p>
        </p:txBody>
      </p:sp>
      <p:sp>
        <p:nvSpPr>
          <p:cNvPr id="5" name="Metin kutusu 4">
            <a:extLst>
              <a:ext uri="{FF2B5EF4-FFF2-40B4-BE49-F238E27FC236}">
                <a16:creationId xmlns:a16="http://schemas.microsoft.com/office/drawing/2014/main" id="{96E4F832-CF0C-4C53-CB32-66BD244CEE82}"/>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4" name="Metin kutusu 3">
            <a:extLst>
              <a:ext uri="{FF2B5EF4-FFF2-40B4-BE49-F238E27FC236}">
                <a16:creationId xmlns:a16="http://schemas.microsoft.com/office/drawing/2014/main" id="{C3673332-5A11-7CAC-5BE4-ED6BAF5B2D5D}"/>
              </a:ext>
            </a:extLst>
          </p:cNvPr>
          <p:cNvSpPr txBox="1"/>
          <p:nvPr/>
        </p:nvSpPr>
        <p:spPr>
          <a:xfrm>
            <a:off x="4116478" y="3398520"/>
            <a:ext cx="7817281"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İbrahim (a.s.), </a:t>
            </a:r>
            <a:r>
              <a:rPr lang="tr-TR" sz="3000" dirty="0">
                <a:solidFill>
                  <a:srgbClr val="FF0000"/>
                </a:solidFill>
                <a:latin typeface="Arial" panose="020B0604020202020204" pitchFamily="34" charset="0"/>
                <a:cs typeface="Arial" panose="020B0604020202020204" pitchFamily="34" charset="0"/>
              </a:rPr>
              <a:t>Hz. Hacer (r.a.) </a:t>
            </a:r>
            <a:r>
              <a:rPr lang="tr-TR" sz="3000" dirty="0">
                <a:latin typeface="Arial" panose="020B0604020202020204" pitchFamily="34" charset="0"/>
                <a:cs typeface="Arial" panose="020B0604020202020204" pitchFamily="34" charset="0"/>
              </a:rPr>
              <a:t>ile evlenerek bir aile kurdu.</a:t>
            </a:r>
          </a:p>
        </p:txBody>
      </p:sp>
      <p:pic>
        <p:nvPicPr>
          <p:cNvPr id="9" name="Resim 8" descr="ekran görüntüsü, iç mekan, pencere, zemin içeren bir resim&#10;&#10;Açıklama otomatik olarak oluşturuldu">
            <a:extLst>
              <a:ext uri="{FF2B5EF4-FFF2-40B4-BE49-F238E27FC236}">
                <a16:creationId xmlns:a16="http://schemas.microsoft.com/office/drawing/2014/main" id="{C7BF13BB-A9CA-6E83-05E8-AA8FCDE56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3" name="Metin kutusu 2">
            <a:extLst>
              <a:ext uri="{FF2B5EF4-FFF2-40B4-BE49-F238E27FC236}">
                <a16:creationId xmlns:a16="http://schemas.microsoft.com/office/drawing/2014/main" id="{21B3EBB1-55C8-2358-C9F7-23E7755378F0}"/>
              </a:ext>
            </a:extLst>
          </p:cNvPr>
          <p:cNvSpPr txBox="1"/>
          <p:nvPr/>
        </p:nvSpPr>
        <p:spPr>
          <a:xfrm>
            <a:off x="4116478" y="1061796"/>
            <a:ext cx="7766785"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İsmail (a.s.), </a:t>
            </a:r>
            <a:r>
              <a:rPr lang="tr-TR" sz="3000" dirty="0">
                <a:solidFill>
                  <a:srgbClr val="FF0000"/>
                </a:solidFill>
                <a:latin typeface="Arial" panose="020B0604020202020204" pitchFamily="34" charset="0"/>
                <a:cs typeface="Arial" panose="020B0604020202020204" pitchFamily="34" charset="0"/>
              </a:rPr>
              <a:t>Hz. İbrahim (a.s.) </a:t>
            </a:r>
            <a:r>
              <a:rPr lang="tr-TR" sz="3000" dirty="0">
                <a:latin typeface="Arial" panose="020B0604020202020204" pitchFamily="34" charset="0"/>
                <a:cs typeface="Arial" panose="020B0604020202020204" pitchFamily="34" charset="0"/>
              </a:rPr>
              <a:t>peygamberin oğludur. Hz. İbrahim (a.s.) Babiller döneminde yaşamış bir peygamberdi. </a:t>
            </a:r>
          </a:p>
        </p:txBody>
      </p:sp>
      <p:pic>
        <p:nvPicPr>
          <p:cNvPr id="7" name="Resim 6" descr="metin, harita, ekran görüntüsü, yazı tipi içeren bir resim&#10;&#10;Açıklama otomatik olarak oluşturuldu">
            <a:extLst>
              <a:ext uri="{FF2B5EF4-FFF2-40B4-BE49-F238E27FC236}">
                <a16:creationId xmlns:a16="http://schemas.microsoft.com/office/drawing/2014/main" id="{A1531E20-EBB6-CDC1-7C57-BDB3258F09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8240" y="729000"/>
            <a:ext cx="3600000" cy="5400000"/>
          </a:xfrm>
          <a:prstGeom prst="rect">
            <a:avLst/>
          </a:prstGeom>
        </p:spPr>
      </p:pic>
      <p:sp>
        <p:nvSpPr>
          <p:cNvPr id="8" name="Metin kutusu 7">
            <a:extLst>
              <a:ext uri="{FF2B5EF4-FFF2-40B4-BE49-F238E27FC236}">
                <a16:creationId xmlns:a16="http://schemas.microsoft.com/office/drawing/2014/main" id="{EEBD4253-A355-B4CF-A3D4-F5E7BF434074}"/>
              </a:ext>
            </a:extLst>
          </p:cNvPr>
          <p:cNvSpPr txBox="1"/>
          <p:nvPr/>
        </p:nvSpPr>
        <p:spPr>
          <a:xfrm>
            <a:off x="4116479" y="4811915"/>
            <a:ext cx="7526882"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Bu evlilikten bir oğlu dünyaya geldi ve oğluna, İsmail adını koydu.</a:t>
            </a:r>
          </a:p>
        </p:txBody>
      </p:sp>
    </p:spTree>
    <p:extLst>
      <p:ext uri="{BB962C8B-B14F-4D97-AF65-F5344CB8AC3E}">
        <p14:creationId xmlns:p14="http://schemas.microsoft.com/office/powerpoint/2010/main" val="338173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metin, ekran görüntüsü, yazı tipi içeren bir resim&#10;&#10;Açıklama otomatik olarak oluşturuldu">
            <a:extLst>
              <a:ext uri="{FF2B5EF4-FFF2-40B4-BE49-F238E27FC236}">
                <a16:creationId xmlns:a16="http://schemas.microsoft.com/office/drawing/2014/main" id="{303472B9-88DB-242D-87E1-E53A0AA8E0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3DEB2B09-128F-BEF6-1B0B-0B8D666F8D8B}"/>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pic>
        <p:nvPicPr>
          <p:cNvPr id="6" name="Resim 5" descr="ekran görüntüsü, grafik, renklilik, tasarım içeren bir resim&#10;&#10;Açıklama otomatik olarak oluşturuldu">
            <a:extLst>
              <a:ext uri="{FF2B5EF4-FFF2-40B4-BE49-F238E27FC236}">
                <a16:creationId xmlns:a16="http://schemas.microsoft.com/office/drawing/2014/main" id="{8FA595B2-81D3-B20E-94BE-41650FC43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9" y="1628182"/>
            <a:ext cx="4183819" cy="914021"/>
          </a:xfrm>
          <a:prstGeom prst="rect">
            <a:avLst/>
          </a:prstGeom>
        </p:spPr>
      </p:pic>
      <p:pic>
        <p:nvPicPr>
          <p:cNvPr id="7" name="Resim 6" descr="ekran görüntüsü, grafik, renklilik, tasarım içeren bir resim&#10;&#10;Açıklama otomatik olarak oluşturuldu">
            <a:extLst>
              <a:ext uri="{FF2B5EF4-FFF2-40B4-BE49-F238E27FC236}">
                <a16:creationId xmlns:a16="http://schemas.microsoft.com/office/drawing/2014/main" id="{8188D11B-BD4C-3313-4D27-FA4FD1503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35918" y="2704346"/>
            <a:ext cx="4183819" cy="914021"/>
          </a:xfrm>
          <a:prstGeom prst="rect">
            <a:avLst/>
          </a:prstGeom>
        </p:spPr>
      </p:pic>
      <p:pic>
        <p:nvPicPr>
          <p:cNvPr id="8" name="Resim 7" descr="ekran görüntüsü, grafik, renklilik, tasarım içeren bir resim&#10;&#10;Açıklama otomatik olarak oluşturuldu">
            <a:extLst>
              <a:ext uri="{FF2B5EF4-FFF2-40B4-BE49-F238E27FC236}">
                <a16:creationId xmlns:a16="http://schemas.microsoft.com/office/drawing/2014/main" id="{A187CCAD-0424-DD3D-A04C-06FF40273A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742" y="3780510"/>
            <a:ext cx="4183819" cy="914021"/>
          </a:xfrm>
          <a:prstGeom prst="rect">
            <a:avLst/>
          </a:prstGeom>
        </p:spPr>
      </p:pic>
      <p:sp>
        <p:nvSpPr>
          <p:cNvPr id="9" name="Metin kutusu 8">
            <a:extLst>
              <a:ext uri="{FF2B5EF4-FFF2-40B4-BE49-F238E27FC236}">
                <a16:creationId xmlns:a16="http://schemas.microsoft.com/office/drawing/2014/main" id="{F9F17C72-20F2-4285-D2B0-1B72B305CB77}"/>
              </a:ext>
            </a:extLst>
          </p:cNvPr>
          <p:cNvSpPr txBox="1"/>
          <p:nvPr/>
        </p:nvSpPr>
        <p:spPr>
          <a:xfrm>
            <a:off x="5338324" y="1866766"/>
            <a:ext cx="2636444" cy="446276"/>
          </a:xfrm>
          <a:prstGeom prst="rect">
            <a:avLst/>
          </a:prstGeom>
          <a:noFill/>
        </p:spPr>
        <p:txBody>
          <a:bodyPr wrap="square" rtlCol="0">
            <a:spAutoFit/>
          </a:bodyPr>
          <a:lstStyle/>
          <a:p>
            <a:r>
              <a:rPr lang="tr-TR" sz="2300" dirty="0">
                <a:latin typeface="Arial" panose="020B0604020202020204" pitchFamily="34" charset="0"/>
              </a:rPr>
              <a:t>Mikail OKUMUŞ</a:t>
            </a:r>
          </a:p>
        </p:txBody>
      </p:sp>
      <p:sp>
        <p:nvSpPr>
          <p:cNvPr id="10" name="Metin kutusu 9">
            <a:extLst>
              <a:ext uri="{FF2B5EF4-FFF2-40B4-BE49-F238E27FC236}">
                <a16:creationId xmlns:a16="http://schemas.microsoft.com/office/drawing/2014/main" id="{B09D9273-0188-11FB-FFC1-89AD389A19C2}"/>
              </a:ext>
            </a:extLst>
          </p:cNvPr>
          <p:cNvSpPr txBox="1"/>
          <p:nvPr/>
        </p:nvSpPr>
        <p:spPr>
          <a:xfrm>
            <a:off x="5338323" y="2934403"/>
            <a:ext cx="2631749" cy="446276"/>
          </a:xfrm>
          <a:prstGeom prst="rect">
            <a:avLst/>
          </a:prstGeom>
          <a:noFill/>
        </p:spPr>
        <p:txBody>
          <a:bodyPr wrap="square" rtlCol="0">
            <a:spAutoFit/>
          </a:bodyPr>
          <a:lstStyle/>
          <a:p>
            <a:r>
              <a:rPr lang="tr-TR" sz="2300" dirty="0">
                <a:latin typeface="Arial" panose="020B0604020202020204" pitchFamily="34" charset="0"/>
              </a:rPr>
              <a:t>Adem USTAOĞLU</a:t>
            </a:r>
          </a:p>
        </p:txBody>
      </p:sp>
      <p:sp>
        <p:nvSpPr>
          <p:cNvPr id="11" name="Metin kutusu 10">
            <a:extLst>
              <a:ext uri="{FF2B5EF4-FFF2-40B4-BE49-F238E27FC236}">
                <a16:creationId xmlns:a16="http://schemas.microsoft.com/office/drawing/2014/main" id="{7BC7C82E-0BA4-C3DA-1BCB-00037FABF7C5}"/>
              </a:ext>
            </a:extLst>
          </p:cNvPr>
          <p:cNvSpPr txBox="1"/>
          <p:nvPr/>
        </p:nvSpPr>
        <p:spPr>
          <a:xfrm>
            <a:off x="5338324" y="4014382"/>
            <a:ext cx="2631748" cy="446276"/>
          </a:xfrm>
          <a:prstGeom prst="rect">
            <a:avLst/>
          </a:prstGeom>
          <a:noFill/>
        </p:spPr>
        <p:txBody>
          <a:bodyPr wrap="square" rtlCol="0">
            <a:spAutoFit/>
          </a:bodyPr>
          <a:lstStyle/>
          <a:p>
            <a:r>
              <a:rPr lang="tr-TR" sz="2300" dirty="0">
                <a:latin typeface="Arial" panose="020B0604020202020204" pitchFamily="34" charset="0"/>
              </a:rPr>
              <a:t>Ekrem BALCI</a:t>
            </a:r>
          </a:p>
        </p:txBody>
      </p:sp>
      <p:sp>
        <p:nvSpPr>
          <p:cNvPr id="5" name="Metin kutusu 4">
            <a:extLst>
              <a:ext uri="{FF2B5EF4-FFF2-40B4-BE49-F238E27FC236}">
                <a16:creationId xmlns:a16="http://schemas.microsoft.com/office/drawing/2014/main" id="{C58E9F6B-B6E8-3A92-6EE8-8C077CD7641D}"/>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Tree>
    <p:extLst>
      <p:ext uri="{BB962C8B-B14F-4D97-AF65-F5344CB8AC3E}">
        <p14:creationId xmlns:p14="http://schemas.microsoft.com/office/powerpoint/2010/main" val="30623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2"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9" name="Resim 8" descr="kum tepesi, doğa, rüzgarla biçimlenmiş toprak, kum içeren bir resim&#10;&#10;Açıklama otomatik olarak oluşturuldu">
            <a:extLst>
              <a:ext uri="{FF2B5EF4-FFF2-40B4-BE49-F238E27FC236}">
                <a16:creationId xmlns:a16="http://schemas.microsoft.com/office/drawing/2014/main" id="{1F6373A9-21A9-AF39-3ACD-414C5BB3C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F14662"/>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latin typeface="Arial" panose="020B0604020202020204" pitchFamily="34" charset="0"/>
                <a:cs typeface="Arial" panose="020B0604020202020204" pitchFamily="34" charset="0"/>
              </a:rPr>
              <a:t>YAŞADIĞI DÖNEM VE MEKÂN</a:t>
            </a:r>
          </a:p>
        </p:txBody>
      </p:sp>
      <p:sp>
        <p:nvSpPr>
          <p:cNvPr id="8" name="Metin kutusu 7">
            <a:extLst>
              <a:ext uri="{FF2B5EF4-FFF2-40B4-BE49-F238E27FC236}">
                <a16:creationId xmlns:a16="http://schemas.microsoft.com/office/drawing/2014/main" id="{C4081768-5951-F205-EDEB-5986E8C7B166}"/>
              </a:ext>
            </a:extLst>
          </p:cNvPr>
          <p:cNvSpPr txBox="1"/>
          <p:nvPr/>
        </p:nvSpPr>
        <p:spPr>
          <a:xfrm>
            <a:off x="3807742" y="4018212"/>
            <a:ext cx="7879080"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İsmail’in (a.s.) yaşadığı dönem          Hz. İbrahim (a.s.), Nemrut tarafından atıldığı ateşten kurtulup Babiller bölgesinden ayrıldıktan sonraki dönemdi.</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810000" y="1314823"/>
            <a:ext cx="8073263"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İsmail (a.s.) bebeklik dönemini Şam ve çevresinde geçirdi. Babası Hz. İbrahim (a.s.) onu ve annesi Hz. Hacer’i (r.a.) Allah’ın (c.c.) emri üzerine bugünkü </a:t>
            </a:r>
            <a:r>
              <a:rPr lang="tr-TR" sz="3000" dirty="0">
                <a:solidFill>
                  <a:srgbClr val="FF0000"/>
                </a:solidFill>
                <a:latin typeface="Arial" panose="020B0604020202020204" pitchFamily="34" charset="0"/>
                <a:cs typeface="Arial" panose="020B0604020202020204" pitchFamily="34" charset="0"/>
              </a:rPr>
              <a:t>Kâbe’nin bulunduğu boş vadiye bıraktı</a:t>
            </a:r>
            <a:r>
              <a:rPr lang="tr-TR" sz="3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503134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9" name="Resim 8" descr="dış mekan, yer, gökyüzü, kum içeren bir resim&#10;&#10;Açıklama otomatik olarak oluşturuldu">
            <a:extLst>
              <a:ext uri="{FF2B5EF4-FFF2-40B4-BE49-F238E27FC236}">
                <a16:creationId xmlns:a16="http://schemas.microsoft.com/office/drawing/2014/main" id="{7364D183-1558-4CD0-5FD5-0D500179FD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F14662"/>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500" b="1" dirty="0">
                <a:latin typeface="Arial" panose="020B0604020202020204" pitchFamily="34" charset="0"/>
                <a:cs typeface="Arial" panose="020B0604020202020204" pitchFamily="34" charset="0"/>
              </a:rPr>
              <a:t>HZ. HACER'İN (R.A.) SU ARAYIŞI</a:t>
            </a:r>
          </a:p>
        </p:txBody>
      </p:sp>
      <p:sp>
        <p:nvSpPr>
          <p:cNvPr id="8" name="Metin kutusu 7">
            <a:extLst>
              <a:ext uri="{FF2B5EF4-FFF2-40B4-BE49-F238E27FC236}">
                <a16:creationId xmlns:a16="http://schemas.microsoft.com/office/drawing/2014/main" id="{C4081768-5951-F205-EDEB-5986E8C7B166}"/>
              </a:ext>
            </a:extLst>
          </p:cNvPr>
          <p:cNvSpPr txBox="1"/>
          <p:nvPr/>
        </p:nvSpPr>
        <p:spPr>
          <a:xfrm>
            <a:off x="3810000" y="3738823"/>
            <a:ext cx="807326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Böylece çölün ortasında zemzemin çıkmasıyla Mekke toprakları bereketlendi ve yerleşime elverişli hale geldi.</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810000" y="1241613"/>
            <a:ext cx="8073263"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Hacer (r.a.) oğlu Hz. İsmail’e (a.s.) su bulmak için bir </a:t>
            </a:r>
            <a:r>
              <a:rPr lang="tr-TR" sz="3000" dirty="0">
                <a:solidFill>
                  <a:srgbClr val="FF0000"/>
                </a:solidFill>
                <a:latin typeface="Arial" panose="020B0604020202020204" pitchFamily="34" charset="0"/>
                <a:cs typeface="Arial" panose="020B0604020202020204" pitchFamily="34" charset="0"/>
              </a:rPr>
              <a:t>Safa</a:t>
            </a:r>
            <a:r>
              <a:rPr lang="tr-TR" sz="3000" dirty="0">
                <a:latin typeface="Arial" panose="020B0604020202020204" pitchFamily="34" charset="0"/>
                <a:cs typeface="Arial" panose="020B0604020202020204" pitchFamily="34" charset="0"/>
              </a:rPr>
              <a:t> tepesine bir </a:t>
            </a:r>
            <a:r>
              <a:rPr lang="tr-TR" sz="3000" dirty="0">
                <a:solidFill>
                  <a:srgbClr val="FF0000"/>
                </a:solidFill>
                <a:latin typeface="Arial" panose="020B0604020202020204" pitchFamily="34" charset="0"/>
                <a:cs typeface="Arial" panose="020B0604020202020204" pitchFamily="34" charset="0"/>
              </a:rPr>
              <a:t>Merve</a:t>
            </a:r>
            <a:r>
              <a:rPr lang="tr-TR" sz="3000" dirty="0">
                <a:latin typeface="Arial" panose="020B0604020202020204" pitchFamily="34" charset="0"/>
                <a:cs typeface="Arial" panose="020B0604020202020204" pitchFamily="34" charset="0"/>
              </a:rPr>
              <a:t> tepesine koşarak etrafında su aradı, bir anda çocuğunun yanında </a:t>
            </a:r>
            <a:r>
              <a:rPr lang="tr-TR" sz="3000" dirty="0">
                <a:solidFill>
                  <a:srgbClr val="FF0000"/>
                </a:solidFill>
                <a:latin typeface="Arial" panose="020B0604020202020204" pitchFamily="34" charset="0"/>
                <a:cs typeface="Arial" panose="020B0604020202020204" pitchFamily="34" charset="0"/>
              </a:rPr>
              <a:t>zemzem</a:t>
            </a:r>
            <a:r>
              <a:rPr lang="tr-TR" sz="3000" dirty="0">
                <a:latin typeface="Arial" panose="020B0604020202020204" pitchFamily="34" charset="0"/>
                <a:cs typeface="Arial" panose="020B0604020202020204" pitchFamily="34" charset="0"/>
              </a:rPr>
              <a:t> suyunun çıktığını gördü.</a:t>
            </a:r>
          </a:p>
        </p:txBody>
      </p:sp>
    </p:spTree>
    <p:extLst>
      <p:ext uri="{BB962C8B-B14F-4D97-AF65-F5344CB8AC3E}">
        <p14:creationId xmlns:p14="http://schemas.microsoft.com/office/powerpoint/2010/main" val="85226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7" name="Metin kutusu 6">
            <a:extLst>
              <a:ext uri="{FF2B5EF4-FFF2-40B4-BE49-F238E27FC236}">
                <a16:creationId xmlns:a16="http://schemas.microsoft.com/office/drawing/2014/main" id="{04DCB569-5CE4-43B3-2F0A-D6A06C1F4773}"/>
              </a:ext>
            </a:extLst>
          </p:cNvPr>
          <p:cNvSpPr txBox="1"/>
          <p:nvPr/>
        </p:nvSpPr>
        <p:spPr>
          <a:xfrm>
            <a:off x="0" y="4382327"/>
            <a:ext cx="12192000" cy="1554272"/>
          </a:xfrm>
          <a:prstGeom prst="rect">
            <a:avLst/>
          </a:prstGeom>
          <a:solidFill>
            <a:srgbClr val="86E2CE"/>
          </a:solidFill>
          <a:ln>
            <a:noFill/>
          </a:ln>
        </p:spPr>
        <p:txBody>
          <a:bodyPr wrap="square" rtlCol="0">
            <a:spAutoFit/>
          </a:bodyPr>
          <a:lstStyle/>
          <a:p>
            <a:pPr marL="3763963">
              <a:spcAft>
                <a:spcPts val="600"/>
              </a:spcAft>
            </a:pPr>
            <a:r>
              <a:rPr lang="tr-TR" sz="3000" dirty="0">
                <a:latin typeface="Arial" panose="020B0604020202020204" pitchFamily="34" charset="0"/>
                <a:cs typeface="Arial" panose="020B0604020202020204" pitchFamily="34" charset="0"/>
              </a:rPr>
              <a:t>"Ailesine namaz ve zekâtı emrederdi. </a:t>
            </a:r>
            <a:r>
              <a:rPr lang="tr-TR" sz="3000" dirty="0" err="1">
                <a:latin typeface="Arial" panose="020B0604020202020204" pitchFamily="34" charset="0"/>
                <a:cs typeface="Arial" panose="020B0604020202020204" pitchFamily="34" charset="0"/>
              </a:rPr>
              <a:t>Rabb’inin</a:t>
            </a:r>
            <a:r>
              <a:rPr lang="tr-TR" sz="3000" dirty="0">
                <a:latin typeface="Arial" panose="020B0604020202020204" pitchFamily="34" charset="0"/>
                <a:cs typeface="Arial" panose="020B0604020202020204" pitchFamily="34" charset="0"/>
              </a:rPr>
              <a:t> katında da hoşnutluğa ulaşmıştı."</a:t>
            </a:r>
          </a:p>
          <a:p>
            <a:pPr>
              <a:spcAft>
                <a:spcPts val="600"/>
              </a:spcAft>
            </a:pPr>
            <a:r>
              <a:rPr lang="tr-TR" sz="3000" dirty="0">
                <a:latin typeface="Arial" panose="020B0604020202020204" pitchFamily="34" charset="0"/>
                <a:cs typeface="Arial" panose="020B0604020202020204" pitchFamily="34" charset="0"/>
              </a:rPr>
              <a:t>								(Meryem suresi, 55. ayet)</a:t>
            </a:r>
          </a:p>
        </p:txBody>
      </p:sp>
      <p:pic>
        <p:nvPicPr>
          <p:cNvPr id="9" name="Resim 8" descr="metin, kitap, kağıt, ekran görüntüsü içeren bir resim&#10;&#10;Açıklama otomatik olarak oluşturuldu">
            <a:extLst>
              <a:ext uri="{FF2B5EF4-FFF2-40B4-BE49-F238E27FC236}">
                <a16:creationId xmlns:a16="http://schemas.microsoft.com/office/drawing/2014/main" id="{93EBBFC8-E694-CCCB-899E-A81FD5DD5B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F14662"/>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500" b="1" dirty="0">
                <a:latin typeface="Arial" panose="020B0604020202020204" pitchFamily="34" charset="0"/>
                <a:cs typeface="Arial" panose="020B0604020202020204" pitchFamily="34" charset="0"/>
              </a:rPr>
              <a:t>HZ. İSMAİL'İN (R.A.) ÖZELLİKLERİ</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810000" y="1241613"/>
            <a:ext cx="8073263" cy="286232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Kur’an’da Hz. İsmail (a.s.) uslu çocuk, akıllı ve edepli bir oğul, teslim olan bir genç, namazı ve zekâtı emreden bir peygamber, sabreden bir kimse, hoşnut olunan ve sevilen biri, sözüne sadık insan, resul ve </a:t>
            </a:r>
            <a:r>
              <a:rPr lang="tr-TR" sz="3000" dirty="0" err="1">
                <a:latin typeface="Arial" panose="020B0604020202020204" pitchFamily="34" charset="0"/>
                <a:cs typeface="Arial" panose="020B0604020202020204" pitchFamily="34" charset="0"/>
              </a:rPr>
              <a:t>nebî</a:t>
            </a:r>
            <a:r>
              <a:rPr lang="tr-TR" sz="3000" dirty="0">
                <a:latin typeface="Arial" panose="020B0604020202020204" pitchFamily="34" charset="0"/>
                <a:cs typeface="Arial" panose="020B0604020202020204" pitchFamily="34" charset="0"/>
              </a:rPr>
              <a:t> gibi niteliklerle anılmaktadır.</a:t>
            </a:r>
          </a:p>
        </p:txBody>
      </p:sp>
    </p:spTree>
    <p:extLst>
      <p:ext uri="{BB962C8B-B14F-4D97-AF65-F5344CB8AC3E}">
        <p14:creationId xmlns:p14="http://schemas.microsoft.com/office/powerpoint/2010/main" val="329819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1+#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9" name="Resim 8" descr="dış mekan, sürü, deve, memeli içeren bir resim&#10;&#10;Açıklama otomatik olarak oluşturuldu">
            <a:extLst>
              <a:ext uri="{FF2B5EF4-FFF2-40B4-BE49-F238E27FC236}">
                <a16:creationId xmlns:a16="http://schemas.microsoft.com/office/drawing/2014/main" id="{4F4D0571-458A-E30F-D1BC-132C951D5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F14662"/>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500" b="1" dirty="0">
                <a:latin typeface="Arial" panose="020B0604020202020204" pitchFamily="34" charset="0"/>
                <a:cs typeface="Arial" panose="020B0604020202020204" pitchFamily="34" charset="0"/>
              </a:rPr>
              <a:t>HZ. İSMAİL (A.S.) VE BABASI</a:t>
            </a:r>
          </a:p>
        </p:txBody>
      </p:sp>
      <p:sp>
        <p:nvSpPr>
          <p:cNvPr id="8" name="Metin kutusu 7">
            <a:extLst>
              <a:ext uri="{FF2B5EF4-FFF2-40B4-BE49-F238E27FC236}">
                <a16:creationId xmlns:a16="http://schemas.microsoft.com/office/drawing/2014/main" id="{C4081768-5951-F205-EDEB-5986E8C7B166}"/>
              </a:ext>
            </a:extLst>
          </p:cNvPr>
          <p:cNvSpPr txBox="1"/>
          <p:nvPr/>
        </p:nvSpPr>
        <p:spPr>
          <a:xfrm>
            <a:off x="3810000" y="3738823"/>
            <a:ext cx="8073263"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Filistin’de yaşayan Hz. İbrahim (a.s.) oğlu  Hz. İsmail’in (a.s.) aile hayatı ve Mekke’deki yaşamı ile ilgili rehberlik etti. Böylece            Hz. İsmail (a.s.) de babası gibi tevhit inancını devam ettirdi.</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810000" y="1241613"/>
            <a:ext cx="8073263" cy="2400657"/>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İbrahim (a.s.) zaman zaman oğlunu ve eşini ziyaret etmek için Mekke’ye geldi, onlarla ilgilenip vakit geçirdi. Hz. İbrahim (a.s.), Allah (c.c.) tarafından imtihan edildi. Allah'ın (c.c.) emrine itaat edince mükafatlandırıldı.</a:t>
            </a:r>
          </a:p>
        </p:txBody>
      </p:sp>
    </p:spTree>
    <p:extLst>
      <p:ext uri="{BB962C8B-B14F-4D97-AF65-F5344CB8AC3E}">
        <p14:creationId xmlns:p14="http://schemas.microsoft.com/office/powerpoint/2010/main" val="1385562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bina, dış mekan, ev, şehir içeren bir resim&#10;&#10;Açıklama otomatik olarak oluşturuldu">
            <a:extLst>
              <a:ext uri="{FF2B5EF4-FFF2-40B4-BE49-F238E27FC236}">
                <a16:creationId xmlns:a16="http://schemas.microsoft.com/office/drawing/2014/main" id="{124821C2-64B2-4632-5F56-C82D908C4B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F14662"/>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700" b="1" dirty="0">
                <a:latin typeface="Arial" panose="020B0604020202020204" pitchFamily="34" charset="0"/>
                <a:cs typeface="Arial" panose="020B0604020202020204" pitchFamily="34" charset="0"/>
              </a:rPr>
              <a:t>KÂBE'NİN İNŞASI</a:t>
            </a:r>
          </a:p>
        </p:txBody>
      </p:sp>
      <p:sp>
        <p:nvSpPr>
          <p:cNvPr id="8" name="Metin kutusu 7">
            <a:extLst>
              <a:ext uri="{FF2B5EF4-FFF2-40B4-BE49-F238E27FC236}">
                <a16:creationId xmlns:a16="http://schemas.microsoft.com/office/drawing/2014/main" id="{C4081768-5951-F205-EDEB-5986E8C7B166}"/>
              </a:ext>
            </a:extLst>
          </p:cNvPr>
          <p:cNvSpPr txBox="1"/>
          <p:nvPr/>
        </p:nvSpPr>
        <p:spPr>
          <a:xfrm>
            <a:off x="3803282" y="2962459"/>
            <a:ext cx="8059826"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a:t>
            </a:r>
            <a:r>
              <a:rPr lang="tr-TR" sz="3000" dirty="0">
                <a:solidFill>
                  <a:srgbClr val="FF0000"/>
                </a:solidFill>
                <a:latin typeface="Arial" panose="020B0604020202020204" pitchFamily="34" charset="0"/>
                <a:cs typeface="Arial" panose="020B0604020202020204" pitchFamily="34" charset="0"/>
              </a:rPr>
              <a:t>Yeryüzündeki ilk mabet </a:t>
            </a:r>
            <a:r>
              <a:rPr lang="tr-TR" sz="3000" dirty="0">
                <a:latin typeface="Arial" panose="020B0604020202020204" pitchFamily="34" charset="0"/>
                <a:cs typeface="Arial" panose="020B0604020202020204" pitchFamily="34" charset="0"/>
              </a:rPr>
              <a:t>dualar eşliğinde inşa edilmiş oldu. Yüce Allah’ın evi olan Kâbe, insanlar için güvenli bir toplanma yeri oldu.</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810000" y="1241613"/>
            <a:ext cx="807326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İbrahim (a.s.) Allah’ın (c.c.) emri üzerine oğlu İsmail (a.s.) ile birlikte </a:t>
            </a:r>
            <a:r>
              <a:rPr lang="tr-TR" sz="3000" dirty="0">
                <a:solidFill>
                  <a:srgbClr val="FF0000"/>
                </a:solidFill>
                <a:latin typeface="Arial" panose="020B0604020202020204" pitchFamily="34" charset="0"/>
                <a:cs typeface="Arial" panose="020B0604020202020204" pitchFamily="34" charset="0"/>
              </a:rPr>
              <a:t>Kâbe</a:t>
            </a:r>
            <a:r>
              <a:rPr lang="tr-TR" sz="3000" dirty="0">
                <a:latin typeface="Arial" panose="020B0604020202020204" pitchFamily="34" charset="0"/>
                <a:cs typeface="Arial" panose="020B0604020202020204" pitchFamily="34" charset="0"/>
              </a:rPr>
              <a:t>’yi (</a:t>
            </a:r>
            <a:r>
              <a:rPr lang="tr-TR" sz="3000" dirty="0">
                <a:solidFill>
                  <a:srgbClr val="FF0000"/>
                </a:solidFill>
                <a:latin typeface="Arial" panose="020B0604020202020204" pitchFamily="34" charset="0"/>
                <a:cs typeface="Arial" panose="020B0604020202020204" pitchFamily="34" charset="0"/>
              </a:rPr>
              <a:t>Beytullah</a:t>
            </a:r>
            <a:r>
              <a:rPr lang="tr-TR" sz="3000" dirty="0">
                <a:latin typeface="Arial" panose="020B0604020202020204" pitchFamily="34" charset="0"/>
                <a:cs typeface="Arial" panose="020B0604020202020204" pitchFamily="34" charset="0"/>
              </a:rPr>
              <a:t>) inşa etti.</a:t>
            </a:r>
          </a:p>
        </p:txBody>
      </p:sp>
      <p:sp>
        <p:nvSpPr>
          <p:cNvPr id="7" name="Metin kutusu 6">
            <a:extLst>
              <a:ext uri="{FF2B5EF4-FFF2-40B4-BE49-F238E27FC236}">
                <a16:creationId xmlns:a16="http://schemas.microsoft.com/office/drawing/2014/main" id="{A28F39E0-4C6F-69D4-2C34-14D5D7E993D0}"/>
              </a:ext>
            </a:extLst>
          </p:cNvPr>
          <p:cNvSpPr txBox="1"/>
          <p:nvPr/>
        </p:nvSpPr>
        <p:spPr>
          <a:xfrm>
            <a:off x="3810001" y="4683305"/>
            <a:ext cx="8053108" cy="1015663"/>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Kâbe’nin inşasının ardından Yüce Allah insanlara hac ibadetini farz kıldı.</a:t>
            </a:r>
          </a:p>
        </p:txBody>
      </p:sp>
    </p:spTree>
    <p:extLst>
      <p:ext uri="{BB962C8B-B14F-4D97-AF65-F5344CB8AC3E}">
        <p14:creationId xmlns:p14="http://schemas.microsoft.com/office/powerpoint/2010/main" val="931228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pic>
        <p:nvPicPr>
          <p:cNvPr id="10" name="Resim 9" descr="metin, giyim, resim, cenaze içeren bir resim&#10;&#10;Açıklama otomatik olarak oluşturuldu">
            <a:extLst>
              <a:ext uri="{FF2B5EF4-FFF2-40B4-BE49-F238E27FC236}">
                <a16:creationId xmlns:a16="http://schemas.microsoft.com/office/drawing/2014/main" id="{DAD1D41E-1E26-B9C3-3C80-4B9F844C58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38623"/>
            <a:ext cx="3333600" cy="5000400"/>
          </a:xfrm>
          <a:prstGeom prst="rect">
            <a:avLst/>
          </a:prstGeom>
        </p:spPr>
      </p:pic>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F14662"/>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400" b="1" dirty="0">
                <a:latin typeface="Arial" panose="020B0604020202020204" pitchFamily="34" charset="0"/>
                <a:cs typeface="Arial" panose="020B0604020202020204" pitchFamily="34" charset="0"/>
              </a:rPr>
              <a:t>HZ. İSMAİL'İN (R.A.) MEKKE HAYATI</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810000" y="1241613"/>
            <a:ext cx="8073263" cy="1938992"/>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Cürhümlüler kabilesinin gelip Mekke civarına yerleşmeleri üzerine Hz. İsmail (a.s.) onlardan Arapça öğrendi ve bu kabileden bir kızla evlendi.</a:t>
            </a:r>
          </a:p>
        </p:txBody>
      </p:sp>
      <p:sp>
        <p:nvSpPr>
          <p:cNvPr id="8" name="Metin kutusu 7">
            <a:extLst>
              <a:ext uri="{FF2B5EF4-FFF2-40B4-BE49-F238E27FC236}">
                <a16:creationId xmlns:a16="http://schemas.microsoft.com/office/drawing/2014/main" id="{881ACF4F-E3E6-5DA9-B805-2D7713F42058}"/>
              </a:ext>
            </a:extLst>
          </p:cNvPr>
          <p:cNvSpPr txBox="1"/>
          <p:nvPr/>
        </p:nvSpPr>
        <p:spPr>
          <a:xfrm>
            <a:off x="3810000" y="3372380"/>
            <a:ext cx="807326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Yüce Allah (c.c.), Hz. İsmail’i (a.s.) insanları doğru yola çağırmak üzere peygamber olarak gönderdi ve onu vahiyle destekledi.</a:t>
            </a:r>
          </a:p>
        </p:txBody>
      </p:sp>
    </p:spTree>
    <p:extLst>
      <p:ext uri="{BB962C8B-B14F-4D97-AF65-F5344CB8AC3E}">
        <p14:creationId xmlns:p14="http://schemas.microsoft.com/office/powerpoint/2010/main" val="134707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descr="ekran görüntüsü, metin içeren bir resim&#10;&#10;Açıklama otomatik olarak oluşturuldu">
            <a:extLst>
              <a:ext uri="{FF2B5EF4-FFF2-40B4-BE49-F238E27FC236}">
                <a16:creationId xmlns:a16="http://schemas.microsoft.com/office/drawing/2014/main" id="{9061F413-59CC-B63D-1941-2980D51AF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Metin kutusu 1">
            <a:extLst>
              <a:ext uri="{FF2B5EF4-FFF2-40B4-BE49-F238E27FC236}">
                <a16:creationId xmlns:a16="http://schemas.microsoft.com/office/drawing/2014/main" id="{FE9596C8-AE18-EF99-1946-C876E87347F7}"/>
              </a:ext>
            </a:extLst>
          </p:cNvPr>
          <p:cNvSpPr txBox="1"/>
          <p:nvPr/>
        </p:nvSpPr>
        <p:spPr>
          <a:xfrm>
            <a:off x="459772" y="60943"/>
            <a:ext cx="6695940" cy="369332"/>
          </a:xfrm>
          <a:prstGeom prst="rect">
            <a:avLst/>
          </a:prstGeom>
          <a:noFill/>
        </p:spPr>
        <p:txBody>
          <a:bodyPr wrap="square" rtlCol="0">
            <a:spAutoFit/>
          </a:bodyPr>
          <a:lstStyle/>
          <a:p>
            <a:r>
              <a:rPr lang="en-US" sz="1800" b="1">
                <a:solidFill>
                  <a:srgbClr val="F2FAFF"/>
                </a:solidFill>
                <a:latin typeface="Arial" panose="020B0604020202020204" pitchFamily="34" charset="0"/>
                <a:cs typeface="Arial" panose="020B0604020202020204" pitchFamily="34" charset="0"/>
              </a:rPr>
              <a:t>5. KONU: BİR PEYGAMBER TANIYORUM: HZ. İSMAİL (A.S.)</a:t>
            </a:r>
            <a:endParaRPr lang="en-US" sz="1800" b="1" dirty="0">
              <a:solidFill>
                <a:srgbClr val="F2FAFF"/>
              </a:solidFill>
              <a:latin typeface="Arial" panose="020B0604020202020204" pitchFamily="34" charset="0"/>
              <a:cs typeface="Arial" panose="020B0604020202020204" pitchFamily="34" charset="0"/>
            </a:endParaRPr>
          </a:p>
        </p:txBody>
      </p:sp>
      <p:pic>
        <p:nvPicPr>
          <p:cNvPr id="9" name="Resim 8" descr="harita, metin, atlas içeren bir resim&#10;&#10;Açıklama otomatik olarak oluşturuldu">
            <a:extLst>
              <a:ext uri="{FF2B5EF4-FFF2-40B4-BE49-F238E27FC236}">
                <a16:creationId xmlns:a16="http://schemas.microsoft.com/office/drawing/2014/main" id="{1B34C1EB-78EB-6819-500B-13039EF4DB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790" y="1229247"/>
            <a:ext cx="3333600" cy="5000400"/>
          </a:xfrm>
          <a:prstGeom prst="rect">
            <a:avLst/>
          </a:prstGeom>
        </p:spPr>
      </p:pic>
      <p:sp>
        <p:nvSpPr>
          <p:cNvPr id="3" name="Metin kutusu 2">
            <a:extLst>
              <a:ext uri="{FF2B5EF4-FFF2-40B4-BE49-F238E27FC236}">
                <a16:creationId xmlns:a16="http://schemas.microsoft.com/office/drawing/2014/main" id="{9293536E-C98C-B49F-60F2-9886890B503F}"/>
              </a:ext>
            </a:extLst>
          </p:cNvPr>
          <p:cNvSpPr txBox="1"/>
          <p:nvPr/>
        </p:nvSpPr>
        <p:spPr>
          <a:xfrm>
            <a:off x="140790" y="6322713"/>
            <a:ext cx="11910420" cy="452688"/>
          </a:xfrm>
          <a:prstGeom prst="rect">
            <a:avLst/>
          </a:prstGeom>
          <a:noFill/>
        </p:spPr>
        <p:txBody>
          <a:bodyPr wrap="square" rtlCol="0">
            <a:spAutoFit/>
          </a:bodyPr>
          <a:lstStyle/>
          <a:p>
            <a:pPr algn="ctr">
              <a:lnSpc>
                <a:spcPts val="3216"/>
              </a:lnSpc>
            </a:pPr>
            <a:r>
              <a:rPr lang="en-US" sz="1500" dirty="0">
                <a:solidFill>
                  <a:srgbClr val="FFFFFF"/>
                </a:solidFill>
                <a:latin typeface="Arial"/>
              </a:rPr>
              <a:t>Bu </a:t>
            </a:r>
            <a:r>
              <a:rPr lang="en-US" sz="1500" dirty="0" err="1">
                <a:solidFill>
                  <a:srgbClr val="FFFFFF"/>
                </a:solidFill>
                <a:latin typeface="Arial"/>
              </a:rPr>
              <a:t>içeriklerin</a:t>
            </a:r>
            <a:r>
              <a:rPr lang="en-US" sz="1500" dirty="0">
                <a:solidFill>
                  <a:srgbClr val="FFFFFF"/>
                </a:solidFill>
                <a:latin typeface="Arial"/>
              </a:rPr>
              <a:t> </a:t>
            </a:r>
            <a:r>
              <a:rPr lang="en-US" sz="1500" dirty="0" err="1">
                <a:solidFill>
                  <a:srgbClr val="FFFFFF"/>
                </a:solidFill>
                <a:latin typeface="Arial"/>
              </a:rPr>
              <a:t>daha</a:t>
            </a:r>
            <a:r>
              <a:rPr lang="en-US" sz="1500" dirty="0">
                <a:solidFill>
                  <a:srgbClr val="FFFFFF"/>
                </a:solidFill>
                <a:latin typeface="Arial"/>
              </a:rPr>
              <a:t> </a:t>
            </a:r>
            <a:r>
              <a:rPr lang="en-US" sz="1500" dirty="0" err="1">
                <a:solidFill>
                  <a:srgbClr val="FFFFFF"/>
                </a:solidFill>
                <a:latin typeface="Arial"/>
              </a:rPr>
              <a:t>fazlasına</a:t>
            </a:r>
            <a:r>
              <a:rPr lang="en-US" sz="1500" dirty="0">
                <a:solidFill>
                  <a:srgbClr val="FFFFFF"/>
                </a:solidFill>
                <a:latin typeface="Arial"/>
              </a:rPr>
              <a:t> GÜNAY YAYINLARI </a:t>
            </a:r>
            <a:r>
              <a:rPr lang="en-US" sz="1500" dirty="0" err="1">
                <a:solidFill>
                  <a:srgbClr val="FFFFFF"/>
                </a:solidFill>
                <a:latin typeface="Arial"/>
              </a:rPr>
              <a:t>Bumerang</a:t>
            </a:r>
            <a:r>
              <a:rPr lang="en-US" sz="1500" dirty="0">
                <a:solidFill>
                  <a:srgbClr val="FFFFFF"/>
                </a:solidFill>
                <a:latin typeface="Arial"/>
              </a:rPr>
              <a:t> </a:t>
            </a:r>
            <a:r>
              <a:rPr lang="en-US" sz="1500" dirty="0" err="1">
                <a:solidFill>
                  <a:srgbClr val="FFFFFF"/>
                </a:solidFill>
                <a:latin typeface="Arial"/>
              </a:rPr>
              <a:t>Konu</a:t>
            </a:r>
            <a:r>
              <a:rPr lang="en-US" sz="1500" dirty="0">
                <a:solidFill>
                  <a:srgbClr val="FFFFFF"/>
                </a:solidFill>
                <a:latin typeface="Arial"/>
              </a:rPr>
              <a:t> </a:t>
            </a:r>
            <a:r>
              <a:rPr lang="en-US" sz="1500" dirty="0" err="1">
                <a:solidFill>
                  <a:srgbClr val="FFFFFF"/>
                </a:solidFill>
                <a:latin typeface="Arial"/>
              </a:rPr>
              <a:t>Anlatımlı</a:t>
            </a:r>
            <a:r>
              <a:rPr lang="en-US" sz="1500" dirty="0">
                <a:solidFill>
                  <a:srgbClr val="FFFFFF"/>
                </a:solidFill>
                <a:latin typeface="Arial"/>
              </a:rPr>
              <a:t> Din </a:t>
            </a:r>
            <a:r>
              <a:rPr lang="en-US" sz="1500" dirty="0" err="1">
                <a:solidFill>
                  <a:srgbClr val="FFFFFF"/>
                </a:solidFill>
                <a:latin typeface="Arial"/>
              </a:rPr>
              <a:t>Kültürü</a:t>
            </a:r>
            <a:r>
              <a:rPr lang="en-US" sz="1500" dirty="0">
                <a:solidFill>
                  <a:srgbClr val="FFFFFF"/>
                </a:solidFill>
                <a:latin typeface="Arial"/>
              </a:rPr>
              <a:t> </a:t>
            </a:r>
            <a:r>
              <a:rPr lang="en-US" sz="1500" dirty="0" err="1">
                <a:solidFill>
                  <a:srgbClr val="FFFFFF"/>
                </a:solidFill>
                <a:latin typeface="Arial"/>
              </a:rPr>
              <a:t>ve</a:t>
            </a:r>
            <a:r>
              <a:rPr lang="en-US" sz="1500" dirty="0">
                <a:solidFill>
                  <a:srgbClr val="FFFFFF"/>
                </a:solidFill>
                <a:latin typeface="Arial"/>
              </a:rPr>
              <a:t> </a:t>
            </a:r>
            <a:r>
              <a:rPr lang="en-US" sz="1500" dirty="0" err="1">
                <a:solidFill>
                  <a:srgbClr val="FFFFFF"/>
                </a:solidFill>
                <a:latin typeface="Arial"/>
              </a:rPr>
              <a:t>Ahlak</a:t>
            </a:r>
            <a:r>
              <a:rPr lang="en-US" sz="1500" dirty="0">
                <a:solidFill>
                  <a:srgbClr val="FFFFFF"/>
                </a:solidFill>
                <a:latin typeface="Arial"/>
              </a:rPr>
              <a:t> </a:t>
            </a:r>
            <a:r>
              <a:rPr lang="en-US" sz="1500" dirty="0" err="1">
                <a:solidFill>
                  <a:srgbClr val="FFFFFF"/>
                </a:solidFill>
                <a:latin typeface="Arial"/>
              </a:rPr>
              <a:t>Bilgisi</a:t>
            </a:r>
            <a:r>
              <a:rPr lang="en-US" sz="1500" dirty="0">
                <a:solidFill>
                  <a:srgbClr val="FFFFFF"/>
                </a:solidFill>
                <a:latin typeface="Arial"/>
              </a:rPr>
              <a:t> </a:t>
            </a:r>
            <a:r>
              <a:rPr lang="en-US" sz="1500" dirty="0" err="1">
                <a:solidFill>
                  <a:srgbClr val="FFFFFF"/>
                </a:solidFill>
                <a:latin typeface="Arial"/>
              </a:rPr>
              <a:t>kitabından</a:t>
            </a:r>
            <a:r>
              <a:rPr lang="en-US" sz="1500" dirty="0">
                <a:solidFill>
                  <a:srgbClr val="FFFFFF"/>
                </a:solidFill>
                <a:latin typeface="Arial"/>
              </a:rPr>
              <a:t> </a:t>
            </a:r>
            <a:r>
              <a:rPr lang="en-US" sz="1500" dirty="0" err="1">
                <a:solidFill>
                  <a:srgbClr val="FFFFFF"/>
                </a:solidFill>
                <a:latin typeface="Arial"/>
              </a:rPr>
              <a:t>ulaşabilirsiniz</a:t>
            </a:r>
            <a:r>
              <a:rPr lang="en-US" sz="1500" dirty="0">
                <a:solidFill>
                  <a:srgbClr val="FFFFFF"/>
                </a:solidFill>
                <a:latin typeface="Arial"/>
              </a:rPr>
              <a:t>.</a:t>
            </a:r>
          </a:p>
        </p:txBody>
      </p:sp>
      <p:sp>
        <p:nvSpPr>
          <p:cNvPr id="6" name="Dikdörtgen: Köşeleri Yuvarlatılmış 5">
            <a:extLst>
              <a:ext uri="{FF2B5EF4-FFF2-40B4-BE49-F238E27FC236}">
                <a16:creationId xmlns:a16="http://schemas.microsoft.com/office/drawing/2014/main" id="{0EE962B4-B7E4-C2C4-A596-4C72E0FCB6D9}"/>
              </a:ext>
            </a:extLst>
          </p:cNvPr>
          <p:cNvSpPr/>
          <p:nvPr/>
        </p:nvSpPr>
        <p:spPr>
          <a:xfrm>
            <a:off x="140790" y="589436"/>
            <a:ext cx="3333600" cy="502678"/>
          </a:xfrm>
          <a:prstGeom prst="roundRect">
            <a:avLst/>
          </a:prstGeom>
          <a:solidFill>
            <a:srgbClr val="F14662"/>
          </a:solidFill>
          <a:ln>
            <a:solidFill>
              <a:srgbClr val="F8850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tr-TR" sz="1300" b="1" dirty="0">
                <a:latin typeface="Arial" panose="020B0604020202020204" pitchFamily="34" charset="0"/>
                <a:cs typeface="Arial" panose="020B0604020202020204" pitchFamily="34" charset="0"/>
              </a:rPr>
              <a:t>HZ. İSMAİL'İN (R.A.) TEBLİP FAALİYETİ</a:t>
            </a:r>
          </a:p>
        </p:txBody>
      </p:sp>
      <p:sp>
        <p:nvSpPr>
          <p:cNvPr id="11" name="Metin kutusu 10">
            <a:extLst>
              <a:ext uri="{FF2B5EF4-FFF2-40B4-BE49-F238E27FC236}">
                <a16:creationId xmlns:a16="http://schemas.microsoft.com/office/drawing/2014/main" id="{D0A7EEC4-DF8F-A2EA-4F1A-425F8A89E593}"/>
              </a:ext>
            </a:extLst>
          </p:cNvPr>
          <p:cNvSpPr txBox="1"/>
          <p:nvPr/>
        </p:nvSpPr>
        <p:spPr>
          <a:xfrm>
            <a:off x="3810000" y="1241613"/>
            <a:ext cx="807326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Mekke şehri büyüyüp gelişince bu bölgedeki insanlara Allah’ın (c.c.) varlığını ve birliğini tebliğ etti.</a:t>
            </a:r>
          </a:p>
        </p:txBody>
      </p:sp>
      <p:sp>
        <p:nvSpPr>
          <p:cNvPr id="7" name="Metin kutusu 6">
            <a:extLst>
              <a:ext uri="{FF2B5EF4-FFF2-40B4-BE49-F238E27FC236}">
                <a16:creationId xmlns:a16="http://schemas.microsoft.com/office/drawing/2014/main" id="{04DCB569-5CE4-43B3-2F0A-D6A06C1F4773}"/>
              </a:ext>
            </a:extLst>
          </p:cNvPr>
          <p:cNvSpPr txBox="1"/>
          <p:nvPr/>
        </p:nvSpPr>
        <p:spPr>
          <a:xfrm>
            <a:off x="3810000" y="2968750"/>
            <a:ext cx="8073263" cy="1477328"/>
          </a:xfrm>
          <a:prstGeom prst="rect">
            <a:avLst/>
          </a:prstGeom>
          <a:noFill/>
          <a:ln>
            <a:noFill/>
          </a:ln>
        </p:spPr>
        <p:txBody>
          <a:bodyPr wrap="square" rtlCol="0">
            <a:spAutoFit/>
          </a:bodyPr>
          <a:lstStyle/>
          <a:p>
            <a:pPr>
              <a:spcAft>
                <a:spcPts val="600"/>
              </a:spcAft>
            </a:pPr>
            <a:r>
              <a:rPr lang="tr-TR" sz="3000" dirty="0">
                <a:latin typeface="Arial" panose="020B0604020202020204" pitchFamily="34" charset="0"/>
                <a:cs typeface="Arial" panose="020B0604020202020204" pitchFamily="34" charset="0"/>
              </a:rPr>
              <a:t>• Hz. İsmail (a.s.), yaşadığı bölge ile çevresindeki </a:t>
            </a:r>
            <a:r>
              <a:rPr lang="tr-TR" sz="3000" dirty="0" err="1">
                <a:latin typeface="Arial" panose="020B0604020202020204" pitchFamily="34" charset="0"/>
                <a:cs typeface="Arial" panose="020B0604020202020204" pitchFamily="34" charset="0"/>
              </a:rPr>
              <a:t>Cürhüm</a:t>
            </a:r>
            <a:r>
              <a:rPr lang="tr-TR" sz="3000" dirty="0">
                <a:latin typeface="Arial" panose="020B0604020202020204" pitchFamily="34" charset="0"/>
                <a:cs typeface="Arial" panose="020B0604020202020204" pitchFamily="34" charset="0"/>
              </a:rPr>
              <a:t>, </a:t>
            </a:r>
            <a:r>
              <a:rPr lang="tr-TR" sz="3000" dirty="0" err="1">
                <a:latin typeface="Arial" panose="020B0604020202020204" pitchFamily="34" charset="0"/>
                <a:cs typeface="Arial" panose="020B0604020202020204" pitchFamily="34" charset="0"/>
              </a:rPr>
              <a:t>Amalika</a:t>
            </a:r>
            <a:r>
              <a:rPr lang="tr-TR" sz="3000" dirty="0">
                <a:latin typeface="Arial" panose="020B0604020202020204" pitchFamily="34" charset="0"/>
                <a:cs typeface="Arial" panose="020B0604020202020204" pitchFamily="34" charset="0"/>
              </a:rPr>
              <a:t> ve Yemen kabilelerine peygamber olarak gönderildi.</a:t>
            </a:r>
          </a:p>
        </p:txBody>
      </p:sp>
    </p:spTree>
    <p:extLst>
      <p:ext uri="{BB962C8B-B14F-4D97-AF65-F5344CB8AC3E}">
        <p14:creationId xmlns:p14="http://schemas.microsoft.com/office/powerpoint/2010/main" val="2390684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1310</TotalTime>
  <Words>2352</Words>
  <Application>Microsoft Office PowerPoint</Application>
  <PresentationFormat>Geniş ekran</PresentationFormat>
  <Paragraphs>251</Paragraphs>
  <Slides>20</Slides>
  <Notes>0</Notes>
  <HiddenSlides>0</HiddenSlides>
  <MMClips>0</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20</vt:i4>
      </vt:variant>
    </vt:vector>
  </HeadingPairs>
  <TitlesOfParts>
    <vt:vector size="24"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Ekrem Balcı</dc:creator>
  <cp:lastModifiedBy>Ekrem Balcı</cp:lastModifiedBy>
  <cp:revision>37</cp:revision>
  <dcterms:created xsi:type="dcterms:W3CDTF">2023-08-29T09:05:15Z</dcterms:created>
  <dcterms:modified xsi:type="dcterms:W3CDTF">2023-09-27T18:12:38Z</dcterms:modified>
</cp:coreProperties>
</file>