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93" r:id="rId5"/>
    <p:sldId id="294" r:id="rId6"/>
    <p:sldId id="295" r:id="rId7"/>
    <p:sldId id="297" r:id="rId8"/>
    <p:sldId id="298" r:id="rId9"/>
    <p:sldId id="299" r:id="rId10"/>
    <p:sldId id="300" r:id="rId11"/>
    <p:sldId id="301" r:id="rId12"/>
    <p:sldId id="302" r:id="rId13"/>
    <p:sldId id="303" r:id="rId14"/>
    <p:sldId id="304" r:id="rId15"/>
    <p:sldId id="305" r:id="rId16"/>
    <p:sldId id="271" r:id="rId17"/>
    <p:sldId id="272" r:id="rId18"/>
    <p:sldId id="267" r:id="rId19"/>
    <p:sldId id="260" r:id="rId20"/>
    <p:sldId id="261" r:id="rId21"/>
    <p:sldId id="264" r:id="rId22"/>
    <p:sldId id="265" r:id="rId23"/>
    <p:sldId id="269" r:id="rId24"/>
    <p:sldId id="268" r:id="rId25"/>
    <p:sldId id="258" r:id="rId2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5A47"/>
    <a:srgbClr val="27AAE1"/>
    <a:srgbClr val="F15A29"/>
    <a:srgbClr val="FF934D"/>
    <a:srgbClr val="FFFFFF"/>
    <a:srgbClr val="979A95"/>
    <a:srgbClr val="86E2CE"/>
    <a:srgbClr val="F5917B"/>
    <a:srgbClr val="C00000"/>
    <a:srgbClr val="C61D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08" autoAdjust="0"/>
  </p:normalViewPr>
  <p:slideViewPr>
    <p:cSldViewPr snapToGrid="0">
      <p:cViewPr varScale="1">
        <p:scale>
          <a:sx n="63" d="100"/>
          <a:sy n="63" d="100"/>
        </p:scale>
        <p:origin x="9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24.09.2023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24.09.2023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çizgi film, ekran görüntüsü, grafik tasarım içeren bir resim&#10;&#10;Açıklama otomatik olarak oluşturuldu">
            <a:extLst>
              <a:ext uri="{FF2B5EF4-FFF2-40B4-BE49-F238E27FC236}">
                <a16:creationId xmlns:a16="http://schemas.microsoft.com/office/drawing/2014/main" id="{24C688F7-1355-69B2-DD78-FC283F796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descr="metin, ekran görüntüsü, gökyüzü, bulut içeren bir resim&#10;&#10;Açıklama otomatik olarak oluşturuldu">
            <a:extLst>
              <a:ext uri="{FF2B5EF4-FFF2-40B4-BE49-F238E27FC236}">
                <a16:creationId xmlns:a16="http://schemas.microsoft.com/office/drawing/2014/main" id="{790F5F06-F5E6-61BE-56B4-156142329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09639" y="5686697"/>
            <a:ext cx="3144753"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Tavaf ve </a:t>
            </a:r>
            <a:r>
              <a:rPr lang="tr-TR" sz="3200" b="1" dirty="0" err="1">
                <a:latin typeface="Arial" panose="020B0604020202020204" pitchFamily="34" charset="0"/>
                <a:cs typeface="Arial" panose="020B0604020202020204" pitchFamily="34" charset="0"/>
              </a:rPr>
              <a:t>Şavt</a:t>
            </a:r>
            <a:endParaRPr lang="tr-TR" sz="3200" b="1" dirty="0">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7490628B-E6E5-0E1C-87E6-5A3959427871}"/>
              </a:ext>
            </a:extLst>
          </p:cNvPr>
          <p:cNvSpPr txBox="1"/>
          <p:nvPr/>
        </p:nvSpPr>
        <p:spPr>
          <a:xfrm>
            <a:off x="3764032" y="695824"/>
            <a:ext cx="8427966"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Kâbe’nin köşesinden başlayarak yedi defa Kâbe’nin etrafında dönerek gerçekleştirilen ibadettir. Her bir dönüşe </a:t>
            </a:r>
            <a:r>
              <a:rPr lang="tr-TR" sz="3000" dirty="0" err="1">
                <a:latin typeface="Arial" panose="020B0604020202020204" pitchFamily="34" charset="0"/>
                <a:cs typeface="Arial" panose="020B0604020202020204" pitchFamily="34" charset="0"/>
              </a:rPr>
              <a:t>şavt</a:t>
            </a:r>
            <a:r>
              <a:rPr lang="tr-TR" sz="3000" dirty="0">
                <a:latin typeface="Arial" panose="020B0604020202020204" pitchFamily="34" charset="0"/>
                <a:cs typeface="Arial" panose="020B0604020202020204" pitchFamily="34" charset="0"/>
              </a:rPr>
              <a:t> denilir. </a:t>
            </a:r>
          </a:p>
        </p:txBody>
      </p:sp>
      <p:pic>
        <p:nvPicPr>
          <p:cNvPr id="22" name="Resim 21" descr="cenaze, kalabalık, insanlar içeren bir resim&#10;&#10;Açıklama otomatik olarak oluşturuldu">
            <a:extLst>
              <a:ext uri="{FF2B5EF4-FFF2-40B4-BE49-F238E27FC236}">
                <a16:creationId xmlns:a16="http://schemas.microsoft.com/office/drawing/2014/main" id="{821BE72B-F7B3-9773-2D01-153D46FB1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19" y="695823"/>
            <a:ext cx="2876190" cy="4857143"/>
          </a:xfrm>
          <a:prstGeom prst="rect">
            <a:avLst/>
          </a:prstGeom>
        </p:spPr>
      </p:pic>
      <p:sp>
        <p:nvSpPr>
          <p:cNvPr id="8" name="Metin kutusu 7">
            <a:extLst>
              <a:ext uri="{FF2B5EF4-FFF2-40B4-BE49-F238E27FC236}">
                <a16:creationId xmlns:a16="http://schemas.microsoft.com/office/drawing/2014/main" id="{DCAFB37D-C5BD-12E0-B955-A7A28572C831}"/>
              </a:ext>
            </a:extLst>
          </p:cNvPr>
          <p:cNvSpPr txBox="1"/>
          <p:nvPr/>
        </p:nvSpPr>
        <p:spPr>
          <a:xfrm>
            <a:off x="3764032" y="2480152"/>
            <a:ext cx="828717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Tavaf esnasında Allah’a (c.c.) dua edilir ve O’ndan bağışlanma dilenir ve Kur’an okunur.</a:t>
            </a:r>
          </a:p>
        </p:txBody>
      </p:sp>
      <p:pic>
        <p:nvPicPr>
          <p:cNvPr id="10" name="Resim 9" descr="çizgi film, ekran görüntüsü, çizim, tasarım içeren bir resim&#10;&#10;Açıklama otomatik olarak oluşturuldu">
            <a:extLst>
              <a:ext uri="{FF2B5EF4-FFF2-40B4-BE49-F238E27FC236}">
                <a16:creationId xmlns:a16="http://schemas.microsoft.com/office/drawing/2014/main" id="{B81E9E19-F593-CEF0-9148-83AD10410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188" y="3771700"/>
            <a:ext cx="2819048" cy="2390476"/>
          </a:xfrm>
          <a:prstGeom prst="rect">
            <a:avLst/>
          </a:prstGeom>
        </p:spPr>
      </p:pic>
      <p:sp>
        <p:nvSpPr>
          <p:cNvPr id="11" name="Metin kutusu 10">
            <a:extLst>
              <a:ext uri="{FF2B5EF4-FFF2-40B4-BE49-F238E27FC236}">
                <a16:creationId xmlns:a16="http://schemas.microsoft.com/office/drawing/2014/main" id="{E582691F-EA44-9D17-FEA9-44CE1A82D2AB}"/>
              </a:ext>
            </a:extLst>
          </p:cNvPr>
          <p:cNvSpPr txBox="1"/>
          <p:nvPr/>
        </p:nvSpPr>
        <p:spPr>
          <a:xfrm>
            <a:off x="3918857" y="5174788"/>
            <a:ext cx="1422400" cy="646331"/>
          </a:xfrm>
          <a:prstGeom prst="rect">
            <a:avLst/>
          </a:prstGeom>
          <a:noFill/>
        </p:spPr>
        <p:txBody>
          <a:bodyPr wrap="square" rtlCol="0">
            <a:spAutoFit/>
          </a:bodyPr>
          <a:lstStyle/>
          <a:p>
            <a:pPr algn="ctr"/>
            <a:r>
              <a:rPr lang="tr-TR" b="1" dirty="0"/>
              <a:t>Başlangıç noktası</a:t>
            </a:r>
          </a:p>
        </p:txBody>
      </p:sp>
      <p:cxnSp>
        <p:nvCxnSpPr>
          <p:cNvPr id="14" name="Düz Ok Bağlayıcısı 13">
            <a:extLst>
              <a:ext uri="{FF2B5EF4-FFF2-40B4-BE49-F238E27FC236}">
                <a16:creationId xmlns:a16="http://schemas.microsoft.com/office/drawing/2014/main" id="{9CAF1227-D068-6358-C05A-9C31B4633D67}"/>
              </a:ext>
            </a:extLst>
          </p:cNvPr>
          <p:cNvCxnSpPr>
            <a:cxnSpLocks/>
            <a:stCxn id="17" idx="2"/>
          </p:cNvCxnSpPr>
          <p:nvPr/>
        </p:nvCxnSpPr>
        <p:spPr>
          <a:xfrm flipH="1">
            <a:off x="5165725" y="5197945"/>
            <a:ext cx="1750957" cy="3550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4B99373-6BFD-630C-68F7-7181C35091A7}"/>
              </a:ext>
            </a:extLst>
          </p:cNvPr>
          <p:cNvSpPr/>
          <p:nvPr/>
        </p:nvSpPr>
        <p:spPr>
          <a:xfrm>
            <a:off x="6879320" y="5030844"/>
            <a:ext cx="169180" cy="32753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Oval 16">
            <a:extLst>
              <a:ext uri="{FF2B5EF4-FFF2-40B4-BE49-F238E27FC236}">
                <a16:creationId xmlns:a16="http://schemas.microsoft.com/office/drawing/2014/main" id="{7ECA6DAF-11E9-C278-88DE-905B029F8F4F}"/>
              </a:ext>
            </a:extLst>
          </p:cNvPr>
          <p:cNvSpPr/>
          <p:nvPr/>
        </p:nvSpPr>
        <p:spPr>
          <a:xfrm>
            <a:off x="6916682" y="5112688"/>
            <a:ext cx="88075" cy="17051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a:extLst>
              <a:ext uri="{FF2B5EF4-FFF2-40B4-BE49-F238E27FC236}">
                <a16:creationId xmlns:a16="http://schemas.microsoft.com/office/drawing/2014/main" id="{75F17613-86C5-FC5C-F431-8BF072C06D30}"/>
              </a:ext>
            </a:extLst>
          </p:cNvPr>
          <p:cNvSpPr txBox="1"/>
          <p:nvPr/>
        </p:nvSpPr>
        <p:spPr>
          <a:xfrm>
            <a:off x="8970167" y="4493765"/>
            <a:ext cx="2777912" cy="830997"/>
          </a:xfrm>
          <a:prstGeom prst="rect">
            <a:avLst/>
          </a:prstGeom>
          <a:solidFill>
            <a:srgbClr val="979A95"/>
          </a:solidFill>
        </p:spPr>
        <p:txBody>
          <a:bodyPr wrap="square" rtlCol="0">
            <a:spAutoFit/>
          </a:bodyPr>
          <a:lstStyle/>
          <a:p>
            <a:r>
              <a:rPr lang="tr-TR" sz="2400" b="1" dirty="0"/>
              <a:t>1 Dönüş= 1 </a:t>
            </a:r>
            <a:r>
              <a:rPr lang="tr-TR" sz="2400" b="1" dirty="0" err="1"/>
              <a:t>Şavt</a:t>
            </a:r>
            <a:endParaRPr lang="tr-TR" sz="2400" b="1" dirty="0"/>
          </a:p>
          <a:p>
            <a:r>
              <a:rPr lang="tr-TR" sz="2400" b="1" dirty="0"/>
              <a:t>7 </a:t>
            </a:r>
            <a:r>
              <a:rPr lang="tr-TR" sz="2400" b="1" dirty="0" err="1"/>
              <a:t>Şavt</a:t>
            </a:r>
            <a:r>
              <a:rPr lang="tr-TR" sz="2400" b="1" dirty="0"/>
              <a:t>=     1 Tavaf</a:t>
            </a:r>
          </a:p>
        </p:txBody>
      </p:sp>
    </p:spTree>
    <p:extLst>
      <p:ext uri="{BB962C8B-B14F-4D97-AF65-F5344CB8AC3E}">
        <p14:creationId xmlns:p14="http://schemas.microsoft.com/office/powerpoint/2010/main" val="75546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1" grpId="0"/>
      <p:bldP spid="16" grpId="0" animBg="1"/>
      <p:bldP spid="17"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09639" y="5686697"/>
            <a:ext cx="3144753" cy="584775"/>
          </a:xfrm>
          <a:prstGeom prst="rect">
            <a:avLst/>
          </a:prstGeom>
          <a:noFill/>
          <a:ln>
            <a:noFill/>
          </a:ln>
        </p:spPr>
        <p:txBody>
          <a:bodyPr wrap="square" rtlCol="0">
            <a:spAutoFit/>
          </a:bodyPr>
          <a:lstStyle/>
          <a:p>
            <a:pPr algn="ctr">
              <a:spcAft>
                <a:spcPts val="600"/>
              </a:spcAft>
            </a:pPr>
            <a:r>
              <a:rPr lang="tr-TR" sz="3200" b="1" dirty="0" err="1">
                <a:latin typeface="Arial" panose="020B0604020202020204" pitchFamily="34" charset="0"/>
                <a:cs typeface="Arial" panose="020B0604020202020204" pitchFamily="34" charset="0"/>
              </a:rPr>
              <a:t>Sa'y</a:t>
            </a:r>
            <a:endParaRPr lang="tr-TR" sz="3200" b="1" dirty="0">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20" name="Resim 19" descr="ekran görüntüsü, iz, yol, kulvar, kanal, tren içeren bir resim&#10;&#10;Açıklama otomatik olarak oluşturuldu">
            <a:extLst>
              <a:ext uri="{FF2B5EF4-FFF2-40B4-BE49-F238E27FC236}">
                <a16:creationId xmlns:a16="http://schemas.microsoft.com/office/drawing/2014/main" id="{6D103302-CBFB-48DB-C192-B16AC719F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20" y="695823"/>
            <a:ext cx="2876190" cy="4857143"/>
          </a:xfrm>
          <a:prstGeom prst="rect">
            <a:avLst/>
          </a:prstGeom>
        </p:spPr>
      </p:pic>
      <p:sp>
        <p:nvSpPr>
          <p:cNvPr id="12" name="Metin kutusu 11">
            <a:extLst>
              <a:ext uri="{FF2B5EF4-FFF2-40B4-BE49-F238E27FC236}">
                <a16:creationId xmlns:a16="http://schemas.microsoft.com/office/drawing/2014/main" id="{7490628B-E6E5-0E1C-87E6-5A3959427871}"/>
              </a:ext>
            </a:extLst>
          </p:cNvPr>
          <p:cNvSpPr txBox="1"/>
          <p:nvPr/>
        </p:nvSpPr>
        <p:spPr>
          <a:xfrm>
            <a:off x="3807742" y="1036854"/>
            <a:ext cx="794033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Sa'y</a:t>
            </a:r>
            <a:r>
              <a:rPr lang="tr-TR" sz="3000" dirty="0">
                <a:latin typeface="Arial" panose="020B0604020202020204" pitchFamily="34" charset="0"/>
                <a:cs typeface="Arial" panose="020B0604020202020204" pitchFamily="34" charset="0"/>
              </a:rPr>
              <a:t>, sözlükte “koşmak, çaba göstermek” gibi anlamlara gelir.</a:t>
            </a:r>
          </a:p>
        </p:txBody>
      </p:sp>
      <p:sp>
        <p:nvSpPr>
          <p:cNvPr id="8" name="Metin kutusu 7">
            <a:extLst>
              <a:ext uri="{FF2B5EF4-FFF2-40B4-BE49-F238E27FC236}">
                <a16:creationId xmlns:a16="http://schemas.microsoft.com/office/drawing/2014/main" id="{DCAFB37D-C5BD-12E0-B955-A7A28572C831}"/>
              </a:ext>
            </a:extLst>
          </p:cNvPr>
          <p:cNvSpPr txBox="1"/>
          <p:nvPr/>
        </p:nvSpPr>
        <p:spPr>
          <a:xfrm>
            <a:off x="3807742" y="2191861"/>
            <a:ext cx="7940337"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Safa ile Merve tepeleri arasında yedi kez hızlı adımlarla gidip gelmeyi ifade eder. Bu olay Hz. Hacer’in (r.a.) oğlu Hz. İsmail (a.s.) için su araması olayını hatırlatır.</a:t>
            </a:r>
          </a:p>
        </p:txBody>
      </p:sp>
      <p:cxnSp>
        <p:nvCxnSpPr>
          <p:cNvPr id="13" name="Düz Ok Bağlayıcısı 12">
            <a:extLst>
              <a:ext uri="{FF2B5EF4-FFF2-40B4-BE49-F238E27FC236}">
                <a16:creationId xmlns:a16="http://schemas.microsoft.com/office/drawing/2014/main" id="{D136EF82-3015-2BB1-2F37-22580FA0F74A}"/>
              </a:ext>
            </a:extLst>
          </p:cNvPr>
          <p:cNvCxnSpPr>
            <a:cxnSpLocks/>
          </p:cNvCxnSpPr>
          <p:nvPr/>
        </p:nvCxnSpPr>
        <p:spPr>
          <a:xfrm flipH="1">
            <a:off x="5165725" y="5105400"/>
            <a:ext cx="488315" cy="4475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Resim 9" descr="sanat içeren bir resim&#10;&#10;Açıklama otomatik olarak orta güvenilirlik düzeyiyle oluşturuldu">
            <a:extLst>
              <a:ext uri="{FF2B5EF4-FFF2-40B4-BE49-F238E27FC236}">
                <a16:creationId xmlns:a16="http://schemas.microsoft.com/office/drawing/2014/main" id="{561CEE82-1EE5-0B1E-0D40-B4431AF60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3170" y="4450273"/>
            <a:ext cx="5285771" cy="1370873"/>
          </a:xfrm>
          <a:prstGeom prst="rect">
            <a:avLst/>
          </a:prstGeom>
        </p:spPr>
      </p:pic>
      <p:sp>
        <p:nvSpPr>
          <p:cNvPr id="11" name="Metin kutusu 10">
            <a:extLst>
              <a:ext uri="{FF2B5EF4-FFF2-40B4-BE49-F238E27FC236}">
                <a16:creationId xmlns:a16="http://schemas.microsoft.com/office/drawing/2014/main" id="{761524D0-2820-153C-AB69-64FECB0175E7}"/>
              </a:ext>
            </a:extLst>
          </p:cNvPr>
          <p:cNvSpPr txBox="1"/>
          <p:nvPr/>
        </p:nvSpPr>
        <p:spPr>
          <a:xfrm>
            <a:off x="3918857" y="5174788"/>
            <a:ext cx="1422400" cy="646331"/>
          </a:xfrm>
          <a:prstGeom prst="rect">
            <a:avLst/>
          </a:prstGeom>
          <a:noFill/>
        </p:spPr>
        <p:txBody>
          <a:bodyPr wrap="square" rtlCol="0">
            <a:spAutoFit/>
          </a:bodyPr>
          <a:lstStyle/>
          <a:p>
            <a:pPr algn="ctr"/>
            <a:r>
              <a:rPr lang="tr-TR" b="1" dirty="0"/>
              <a:t>Başlangıç noktası</a:t>
            </a:r>
          </a:p>
        </p:txBody>
      </p:sp>
      <p:sp>
        <p:nvSpPr>
          <p:cNvPr id="15" name="Metin kutusu 14">
            <a:extLst>
              <a:ext uri="{FF2B5EF4-FFF2-40B4-BE49-F238E27FC236}">
                <a16:creationId xmlns:a16="http://schemas.microsoft.com/office/drawing/2014/main" id="{9EE4762F-01C3-3BD8-FDB2-0D2B19E330BE}"/>
              </a:ext>
            </a:extLst>
          </p:cNvPr>
          <p:cNvSpPr txBox="1"/>
          <p:nvPr/>
        </p:nvSpPr>
        <p:spPr>
          <a:xfrm>
            <a:off x="4673600" y="4299359"/>
            <a:ext cx="1422400" cy="369332"/>
          </a:xfrm>
          <a:prstGeom prst="rect">
            <a:avLst/>
          </a:prstGeom>
          <a:noFill/>
        </p:spPr>
        <p:txBody>
          <a:bodyPr wrap="square" rtlCol="0">
            <a:spAutoFit/>
          </a:bodyPr>
          <a:lstStyle/>
          <a:p>
            <a:pPr algn="ctr"/>
            <a:r>
              <a:rPr lang="tr-TR" b="1" dirty="0"/>
              <a:t>Safa Tepesi</a:t>
            </a:r>
          </a:p>
        </p:txBody>
      </p:sp>
      <p:sp>
        <p:nvSpPr>
          <p:cNvPr id="16" name="Metin kutusu 15">
            <a:extLst>
              <a:ext uri="{FF2B5EF4-FFF2-40B4-BE49-F238E27FC236}">
                <a16:creationId xmlns:a16="http://schemas.microsoft.com/office/drawing/2014/main" id="{52463AA3-39C2-222C-F9C3-5D2D5138E3E4}"/>
              </a:ext>
            </a:extLst>
          </p:cNvPr>
          <p:cNvSpPr txBox="1"/>
          <p:nvPr/>
        </p:nvSpPr>
        <p:spPr>
          <a:xfrm>
            <a:off x="9873070" y="4796360"/>
            <a:ext cx="1720184" cy="369332"/>
          </a:xfrm>
          <a:prstGeom prst="rect">
            <a:avLst/>
          </a:prstGeom>
          <a:noFill/>
        </p:spPr>
        <p:txBody>
          <a:bodyPr wrap="square" rtlCol="0">
            <a:spAutoFit/>
          </a:bodyPr>
          <a:lstStyle/>
          <a:p>
            <a:pPr algn="ctr"/>
            <a:r>
              <a:rPr lang="tr-TR" b="1" dirty="0"/>
              <a:t>Merve Tepesi</a:t>
            </a:r>
          </a:p>
        </p:txBody>
      </p:sp>
      <p:sp>
        <p:nvSpPr>
          <p:cNvPr id="17" name="Metin kutusu 16">
            <a:extLst>
              <a:ext uri="{FF2B5EF4-FFF2-40B4-BE49-F238E27FC236}">
                <a16:creationId xmlns:a16="http://schemas.microsoft.com/office/drawing/2014/main" id="{2B664F5F-3FD5-9A5C-6315-EBB4863B3CCF}"/>
              </a:ext>
            </a:extLst>
          </p:cNvPr>
          <p:cNvSpPr txBox="1"/>
          <p:nvPr/>
        </p:nvSpPr>
        <p:spPr>
          <a:xfrm>
            <a:off x="7312818" y="4857451"/>
            <a:ext cx="1422400" cy="369332"/>
          </a:xfrm>
          <a:prstGeom prst="rect">
            <a:avLst/>
          </a:prstGeom>
          <a:noFill/>
        </p:spPr>
        <p:txBody>
          <a:bodyPr wrap="square" rtlCol="0">
            <a:spAutoFit/>
          </a:bodyPr>
          <a:lstStyle/>
          <a:p>
            <a:pPr algn="ctr"/>
            <a:r>
              <a:rPr lang="tr-TR" dirty="0"/>
              <a:t>3 gidiş</a:t>
            </a:r>
          </a:p>
        </p:txBody>
      </p:sp>
      <p:sp>
        <p:nvSpPr>
          <p:cNvPr id="18" name="Metin kutusu 17">
            <a:extLst>
              <a:ext uri="{FF2B5EF4-FFF2-40B4-BE49-F238E27FC236}">
                <a16:creationId xmlns:a16="http://schemas.microsoft.com/office/drawing/2014/main" id="{229469F8-A6E3-FB8A-4D75-BE56E48700B2}"/>
              </a:ext>
            </a:extLst>
          </p:cNvPr>
          <p:cNvSpPr txBox="1"/>
          <p:nvPr/>
        </p:nvSpPr>
        <p:spPr>
          <a:xfrm>
            <a:off x="6662049" y="5377697"/>
            <a:ext cx="1422400" cy="369332"/>
          </a:xfrm>
          <a:prstGeom prst="rect">
            <a:avLst/>
          </a:prstGeom>
          <a:noFill/>
        </p:spPr>
        <p:txBody>
          <a:bodyPr wrap="square" rtlCol="0">
            <a:spAutoFit/>
          </a:bodyPr>
          <a:lstStyle/>
          <a:p>
            <a:pPr algn="ctr"/>
            <a:r>
              <a:rPr lang="tr-TR" dirty="0"/>
              <a:t>4 geliş</a:t>
            </a:r>
          </a:p>
        </p:txBody>
      </p:sp>
    </p:spTree>
    <p:extLst>
      <p:ext uri="{BB962C8B-B14F-4D97-AF65-F5344CB8AC3E}">
        <p14:creationId xmlns:p14="http://schemas.microsoft.com/office/powerpoint/2010/main" val="255461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1"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09639" y="5686697"/>
            <a:ext cx="3144753"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Vakfe</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6" name="Resim 5" descr="dış mekan, kaya, penguen içeren bir resim&#10;&#10;Açıklama otomatik olarak oluşturuldu">
            <a:extLst>
              <a:ext uri="{FF2B5EF4-FFF2-40B4-BE49-F238E27FC236}">
                <a16:creationId xmlns:a16="http://schemas.microsoft.com/office/drawing/2014/main" id="{A3411B74-1DF8-1215-9B3A-C3B889D41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20" y="695823"/>
            <a:ext cx="2876190" cy="4857143"/>
          </a:xfrm>
          <a:prstGeom prst="rect">
            <a:avLst/>
          </a:prstGeom>
        </p:spPr>
      </p:pic>
      <p:sp>
        <p:nvSpPr>
          <p:cNvPr id="12" name="Metin kutusu 11">
            <a:extLst>
              <a:ext uri="{FF2B5EF4-FFF2-40B4-BE49-F238E27FC236}">
                <a16:creationId xmlns:a16="http://schemas.microsoft.com/office/drawing/2014/main" id="{7490628B-E6E5-0E1C-87E6-5A3959427871}"/>
              </a:ext>
            </a:extLst>
          </p:cNvPr>
          <p:cNvSpPr txBox="1"/>
          <p:nvPr/>
        </p:nvSpPr>
        <p:spPr>
          <a:xfrm>
            <a:off x="3807742" y="1036854"/>
            <a:ext cx="7940337"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Hacı adayları Kurban bayramı arifesinde </a:t>
            </a:r>
            <a:r>
              <a:rPr lang="tr-TR" sz="3000" dirty="0">
                <a:solidFill>
                  <a:srgbClr val="FF0000"/>
                </a:solidFill>
                <a:latin typeface="Arial" panose="020B0604020202020204" pitchFamily="34" charset="0"/>
                <a:cs typeface="Arial" panose="020B0604020202020204" pitchFamily="34" charset="0"/>
              </a:rPr>
              <a:t>Arafat</a:t>
            </a:r>
            <a:r>
              <a:rPr lang="tr-TR" sz="3000" dirty="0">
                <a:latin typeface="Arial" panose="020B0604020202020204" pitchFamily="34" charset="0"/>
                <a:cs typeface="Arial" panose="020B0604020202020204" pitchFamily="34" charset="0"/>
              </a:rPr>
              <a:t> Dağına çıkarlar ve öğlen vaktinden akşam vaktine kadar burada beklerler. </a:t>
            </a:r>
          </a:p>
        </p:txBody>
      </p:sp>
      <p:sp>
        <p:nvSpPr>
          <p:cNvPr id="8" name="Metin kutusu 7">
            <a:extLst>
              <a:ext uri="{FF2B5EF4-FFF2-40B4-BE49-F238E27FC236}">
                <a16:creationId xmlns:a16="http://schemas.microsoft.com/office/drawing/2014/main" id="{DCAFB37D-C5BD-12E0-B955-A7A28572C831}"/>
              </a:ext>
            </a:extLst>
          </p:cNvPr>
          <p:cNvSpPr txBox="1"/>
          <p:nvPr/>
        </p:nvSpPr>
        <p:spPr>
          <a:xfrm>
            <a:off x="3807742" y="2694781"/>
            <a:ext cx="8064218"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Arafat'tan sonra </a:t>
            </a:r>
            <a:r>
              <a:rPr lang="tr-TR" sz="3000" dirty="0" err="1">
                <a:solidFill>
                  <a:srgbClr val="FF0000"/>
                </a:solidFill>
                <a:latin typeface="Arial" panose="020B0604020202020204" pitchFamily="34" charset="0"/>
                <a:cs typeface="Arial" panose="020B0604020202020204" pitchFamily="34" charset="0"/>
              </a:rPr>
              <a:t>Müzdelife</a:t>
            </a:r>
            <a:r>
              <a:rPr lang="tr-TR" sz="3000" dirty="0" err="1">
                <a:latin typeface="Arial" panose="020B0604020202020204" pitchFamily="34" charset="0"/>
                <a:cs typeface="Arial" panose="020B0604020202020204" pitchFamily="34" charset="0"/>
              </a:rPr>
              <a:t>’ye</a:t>
            </a:r>
            <a:r>
              <a:rPr lang="tr-TR" sz="3000" dirty="0">
                <a:latin typeface="Arial" panose="020B0604020202020204" pitchFamily="34" charset="0"/>
                <a:cs typeface="Arial" panose="020B0604020202020204" pitchFamily="34" charset="0"/>
              </a:rPr>
              <a:t> geçen hacı adayları kurban bayramının birinci günü güneş doğana kadar burada beklerler. Mahşer meydanını andıran bu </a:t>
            </a:r>
            <a:r>
              <a:rPr lang="tr-TR" sz="3000" dirty="0">
                <a:solidFill>
                  <a:srgbClr val="FF0000"/>
                </a:solidFill>
                <a:latin typeface="Arial" panose="020B0604020202020204" pitchFamily="34" charset="0"/>
                <a:cs typeface="Arial" panose="020B0604020202020204" pitchFamily="34" charset="0"/>
              </a:rPr>
              <a:t>bekleyiş</a:t>
            </a:r>
            <a:r>
              <a:rPr lang="tr-TR" sz="3000" dirty="0">
                <a:latin typeface="Arial" panose="020B0604020202020204" pitchFamily="34" charset="0"/>
                <a:cs typeface="Arial" panose="020B0604020202020204" pitchFamily="34" charset="0"/>
              </a:rPr>
              <a:t>e vakfe denilmektedir.</a:t>
            </a:r>
          </a:p>
        </p:txBody>
      </p:sp>
    </p:spTree>
    <p:extLst>
      <p:ext uri="{BB962C8B-B14F-4D97-AF65-F5344CB8AC3E}">
        <p14:creationId xmlns:p14="http://schemas.microsoft.com/office/powerpoint/2010/main" val="406237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246135" y="5681665"/>
            <a:ext cx="3271761"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Şeytan Taşlama</a:t>
            </a:r>
          </a:p>
        </p:txBody>
      </p:sp>
      <p:pic>
        <p:nvPicPr>
          <p:cNvPr id="10" name="Resim 9" descr="kişi, şahıs, adam, insan, ekran görüntüsü, ayna içeren bir resim&#10;&#10;Açıklama otomatik olarak oluşturuldu">
            <a:extLst>
              <a:ext uri="{FF2B5EF4-FFF2-40B4-BE49-F238E27FC236}">
                <a16:creationId xmlns:a16="http://schemas.microsoft.com/office/drawing/2014/main" id="{8C750A50-8EA4-F573-A724-531B02ECE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20" y="695823"/>
            <a:ext cx="2876190" cy="4857143"/>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7490628B-E6E5-0E1C-87E6-5A3959427871}"/>
              </a:ext>
            </a:extLst>
          </p:cNvPr>
          <p:cNvSpPr txBox="1"/>
          <p:nvPr/>
        </p:nvSpPr>
        <p:spPr>
          <a:xfrm>
            <a:off x="3807742" y="1154469"/>
            <a:ext cx="8243468"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Taşlama, bir bakıma kovma ve  uzaklaşma </a:t>
            </a:r>
            <a:r>
              <a:rPr lang="tr-TR" sz="3000" dirty="0" err="1">
                <a:latin typeface="Arial" panose="020B0604020202020204" pitchFamily="34" charset="0"/>
                <a:cs typeface="Arial" panose="020B0604020202020204" pitchFamily="34" charset="0"/>
              </a:rPr>
              <a:t>mânâsı</a:t>
            </a:r>
            <a:r>
              <a:rPr lang="tr-TR" sz="3000" dirty="0">
                <a:latin typeface="Arial" panose="020B0604020202020204" pitchFamily="34" charset="0"/>
                <a:cs typeface="Arial" panose="020B0604020202020204" pitchFamily="34" charset="0"/>
              </a:rPr>
              <a:t> taşır.</a:t>
            </a:r>
          </a:p>
        </p:txBody>
      </p:sp>
      <p:sp>
        <p:nvSpPr>
          <p:cNvPr id="8" name="Metin kutusu 7">
            <a:extLst>
              <a:ext uri="{FF2B5EF4-FFF2-40B4-BE49-F238E27FC236}">
                <a16:creationId xmlns:a16="http://schemas.microsoft.com/office/drawing/2014/main" id="{DCAFB37D-C5BD-12E0-B955-A7A28572C831}"/>
              </a:ext>
            </a:extLst>
          </p:cNvPr>
          <p:cNvSpPr txBox="1"/>
          <p:nvPr/>
        </p:nvSpPr>
        <p:spPr>
          <a:xfrm>
            <a:off x="3807741" y="4158906"/>
            <a:ext cx="8138123"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Kurban bayramının birinci, ikinci ve üçüncü günü Mina'ya gelen hacı adayları günahlardan arınmak ve şeytana başkaldırmak amacıyla sembolik olarak taş atarlar.</a:t>
            </a:r>
          </a:p>
        </p:txBody>
      </p:sp>
      <p:sp>
        <p:nvSpPr>
          <p:cNvPr id="5" name="Metin kutusu 4">
            <a:extLst>
              <a:ext uri="{FF2B5EF4-FFF2-40B4-BE49-F238E27FC236}">
                <a16:creationId xmlns:a16="http://schemas.microsoft.com/office/drawing/2014/main" id="{A182CEEE-020A-7FDC-ADE3-1A5853B13AC0}"/>
              </a:ext>
            </a:extLst>
          </p:cNvPr>
          <p:cNvSpPr txBox="1"/>
          <p:nvPr/>
        </p:nvSpPr>
        <p:spPr>
          <a:xfrm>
            <a:off x="3807742" y="2425855"/>
            <a:ext cx="8243468"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ibadet ile “</a:t>
            </a:r>
            <a:r>
              <a:rPr lang="tr-TR" sz="3000" dirty="0">
                <a:solidFill>
                  <a:srgbClr val="FF0000"/>
                </a:solidFill>
                <a:latin typeface="Arial" panose="020B0604020202020204" pitchFamily="34" charset="0"/>
                <a:cs typeface="Arial" panose="020B0604020202020204" pitchFamily="34" charset="0"/>
              </a:rPr>
              <a:t>Taşlanmış, kovulmuş olan şeytanın şerrinden </a:t>
            </a:r>
            <a:r>
              <a:rPr lang="tr-TR" sz="3000" dirty="0" err="1">
                <a:solidFill>
                  <a:srgbClr val="FF0000"/>
                </a:solidFill>
                <a:latin typeface="Arial" panose="020B0604020202020204" pitchFamily="34" charset="0"/>
                <a:cs typeface="Arial" panose="020B0604020202020204" pitchFamily="34" charset="0"/>
              </a:rPr>
              <a:t>Allâh’a</a:t>
            </a:r>
            <a:r>
              <a:rPr lang="tr-TR" sz="3000" dirty="0">
                <a:solidFill>
                  <a:srgbClr val="FF0000"/>
                </a:solidFill>
                <a:latin typeface="Arial" panose="020B0604020202020204" pitchFamily="34" charset="0"/>
                <a:cs typeface="Arial" panose="020B0604020202020204" pitchFamily="34" charset="0"/>
              </a:rPr>
              <a:t> sığınırım.</a:t>
            </a:r>
            <a:r>
              <a:rPr lang="tr-TR" sz="3000" dirty="0">
                <a:latin typeface="Arial" panose="020B0604020202020204" pitchFamily="34" charset="0"/>
                <a:cs typeface="Arial" panose="020B0604020202020204" pitchFamily="34" charset="0"/>
              </a:rPr>
              <a:t>”  ifadesinde olduğu gibi şeytana tepki gösterilir.</a:t>
            </a:r>
          </a:p>
        </p:txBody>
      </p:sp>
    </p:spTree>
    <p:extLst>
      <p:ext uri="{BB962C8B-B14F-4D97-AF65-F5344CB8AC3E}">
        <p14:creationId xmlns:p14="http://schemas.microsoft.com/office/powerpoint/2010/main" val="254739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7490628B-E6E5-0E1C-87E6-5A3959427871}"/>
              </a:ext>
            </a:extLst>
          </p:cNvPr>
          <p:cNvSpPr txBox="1"/>
          <p:nvPr/>
        </p:nvSpPr>
        <p:spPr>
          <a:xfrm>
            <a:off x="-2" y="636037"/>
            <a:ext cx="2804161" cy="523220"/>
          </a:xfrm>
          <a:prstGeom prst="rect">
            <a:avLst/>
          </a:prstGeom>
          <a:solidFill>
            <a:srgbClr val="FF934D"/>
          </a:solidFill>
          <a:ln>
            <a:noFill/>
          </a:ln>
        </p:spPr>
        <p:txBody>
          <a:bodyPr wrap="square" rtlCol="0">
            <a:spAutoFit/>
          </a:bodyPr>
          <a:lstStyle/>
          <a:p>
            <a:pPr algn="ctr">
              <a:spcAft>
                <a:spcPts val="600"/>
              </a:spcAft>
            </a:pPr>
            <a:r>
              <a:rPr lang="tr-TR" sz="2800" dirty="0">
                <a:solidFill>
                  <a:schemeClr val="bg1"/>
                </a:solidFill>
                <a:latin typeface="Arial" panose="020B0604020202020204" pitchFamily="34" charset="0"/>
                <a:cs typeface="Arial" panose="020B0604020202020204" pitchFamily="34" charset="0"/>
              </a:rPr>
              <a:t>Haccın Farzları</a:t>
            </a:r>
          </a:p>
        </p:txBody>
      </p:sp>
      <p:pic>
        <p:nvPicPr>
          <p:cNvPr id="19" name="Resim 18" descr="bina, stadyum içeren bir resim&#10;&#10;Açıklama otomatik olarak oluşturuldu">
            <a:extLst>
              <a:ext uri="{FF2B5EF4-FFF2-40B4-BE49-F238E27FC236}">
                <a16:creationId xmlns:a16="http://schemas.microsoft.com/office/drawing/2014/main" id="{BF4E8288-8332-5BDC-D902-631935C24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64" y="1533812"/>
            <a:ext cx="3600000" cy="3600000"/>
          </a:xfrm>
          <a:prstGeom prst="rect">
            <a:avLst/>
          </a:prstGeom>
        </p:spPr>
      </p:pic>
      <p:pic>
        <p:nvPicPr>
          <p:cNvPr id="21" name="Resim 20" descr="giyim, adam, insan, kişi, şahıs içeren bir resim&#10;&#10;Açıklama otomatik olarak oluşturuldu">
            <a:extLst>
              <a:ext uri="{FF2B5EF4-FFF2-40B4-BE49-F238E27FC236}">
                <a16:creationId xmlns:a16="http://schemas.microsoft.com/office/drawing/2014/main" id="{9DF1B4EB-1F30-B377-CF83-0E4D24690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9755" y="661435"/>
            <a:ext cx="3692489" cy="4460868"/>
          </a:xfrm>
          <a:prstGeom prst="rect">
            <a:avLst/>
          </a:prstGeom>
        </p:spPr>
      </p:pic>
      <p:pic>
        <p:nvPicPr>
          <p:cNvPr id="23" name="Resim 22" descr="insanlar, dış mekan içeren bir resim&#10;&#10;Açıklama otomatik olarak oluşturuldu">
            <a:extLst>
              <a:ext uri="{FF2B5EF4-FFF2-40B4-BE49-F238E27FC236}">
                <a16:creationId xmlns:a16="http://schemas.microsoft.com/office/drawing/2014/main" id="{581B0CBD-B4D5-C6D0-2CCA-E70C747AD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592" y="1533812"/>
            <a:ext cx="3607059" cy="3600000"/>
          </a:xfrm>
          <a:prstGeom prst="rect">
            <a:avLst/>
          </a:prstGeom>
        </p:spPr>
      </p:pic>
      <p:sp>
        <p:nvSpPr>
          <p:cNvPr id="24" name="Metin kutusu 23">
            <a:extLst>
              <a:ext uri="{FF2B5EF4-FFF2-40B4-BE49-F238E27FC236}">
                <a16:creationId xmlns:a16="http://schemas.microsoft.com/office/drawing/2014/main" id="{07548D52-0E1B-0919-5EB6-6901728C906E}"/>
              </a:ext>
            </a:extLst>
          </p:cNvPr>
          <p:cNvSpPr txBox="1"/>
          <p:nvPr/>
        </p:nvSpPr>
        <p:spPr>
          <a:xfrm>
            <a:off x="1126603" y="5283242"/>
            <a:ext cx="2804161" cy="954107"/>
          </a:xfrm>
          <a:prstGeom prst="rect">
            <a:avLst/>
          </a:prstGeom>
          <a:solidFill>
            <a:srgbClr val="F15A29"/>
          </a:solidFill>
          <a:ln>
            <a:noFill/>
          </a:ln>
        </p:spPr>
        <p:txBody>
          <a:bodyPr wrap="square" rtlCol="0">
            <a:spAutoFit/>
          </a:bodyPr>
          <a:lstStyle/>
          <a:p>
            <a:pPr algn="ctr">
              <a:spcAft>
                <a:spcPts val="600"/>
              </a:spcAft>
            </a:pPr>
            <a:r>
              <a:rPr lang="tr-TR" sz="2800" dirty="0">
                <a:solidFill>
                  <a:schemeClr val="bg1"/>
                </a:solidFill>
                <a:latin typeface="Arial" panose="020B0604020202020204" pitchFamily="34" charset="0"/>
                <a:cs typeface="Arial" panose="020B0604020202020204" pitchFamily="34" charset="0"/>
              </a:rPr>
              <a:t>Kâbe'yi tavaf etmek</a:t>
            </a:r>
          </a:p>
        </p:txBody>
      </p:sp>
      <p:sp>
        <p:nvSpPr>
          <p:cNvPr id="25" name="Metin kutusu 24">
            <a:extLst>
              <a:ext uri="{FF2B5EF4-FFF2-40B4-BE49-F238E27FC236}">
                <a16:creationId xmlns:a16="http://schemas.microsoft.com/office/drawing/2014/main" id="{C5BA6CB6-9817-772A-EACA-FCCA8ACB2351}"/>
              </a:ext>
            </a:extLst>
          </p:cNvPr>
          <p:cNvSpPr txBox="1"/>
          <p:nvPr/>
        </p:nvSpPr>
        <p:spPr>
          <a:xfrm>
            <a:off x="8261236" y="5283242"/>
            <a:ext cx="2804161" cy="954107"/>
          </a:xfrm>
          <a:prstGeom prst="rect">
            <a:avLst/>
          </a:prstGeom>
          <a:solidFill>
            <a:srgbClr val="27AAE1"/>
          </a:solidFill>
          <a:ln>
            <a:noFill/>
          </a:ln>
        </p:spPr>
        <p:txBody>
          <a:bodyPr wrap="square" rtlCol="0">
            <a:spAutoFit/>
          </a:bodyPr>
          <a:lstStyle/>
          <a:p>
            <a:pPr algn="ctr">
              <a:spcAft>
                <a:spcPts val="600"/>
              </a:spcAft>
            </a:pPr>
            <a:r>
              <a:rPr lang="tr-TR" sz="2800" dirty="0">
                <a:solidFill>
                  <a:schemeClr val="bg1"/>
                </a:solidFill>
                <a:latin typeface="Arial" panose="020B0604020202020204" pitchFamily="34" charset="0"/>
                <a:cs typeface="Arial" panose="020B0604020202020204" pitchFamily="34" charset="0"/>
              </a:rPr>
              <a:t>Arafat'ta vakfe yapmak</a:t>
            </a:r>
          </a:p>
        </p:txBody>
      </p:sp>
      <p:sp>
        <p:nvSpPr>
          <p:cNvPr id="26" name="Metin kutusu 25">
            <a:extLst>
              <a:ext uri="{FF2B5EF4-FFF2-40B4-BE49-F238E27FC236}">
                <a16:creationId xmlns:a16="http://schemas.microsoft.com/office/drawing/2014/main" id="{F32721D9-D182-3AFD-BF55-09C5CF0E27D2}"/>
              </a:ext>
            </a:extLst>
          </p:cNvPr>
          <p:cNvSpPr txBox="1"/>
          <p:nvPr/>
        </p:nvSpPr>
        <p:spPr>
          <a:xfrm>
            <a:off x="4693919" y="5283242"/>
            <a:ext cx="2804161" cy="954107"/>
          </a:xfrm>
          <a:prstGeom prst="rect">
            <a:avLst/>
          </a:prstGeom>
          <a:solidFill>
            <a:srgbClr val="E05A47"/>
          </a:solidFill>
          <a:ln>
            <a:noFill/>
          </a:ln>
        </p:spPr>
        <p:txBody>
          <a:bodyPr wrap="square" rtlCol="0">
            <a:spAutoFit/>
          </a:bodyPr>
          <a:lstStyle/>
          <a:p>
            <a:pPr algn="ctr">
              <a:spcAft>
                <a:spcPts val="600"/>
              </a:spcAft>
            </a:pPr>
            <a:r>
              <a:rPr lang="tr-TR" sz="2800" dirty="0" err="1">
                <a:solidFill>
                  <a:schemeClr val="bg1"/>
                </a:solidFill>
                <a:latin typeface="Arial" panose="020B0604020202020204" pitchFamily="34" charset="0"/>
                <a:cs typeface="Arial" panose="020B0604020202020204" pitchFamily="34" charset="0"/>
              </a:rPr>
              <a:t>İhram'a</a:t>
            </a:r>
            <a:r>
              <a:rPr lang="tr-TR" sz="2800" dirty="0">
                <a:solidFill>
                  <a:schemeClr val="bg1"/>
                </a:solidFill>
                <a:latin typeface="Arial" panose="020B0604020202020204" pitchFamily="34" charset="0"/>
                <a:cs typeface="Arial" panose="020B0604020202020204" pitchFamily="34" charset="0"/>
              </a:rPr>
              <a:t>    girmek</a:t>
            </a:r>
          </a:p>
        </p:txBody>
      </p:sp>
    </p:spTree>
    <p:extLst>
      <p:ext uri="{BB962C8B-B14F-4D97-AF65-F5344CB8AC3E}">
        <p14:creationId xmlns:p14="http://schemas.microsoft.com/office/powerpoint/2010/main" val="357577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7490628B-E6E5-0E1C-87E6-5A3959427871}"/>
              </a:ext>
            </a:extLst>
          </p:cNvPr>
          <p:cNvSpPr txBox="1"/>
          <p:nvPr/>
        </p:nvSpPr>
        <p:spPr>
          <a:xfrm>
            <a:off x="272062" y="4922699"/>
            <a:ext cx="2471138" cy="1384995"/>
          </a:xfrm>
          <a:prstGeom prst="rect">
            <a:avLst/>
          </a:prstGeom>
          <a:no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Mikat sınırında ihrama girilir.</a:t>
            </a:r>
          </a:p>
        </p:txBody>
      </p:sp>
      <p:pic>
        <p:nvPicPr>
          <p:cNvPr id="10" name="Resim 9" descr="daire, sanat içeren bir resim&#10;&#10;Açıklama otomatik olarak oluşturuldu">
            <a:extLst>
              <a:ext uri="{FF2B5EF4-FFF2-40B4-BE49-F238E27FC236}">
                <a16:creationId xmlns:a16="http://schemas.microsoft.com/office/drawing/2014/main" id="{D5D73A89-03CC-11C1-DDC5-F61F920ED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425" y="1950319"/>
            <a:ext cx="10637151" cy="2957362"/>
          </a:xfrm>
          <a:prstGeom prst="rect">
            <a:avLst/>
          </a:prstGeom>
        </p:spPr>
      </p:pic>
      <p:sp>
        <p:nvSpPr>
          <p:cNvPr id="11" name="Metin kutusu 10">
            <a:extLst>
              <a:ext uri="{FF2B5EF4-FFF2-40B4-BE49-F238E27FC236}">
                <a16:creationId xmlns:a16="http://schemas.microsoft.com/office/drawing/2014/main" id="{E97D9B0F-2AAB-9EF3-C0AA-F41FF09D7FC1}"/>
              </a:ext>
            </a:extLst>
          </p:cNvPr>
          <p:cNvSpPr txBox="1"/>
          <p:nvPr/>
        </p:nvSpPr>
        <p:spPr>
          <a:xfrm>
            <a:off x="3097350" y="4907196"/>
            <a:ext cx="2878988" cy="1446550"/>
          </a:xfrm>
          <a:prstGeom prst="rect">
            <a:avLst/>
          </a:prstGeom>
          <a:noFill/>
          <a:ln>
            <a:noFill/>
          </a:ln>
        </p:spPr>
        <p:txBody>
          <a:bodyPr wrap="square" rtlCol="0">
            <a:spAutoFit/>
          </a:bodyPr>
          <a:lstStyle/>
          <a:p>
            <a:pPr algn="ctr">
              <a:spcAft>
                <a:spcPts val="600"/>
              </a:spcAft>
            </a:pPr>
            <a:r>
              <a:rPr lang="tr-TR" sz="2200" dirty="0" err="1">
                <a:latin typeface="Arial" panose="020B0604020202020204" pitchFamily="34" charset="0"/>
                <a:cs typeface="Arial" panose="020B0604020202020204" pitchFamily="34" charset="0"/>
              </a:rPr>
              <a:t>Müzdelife’de</a:t>
            </a:r>
            <a:r>
              <a:rPr lang="tr-TR" sz="2200" dirty="0">
                <a:latin typeface="Arial" panose="020B0604020202020204" pitchFamily="34" charset="0"/>
                <a:cs typeface="Arial" panose="020B0604020202020204" pitchFamily="34" charset="0"/>
              </a:rPr>
              <a:t> sabah namazına kadar vakfe yapılır ve taş toplanır.</a:t>
            </a:r>
          </a:p>
        </p:txBody>
      </p:sp>
      <p:sp>
        <p:nvSpPr>
          <p:cNvPr id="13" name="Metin kutusu 12">
            <a:extLst>
              <a:ext uri="{FF2B5EF4-FFF2-40B4-BE49-F238E27FC236}">
                <a16:creationId xmlns:a16="http://schemas.microsoft.com/office/drawing/2014/main" id="{8350D5E6-A7E7-5DC0-5CF2-711B3ECAAD48}"/>
              </a:ext>
            </a:extLst>
          </p:cNvPr>
          <p:cNvSpPr txBox="1"/>
          <p:nvPr/>
        </p:nvSpPr>
        <p:spPr>
          <a:xfrm>
            <a:off x="6096000" y="4937718"/>
            <a:ext cx="3169920" cy="1446550"/>
          </a:xfrm>
          <a:prstGeom prst="rect">
            <a:avLst/>
          </a:prstGeom>
          <a:noFill/>
          <a:ln>
            <a:noFill/>
          </a:ln>
        </p:spPr>
        <p:txBody>
          <a:bodyPr wrap="square" rtlCol="0">
            <a:spAutoFit/>
          </a:bodyPr>
          <a:lstStyle/>
          <a:p>
            <a:pPr algn="ctr">
              <a:spcAft>
                <a:spcPts val="600"/>
              </a:spcAft>
            </a:pPr>
            <a:r>
              <a:rPr lang="tr-TR" sz="2200" dirty="0">
                <a:latin typeface="Arial" panose="020B0604020202020204" pitchFamily="34" charset="0"/>
                <a:cs typeface="Arial" panose="020B0604020202020204" pitchFamily="34" charset="0"/>
              </a:rPr>
              <a:t>Son olarak bir kez daha </a:t>
            </a:r>
            <a:r>
              <a:rPr lang="tr-TR" sz="2200" dirty="0" err="1">
                <a:latin typeface="Arial" panose="020B0604020202020204" pitchFamily="34" charset="0"/>
                <a:cs typeface="Arial" panose="020B0604020202020204" pitchFamily="34" charset="0"/>
              </a:rPr>
              <a:t>sa’y</a:t>
            </a:r>
            <a:r>
              <a:rPr lang="tr-TR" sz="2200" dirty="0">
                <a:latin typeface="Arial" panose="020B0604020202020204" pitchFamily="34" charset="0"/>
                <a:cs typeface="Arial" panose="020B0604020202020204" pitchFamily="34" charset="0"/>
              </a:rPr>
              <a:t> yapılır ve bayramın diğer günlerinde de şeytan taşlanır.</a:t>
            </a:r>
          </a:p>
        </p:txBody>
      </p:sp>
      <p:sp>
        <p:nvSpPr>
          <p:cNvPr id="14" name="Metin kutusu 13">
            <a:extLst>
              <a:ext uri="{FF2B5EF4-FFF2-40B4-BE49-F238E27FC236}">
                <a16:creationId xmlns:a16="http://schemas.microsoft.com/office/drawing/2014/main" id="{20105DAB-4AAD-4B7F-79E9-2C63B5015FF4}"/>
              </a:ext>
            </a:extLst>
          </p:cNvPr>
          <p:cNvSpPr txBox="1"/>
          <p:nvPr/>
        </p:nvSpPr>
        <p:spPr>
          <a:xfrm>
            <a:off x="9302288" y="4937718"/>
            <a:ext cx="2846250" cy="1446550"/>
          </a:xfrm>
          <a:prstGeom prst="rect">
            <a:avLst/>
          </a:prstGeom>
          <a:noFill/>
          <a:ln>
            <a:noFill/>
          </a:ln>
        </p:spPr>
        <p:txBody>
          <a:bodyPr wrap="square" rtlCol="0">
            <a:spAutoFit/>
          </a:bodyPr>
          <a:lstStyle/>
          <a:p>
            <a:pPr algn="ctr">
              <a:spcAft>
                <a:spcPts val="600"/>
              </a:spcAft>
            </a:pPr>
            <a:r>
              <a:rPr lang="tr-TR" sz="2200" dirty="0">
                <a:latin typeface="Arial" panose="020B0604020202020204" pitchFamily="34" charset="0"/>
                <a:cs typeface="Arial" panose="020B0604020202020204" pitchFamily="34" charset="0"/>
              </a:rPr>
              <a:t>Hac tamamlandıktan sonra Mekke’den ayrılmadan veda tavafı yapılır.</a:t>
            </a:r>
          </a:p>
        </p:txBody>
      </p:sp>
      <p:sp>
        <p:nvSpPr>
          <p:cNvPr id="15" name="Metin kutusu 14">
            <a:extLst>
              <a:ext uri="{FF2B5EF4-FFF2-40B4-BE49-F238E27FC236}">
                <a16:creationId xmlns:a16="http://schemas.microsoft.com/office/drawing/2014/main" id="{B614C2F4-3E39-BC3D-495A-471FB828745A}"/>
              </a:ext>
            </a:extLst>
          </p:cNvPr>
          <p:cNvSpPr txBox="1"/>
          <p:nvPr/>
        </p:nvSpPr>
        <p:spPr>
          <a:xfrm>
            <a:off x="1826542" y="576466"/>
            <a:ext cx="2471138" cy="1384995"/>
          </a:xfrm>
          <a:prstGeom prst="rect">
            <a:avLst/>
          </a:prstGeom>
          <a:no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Arife günü Arafat’ta vakfe yapılır.</a:t>
            </a:r>
          </a:p>
        </p:txBody>
      </p:sp>
      <p:sp>
        <p:nvSpPr>
          <p:cNvPr id="16" name="Metin kutusu 15">
            <a:extLst>
              <a:ext uri="{FF2B5EF4-FFF2-40B4-BE49-F238E27FC236}">
                <a16:creationId xmlns:a16="http://schemas.microsoft.com/office/drawing/2014/main" id="{F4E31D09-FF42-D47B-2C11-618FBDF2E3E2}"/>
              </a:ext>
            </a:extLst>
          </p:cNvPr>
          <p:cNvSpPr txBox="1"/>
          <p:nvPr/>
        </p:nvSpPr>
        <p:spPr>
          <a:xfrm>
            <a:off x="4373880" y="514911"/>
            <a:ext cx="3460609" cy="1446550"/>
          </a:xfrm>
          <a:prstGeom prst="rect">
            <a:avLst/>
          </a:prstGeom>
          <a:noFill/>
          <a:ln>
            <a:noFill/>
          </a:ln>
        </p:spPr>
        <p:txBody>
          <a:bodyPr wrap="square" rtlCol="0">
            <a:spAutoFit/>
          </a:bodyPr>
          <a:lstStyle/>
          <a:p>
            <a:pPr algn="ctr">
              <a:spcAft>
                <a:spcPts val="600"/>
              </a:spcAft>
            </a:pPr>
            <a:r>
              <a:rPr lang="tr-TR" sz="2200" dirty="0">
                <a:latin typeface="Arial" panose="020B0604020202020204" pitchFamily="34" charset="0"/>
                <a:cs typeface="Arial" panose="020B0604020202020204" pitchFamily="34" charset="0"/>
              </a:rPr>
              <a:t>Kurban bayramının birinci günü Mina’da şeytan taşlanır. Sonrasında kurban kesilir.</a:t>
            </a:r>
          </a:p>
        </p:txBody>
      </p:sp>
      <p:sp>
        <p:nvSpPr>
          <p:cNvPr id="17" name="Metin kutusu 16">
            <a:extLst>
              <a:ext uri="{FF2B5EF4-FFF2-40B4-BE49-F238E27FC236}">
                <a16:creationId xmlns:a16="http://schemas.microsoft.com/office/drawing/2014/main" id="{30E8A8D1-7E8B-E391-F5B4-671C03DDA6BB}"/>
              </a:ext>
            </a:extLst>
          </p:cNvPr>
          <p:cNvSpPr txBox="1"/>
          <p:nvPr/>
        </p:nvSpPr>
        <p:spPr>
          <a:xfrm>
            <a:off x="7758289" y="529930"/>
            <a:ext cx="2849880" cy="1446550"/>
          </a:xfrm>
          <a:prstGeom prst="rect">
            <a:avLst/>
          </a:prstGeom>
          <a:noFill/>
          <a:ln>
            <a:noFill/>
          </a:ln>
        </p:spPr>
        <p:txBody>
          <a:bodyPr wrap="square" rtlCol="0">
            <a:spAutoFit/>
          </a:bodyPr>
          <a:lstStyle/>
          <a:p>
            <a:pPr algn="ctr">
              <a:spcAft>
                <a:spcPts val="600"/>
              </a:spcAft>
            </a:pPr>
            <a:r>
              <a:rPr lang="tr-TR" sz="2200" dirty="0">
                <a:latin typeface="Arial" panose="020B0604020202020204" pitchFamily="34" charset="0"/>
                <a:cs typeface="Arial" panose="020B0604020202020204" pitchFamily="34" charset="0"/>
              </a:rPr>
              <a:t>Tıraş olup ihramdan çıktıktan sonra farz olan Ziyaret Tavafı yapılır.</a:t>
            </a:r>
          </a:p>
        </p:txBody>
      </p:sp>
    </p:spTree>
    <p:extLst>
      <p:ext uri="{BB962C8B-B14F-4D97-AF65-F5344CB8AC3E}">
        <p14:creationId xmlns:p14="http://schemas.microsoft.com/office/powerpoint/2010/main" val="44099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DE93E7C-4633-83EB-FE87-11F4FFFAC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015936"/>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“Şüphesiz Safa ile Merve, Allah’ın (dininin) nişanelerindendir. Onun için her kim hac ve umre niyetiyle </a:t>
            </a:r>
            <a:r>
              <a:rPr lang="tr-TR" sz="3000" dirty="0" err="1">
                <a:latin typeface="Arial" panose="020B0604020202020204" pitchFamily="34" charset="0"/>
                <a:cs typeface="Arial" panose="020B0604020202020204" pitchFamily="34" charset="0"/>
              </a:rPr>
              <a:t>Kâ’be’yi</a:t>
            </a:r>
            <a:r>
              <a:rPr lang="tr-TR" sz="3000" dirty="0">
                <a:latin typeface="Arial" panose="020B0604020202020204" pitchFamily="34" charset="0"/>
                <a:cs typeface="Arial" panose="020B0604020202020204" pitchFamily="34" charset="0"/>
              </a:rPr>
              <a:t> ziyaret eder ve onları da tavaf ederse bunda bir günah yoktur…”</a:t>
            </a:r>
          </a:p>
          <a:p>
            <a:pPr algn="ctr">
              <a:spcAft>
                <a:spcPts val="600"/>
              </a:spcAft>
            </a:pPr>
            <a:r>
              <a:rPr lang="tr-TR" sz="3000" dirty="0">
                <a:latin typeface="Arial" panose="020B0604020202020204" pitchFamily="34" charset="0"/>
                <a:cs typeface="Arial" panose="020B0604020202020204" pitchFamily="34" charset="0"/>
              </a:rPr>
              <a:t>(Bakara suresi, 158. ayet) </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A31C2A2B-0610-6B06-E067-70D656624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Sa’y</a:t>
            </a:r>
            <a:r>
              <a:rPr lang="tr-TR" sz="3000" dirty="0">
                <a:latin typeface="Arial" panose="020B0604020202020204" pitchFamily="34" charset="0"/>
                <a:cs typeface="Arial" panose="020B0604020202020204" pitchFamily="34" charset="0"/>
              </a:rPr>
              <a:t>, Safa ile Merve arasında gidip gelinerek yapılır.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Safa ile Merve tepeleri dinimizde kutsal sayılan yerlerdir.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Hac ve umre yapılırken Safa ile Merve tepeleri ziyaret edilir.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3782E4D-AA25-D691-5539-AC61FAEE2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865404"/>
            <a:ext cx="10643017" cy="3339376"/>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Haccın Vacipleri: </a:t>
            </a:r>
          </a:p>
          <a:p>
            <a:pPr algn="ctr">
              <a:spcAft>
                <a:spcPts val="600"/>
              </a:spcAft>
            </a:pPr>
            <a:r>
              <a:rPr lang="tr-TR" sz="3000" dirty="0">
                <a:latin typeface="Arial" panose="020B0604020202020204" pitchFamily="34" charset="0"/>
                <a:cs typeface="Arial" panose="020B0604020202020204" pitchFamily="34" charset="0"/>
              </a:rPr>
              <a:t> Say etmek </a:t>
            </a:r>
          </a:p>
          <a:p>
            <a:pPr algn="ctr">
              <a:spcAft>
                <a:spcPts val="600"/>
              </a:spcAft>
            </a:pPr>
            <a:r>
              <a:rPr lang="tr-TR" sz="3000" dirty="0">
                <a:latin typeface="Arial" panose="020B0604020202020204" pitchFamily="34" charset="0"/>
                <a:cs typeface="Arial" panose="020B0604020202020204" pitchFamily="34" charset="0"/>
              </a:rPr>
              <a:t>Şeytan taşlama  </a:t>
            </a:r>
          </a:p>
          <a:p>
            <a:pPr algn="ctr">
              <a:spcAft>
                <a:spcPts val="600"/>
              </a:spcAft>
            </a:pPr>
            <a:r>
              <a:rPr lang="tr-TR" sz="3000" dirty="0">
                <a:latin typeface="Arial" panose="020B0604020202020204" pitchFamily="34" charset="0"/>
                <a:cs typeface="Arial" panose="020B0604020202020204" pitchFamily="34" charset="0"/>
              </a:rPr>
              <a:t>Kurban kesme </a:t>
            </a:r>
          </a:p>
          <a:p>
            <a:pPr algn="ctr">
              <a:spcAft>
                <a:spcPts val="600"/>
              </a:spcAft>
            </a:pPr>
            <a:r>
              <a:rPr lang="tr-TR" sz="3000" dirty="0">
                <a:latin typeface="Arial" panose="020B0604020202020204" pitchFamily="34" charset="0"/>
                <a:cs typeface="Arial" panose="020B0604020202020204" pitchFamily="34" charset="0"/>
              </a:rPr>
              <a:t>Veda tavafı </a:t>
            </a:r>
          </a:p>
          <a:p>
            <a:pPr algn="ctr">
              <a:spcAft>
                <a:spcPts val="600"/>
              </a:spcAft>
            </a:pPr>
            <a:r>
              <a:rPr lang="tr-TR" sz="3000" dirty="0" err="1">
                <a:latin typeface="Arial" panose="020B0604020202020204" pitchFamily="34" charset="0"/>
                <a:cs typeface="Arial" panose="020B0604020202020204" pitchFamily="34" charset="0"/>
              </a:rPr>
              <a:t>Müzdelife</a:t>
            </a:r>
            <a:r>
              <a:rPr lang="tr-TR" sz="3000" dirty="0">
                <a:latin typeface="Arial" panose="020B0604020202020204" pitchFamily="34" charset="0"/>
                <a:cs typeface="Arial" panose="020B0604020202020204" pitchFamily="34" charset="0"/>
              </a:rPr>
              <a:t> Vakfesi</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BİLGİ NOTU</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8BB04EAF-9FF0-0848-6DEB-D0BAB41FF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794922"/>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508927"/>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Beytullah’ın çevresini </a:t>
            </a:r>
          </a:p>
          <a:p>
            <a:pPr algn="just">
              <a:spcAft>
                <a:spcPts val="600"/>
              </a:spcAft>
            </a:pPr>
            <a:r>
              <a:rPr lang="tr-TR" sz="2200" dirty="0">
                <a:latin typeface="Arial" panose="020B0604020202020204" pitchFamily="34" charset="0"/>
                <a:cs typeface="Arial" panose="020B0604020202020204" pitchFamily="34" charset="0"/>
              </a:rPr>
              <a:t>Yedi defa dönmek demek </a:t>
            </a:r>
          </a:p>
          <a:p>
            <a:pPr algn="just">
              <a:spcAft>
                <a:spcPts val="600"/>
              </a:spcAft>
            </a:pPr>
            <a:r>
              <a:rPr lang="tr-TR" sz="2200" u="sng" dirty="0">
                <a:latin typeface="Arial" panose="020B0604020202020204" pitchFamily="34" charset="0"/>
                <a:cs typeface="Arial" panose="020B0604020202020204" pitchFamily="34" charset="0"/>
              </a:rPr>
              <a:t>Lebbeyk </a:t>
            </a:r>
            <a:r>
              <a:rPr lang="tr-TR" sz="2200" u="sng" dirty="0" err="1">
                <a:latin typeface="Arial" panose="020B0604020202020204" pitchFamily="34" charset="0"/>
                <a:cs typeface="Arial" panose="020B0604020202020204" pitchFamily="34" charset="0"/>
              </a:rPr>
              <a:t>lebbeyk</a:t>
            </a:r>
            <a:r>
              <a:rPr lang="tr-TR" sz="2200" u="sng" dirty="0">
                <a:latin typeface="Arial" panose="020B0604020202020204" pitchFamily="34" charset="0"/>
                <a:cs typeface="Arial" panose="020B0604020202020204" pitchFamily="34" charset="0"/>
              </a:rPr>
              <a:t> nidasıyla </a:t>
            </a:r>
          </a:p>
          <a:p>
            <a:pPr algn="just">
              <a:spcAft>
                <a:spcPts val="600"/>
              </a:spcAft>
            </a:pPr>
            <a:r>
              <a:rPr lang="tr-TR" sz="2200" dirty="0" err="1">
                <a:latin typeface="Arial" panose="020B0604020202020204" pitchFamily="34" charset="0"/>
                <a:cs typeface="Arial" panose="020B0604020202020204" pitchFamily="34" charset="0"/>
              </a:rPr>
              <a:t>Rabb’e</a:t>
            </a:r>
            <a:r>
              <a:rPr lang="tr-TR" sz="2200" dirty="0">
                <a:latin typeface="Arial" panose="020B0604020202020204" pitchFamily="34" charset="0"/>
                <a:cs typeface="Arial" panose="020B0604020202020204" pitchFamily="34" charset="0"/>
              </a:rPr>
              <a:t> koşup gelmek demek</a:t>
            </a:r>
          </a:p>
          <a:p>
            <a:pPr algn="just">
              <a:spcAft>
                <a:spcPts val="600"/>
              </a:spcAft>
            </a:pPr>
            <a:r>
              <a:rPr lang="tr-TR" sz="2200" b="1" dirty="0">
                <a:latin typeface="Arial" panose="020B0604020202020204" pitchFamily="34" charset="0"/>
                <a:cs typeface="Arial" panose="020B0604020202020204" pitchFamily="34" charset="0"/>
              </a:rPr>
              <a:t>Bu şiirde altı çizili bölümü karşılayan tanım aşağıdakilerden hangisidir? </a:t>
            </a:r>
          </a:p>
          <a:p>
            <a:pPr algn="just">
              <a:spcAft>
                <a:spcPts val="600"/>
              </a:spcAft>
            </a:pPr>
            <a:r>
              <a:rPr lang="tr-TR" sz="2200" dirty="0">
                <a:latin typeface="Arial" panose="020B0604020202020204" pitchFamily="34" charset="0"/>
                <a:cs typeface="Arial" panose="020B0604020202020204" pitchFamily="34" charset="0"/>
              </a:rPr>
              <a:t>A) Kâbe’ye varmadan önce ihram yasaklarının başladığı sınırlara denir. </a:t>
            </a:r>
          </a:p>
          <a:p>
            <a:pPr algn="just">
              <a:spcAft>
                <a:spcPts val="600"/>
              </a:spcAft>
            </a:pPr>
            <a:r>
              <a:rPr lang="tr-TR" sz="2200" dirty="0">
                <a:latin typeface="Arial" panose="020B0604020202020204" pitchFamily="34" charset="0"/>
                <a:cs typeface="Arial" panose="020B0604020202020204" pitchFamily="34" charset="0"/>
              </a:rPr>
              <a:t>B) Kâbe’nin güneydoğu köşesinde bulunan siyah taş anlamına gelmektedir. </a:t>
            </a:r>
          </a:p>
          <a:p>
            <a:pPr>
              <a:spcAft>
                <a:spcPts val="600"/>
              </a:spcAft>
            </a:pPr>
            <a:r>
              <a:rPr lang="tr-TR" sz="2200" dirty="0">
                <a:latin typeface="Arial" panose="020B0604020202020204" pitchFamily="34" charset="0"/>
                <a:cs typeface="Arial" panose="020B0604020202020204" pitchFamily="34" charset="0"/>
              </a:rPr>
              <a:t>C) Safa tepesinden başlayarak Merve tepesine doğru dört gidiş, üç geliş olmak üzere yedi kez gidip gelmektir. </a:t>
            </a:r>
          </a:p>
          <a:p>
            <a:pPr>
              <a:spcAft>
                <a:spcPts val="600"/>
              </a:spcAft>
            </a:pPr>
            <a:r>
              <a:rPr lang="tr-TR" sz="2200" dirty="0">
                <a:latin typeface="Arial" panose="020B0604020202020204" pitchFamily="34" charset="0"/>
                <a:cs typeface="Arial" panose="020B0604020202020204" pitchFamily="34" charset="0"/>
              </a:rPr>
              <a:t>D) İhrama giren kişinin Kâbe’ye varıncaya kadar yolculuğu esnasında yaptığı bir duadır.</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2</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pic>
        <p:nvPicPr>
          <p:cNvPr id="8" name="Resim 7" descr="ekran görüntüsü, gökdelen, bina, gökyüzü içeren bir resim&#10;&#10;Açıklama otomatik olarak oluşturuldu">
            <a:extLst>
              <a:ext uri="{FF2B5EF4-FFF2-40B4-BE49-F238E27FC236}">
                <a16:creationId xmlns:a16="http://schemas.microsoft.com/office/drawing/2014/main" id="{2E4B2D19-A4C8-5D36-A4C0-D1146EB5F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5" y="729000"/>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Hac, Mekke’deki bazı mekânların belirli günlerde ibadet yapılması ile gerçekleşir.   Bu nedenle bazı mekân ve kavramların öğrenilmesi gerekmektedir.</a:t>
            </a:r>
          </a:p>
        </p:txBody>
      </p:sp>
      <p:sp>
        <p:nvSpPr>
          <p:cNvPr id="6" name="Metin kutusu 5">
            <a:extLst>
              <a:ext uri="{FF2B5EF4-FFF2-40B4-BE49-F238E27FC236}">
                <a16:creationId xmlns:a16="http://schemas.microsoft.com/office/drawing/2014/main" id="{20DC4049-57A6-25D9-616D-4F6DED14DCEC}"/>
              </a:ext>
            </a:extLst>
          </p:cNvPr>
          <p:cNvSpPr txBox="1"/>
          <p:nvPr/>
        </p:nvSpPr>
        <p:spPr>
          <a:xfrm>
            <a:off x="4080058" y="2940914"/>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Kur'an-ı Kerim'de farz olarak belirtilen hac ibadetinin yapılışını peygamberimiz           Hz. Muhammed (s.a.v.) öğretmiştir.</a:t>
            </a:r>
          </a:p>
        </p:txBody>
      </p:sp>
      <p:sp>
        <p:nvSpPr>
          <p:cNvPr id="7" name="Metin kutusu 6">
            <a:extLst>
              <a:ext uri="{FF2B5EF4-FFF2-40B4-BE49-F238E27FC236}">
                <a16:creationId xmlns:a16="http://schemas.microsoft.com/office/drawing/2014/main" id="{465645E3-A78A-C5AB-057F-863F329534F6}"/>
              </a:ext>
            </a:extLst>
          </p:cNvPr>
          <p:cNvSpPr txBox="1"/>
          <p:nvPr/>
        </p:nvSpPr>
        <p:spPr>
          <a:xfrm>
            <a:off x="4080058" y="4691165"/>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Şimdi hac ibadeti için bilinmesi gereken önce mekânlara daha sonra diğer kavramlara bakalım.</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içeren bir resim&#10;&#10;Açıklama otomatik olarak oluşturuldu">
            <a:extLst>
              <a:ext uri="{FF2B5EF4-FFF2-40B4-BE49-F238E27FC236}">
                <a16:creationId xmlns:a16="http://schemas.microsoft.com/office/drawing/2014/main" id="{7BD40925-04E4-17DF-55C2-866473652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407438"/>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524042"/>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Rasim, Din kültürü ve ahlak bilgisi ödevini yapmaktadır. Ödevde haccın farzlarını yazarken Arafat’ta vakfe yapmak ve Kâbe’yi tavaf etmek yazmıştır. Haccın farzının üç tane olduğunu bilen Rasim düşünmüş fakat üçüncüsü aklına gelmemiştir. Hacca giden dedesinin yanına gitmiş. Haccın farzlarını sormuş ve öğrenmiştir.</a:t>
            </a:r>
          </a:p>
          <a:p>
            <a:pPr>
              <a:spcAft>
                <a:spcPts val="600"/>
              </a:spcAft>
            </a:pPr>
            <a:r>
              <a:rPr lang="tr-TR" sz="2200" b="1" dirty="0">
                <a:latin typeface="Arial" panose="020B0604020202020204" pitchFamily="34" charset="0"/>
                <a:cs typeface="Arial" panose="020B0604020202020204" pitchFamily="34" charset="0"/>
              </a:rPr>
              <a:t>Buna göre Rasim’in hatırlamadığı haccın farzı aşağıdakilerden hangisidir? </a:t>
            </a:r>
          </a:p>
          <a:p>
            <a:pPr>
              <a:spcAft>
                <a:spcPts val="600"/>
              </a:spcAft>
            </a:pPr>
            <a:r>
              <a:rPr lang="tr-TR" sz="2200" dirty="0">
                <a:latin typeface="Arial" panose="020B0604020202020204" pitchFamily="34" charset="0"/>
                <a:cs typeface="Arial" panose="020B0604020202020204" pitchFamily="34" charset="0"/>
              </a:rPr>
              <a:t>A) Mescid-i </a:t>
            </a:r>
            <a:r>
              <a:rPr lang="tr-TR" sz="2200" dirty="0" err="1">
                <a:latin typeface="Arial" panose="020B0604020202020204" pitchFamily="34" charset="0"/>
                <a:cs typeface="Arial" panose="020B0604020202020204" pitchFamily="34" charset="0"/>
              </a:rPr>
              <a:t>Haram’ı</a:t>
            </a:r>
            <a:r>
              <a:rPr lang="tr-TR" sz="2200" dirty="0">
                <a:latin typeface="Arial" panose="020B0604020202020204" pitchFamily="34" charset="0"/>
                <a:cs typeface="Arial" panose="020B0604020202020204" pitchFamily="34" charset="0"/>
              </a:rPr>
              <a:t> ziyaret etmek </a:t>
            </a:r>
          </a:p>
          <a:p>
            <a:pPr>
              <a:spcAft>
                <a:spcPts val="600"/>
              </a:spcAft>
            </a:pPr>
            <a:r>
              <a:rPr lang="tr-TR" sz="2200" dirty="0">
                <a:latin typeface="Arial" panose="020B0604020202020204" pitchFamily="34" charset="0"/>
                <a:cs typeface="Arial" panose="020B0604020202020204" pitchFamily="34" charset="0"/>
              </a:rPr>
              <a:t>B) Mikat sınırlarında ihrama girmek </a:t>
            </a:r>
          </a:p>
          <a:p>
            <a:pPr>
              <a:spcAft>
                <a:spcPts val="600"/>
              </a:spcAft>
            </a:pPr>
            <a:r>
              <a:rPr lang="tr-TR" sz="2200" dirty="0">
                <a:latin typeface="Arial" panose="020B0604020202020204" pitchFamily="34" charset="0"/>
                <a:cs typeface="Arial" panose="020B0604020202020204" pitchFamily="34" charset="0"/>
              </a:rPr>
              <a:t>C) Safa ve Merve tepelerinde </a:t>
            </a:r>
            <a:r>
              <a:rPr lang="tr-TR" sz="2200" dirty="0" err="1">
                <a:latin typeface="Arial" panose="020B0604020202020204" pitchFamily="34" charset="0"/>
                <a:cs typeface="Arial" panose="020B0604020202020204" pitchFamily="34" charset="0"/>
              </a:rPr>
              <a:t>sa’y</a:t>
            </a:r>
            <a:r>
              <a:rPr lang="tr-TR" sz="2200" dirty="0">
                <a:latin typeface="Arial" panose="020B0604020202020204" pitchFamily="34" charset="0"/>
                <a:cs typeface="Arial" panose="020B0604020202020204" pitchFamily="34" charset="0"/>
              </a:rPr>
              <a:t> ibadeti yapmak </a:t>
            </a:r>
          </a:p>
          <a:p>
            <a:pPr>
              <a:spcAft>
                <a:spcPts val="600"/>
              </a:spcAft>
            </a:pPr>
            <a:r>
              <a:rPr lang="tr-TR" sz="2200" dirty="0">
                <a:latin typeface="Arial" panose="020B0604020202020204" pitchFamily="34" charset="0"/>
                <a:cs typeface="Arial" panose="020B0604020202020204" pitchFamily="34" charset="0"/>
              </a:rPr>
              <a:t>D) </a:t>
            </a:r>
            <a:r>
              <a:rPr lang="tr-TR" sz="2200" dirty="0" err="1">
                <a:latin typeface="Arial" panose="020B0604020202020204" pitchFamily="34" charset="0"/>
                <a:cs typeface="Arial" panose="020B0604020202020204" pitchFamily="34" charset="0"/>
              </a:rPr>
              <a:t>Müzdelife’de</a:t>
            </a:r>
            <a:r>
              <a:rPr lang="tr-TR" sz="2200" dirty="0">
                <a:latin typeface="Arial" panose="020B0604020202020204" pitchFamily="34" charset="0"/>
                <a:cs typeface="Arial" panose="020B0604020202020204" pitchFamily="34" charset="0"/>
              </a:rPr>
              <a:t> vakfe yapıp Mina’da şeytan taşlamak</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içeren bir resim&#10;&#10;Açıklama otomatik olarak oluşturuldu">
            <a:extLst>
              <a:ext uri="{FF2B5EF4-FFF2-40B4-BE49-F238E27FC236}">
                <a16:creationId xmlns:a16="http://schemas.microsoft.com/office/drawing/2014/main" id="{051836E8-0C8D-1209-5F48-7B7AD96E8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Resim 4" descr="daire, sarı, kehribar, grafik içeren bir resim&#10;&#10;Açıklama otomatik olarak oluşturuldu">
            <a:extLst>
              <a:ext uri="{FF2B5EF4-FFF2-40B4-BE49-F238E27FC236}">
                <a16:creationId xmlns:a16="http://schemas.microsoft.com/office/drawing/2014/main" id="{5E6237A4-31B5-D6DD-842C-7020BA356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661438"/>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201150"/>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Kâbe’ye varmadan önce ihram yasaklarının başladığı sınırlar vardır. Bu sınırlara </a:t>
            </a:r>
            <a:r>
              <a:rPr lang="tr-TR" sz="2200" dirty="0" err="1">
                <a:latin typeface="Arial" panose="020B0604020202020204" pitchFamily="34" charset="0"/>
                <a:cs typeface="Arial" panose="020B0604020202020204" pitchFamily="34" charset="0"/>
              </a:rPr>
              <a:t>mikat</a:t>
            </a:r>
            <a:r>
              <a:rPr lang="tr-TR" sz="2200" dirty="0">
                <a:latin typeface="Arial" panose="020B0604020202020204" pitchFamily="34" charset="0"/>
                <a:cs typeface="Arial" panose="020B0604020202020204" pitchFamily="34" charset="0"/>
              </a:rPr>
              <a:t> adı verilir. Hacılar bu sınır noktalarında niyet eder ve dikişsiz, beyaz, iki parçadan oluşan kıyafetlerini giyer. Erkeklerin zorunlu olarak giydikleri bu kıyafetlere ihram denir. Kadınlar ise günlük elbiseleriyle ihrama girerler. Ayrıca niyet etmek ve </a:t>
            </a:r>
            <a:r>
              <a:rPr lang="tr-TR" sz="2200" dirty="0" err="1">
                <a:latin typeface="Arial" panose="020B0604020202020204" pitchFamily="34" charset="0"/>
                <a:cs typeface="Arial" panose="020B0604020202020204" pitchFamily="34" charset="0"/>
              </a:rPr>
              <a:t>telbiye</a:t>
            </a:r>
            <a:r>
              <a:rPr lang="tr-TR" sz="2200" dirty="0">
                <a:latin typeface="Arial" panose="020B0604020202020204" pitchFamily="34" charset="0"/>
                <a:cs typeface="Arial" panose="020B0604020202020204" pitchFamily="34" charset="0"/>
              </a:rPr>
              <a:t> duasını okumak da ihrama girmenin gereğidir. İhrama girmek ise haccın farzlarındandır.</a:t>
            </a:r>
          </a:p>
          <a:p>
            <a:pPr algn="just">
              <a:spcAft>
                <a:spcPts val="600"/>
              </a:spcAft>
            </a:pPr>
            <a:r>
              <a:rPr lang="tr-TR" sz="2200" b="1" dirty="0">
                <a:latin typeface="Arial" panose="020B0604020202020204" pitchFamily="34" charset="0"/>
                <a:cs typeface="Arial" panose="020B0604020202020204" pitchFamily="34" charset="0"/>
              </a:rPr>
              <a:t>Bu parçada aşağıdaki sorulardan hangisinin cevabı </a:t>
            </a:r>
            <a:r>
              <a:rPr lang="tr-TR" sz="2200" b="1" u="sng" dirty="0">
                <a:latin typeface="Arial" panose="020B0604020202020204" pitchFamily="34" charset="0"/>
                <a:cs typeface="Arial" panose="020B0604020202020204" pitchFamily="34" charset="0"/>
              </a:rPr>
              <a:t>yoktur</a:t>
            </a:r>
            <a:r>
              <a:rPr lang="tr-TR" sz="2200" b="1" dirty="0">
                <a:latin typeface="Arial" panose="020B0604020202020204" pitchFamily="34" charset="0"/>
                <a:cs typeface="Arial" panose="020B0604020202020204" pitchFamily="34" charset="0"/>
              </a:rPr>
              <a:t>? </a:t>
            </a:r>
          </a:p>
          <a:p>
            <a:pPr algn="just">
              <a:spcAft>
                <a:spcPts val="600"/>
              </a:spcAft>
            </a:pPr>
            <a:r>
              <a:rPr lang="tr-TR" sz="2200" dirty="0">
                <a:latin typeface="Arial" panose="020B0604020202020204" pitchFamily="34" charset="0"/>
                <a:cs typeface="Arial" panose="020B0604020202020204" pitchFamily="34" charset="0"/>
              </a:rPr>
              <a:t>A) İhram yasakları nelerdir? </a:t>
            </a:r>
          </a:p>
          <a:p>
            <a:pPr algn="just">
              <a:spcAft>
                <a:spcPts val="600"/>
              </a:spcAft>
            </a:pPr>
            <a:r>
              <a:rPr lang="tr-TR" sz="2200" dirty="0">
                <a:latin typeface="Arial" panose="020B0604020202020204" pitchFamily="34" charset="0"/>
                <a:cs typeface="Arial" panose="020B0604020202020204" pitchFamily="34" charset="0"/>
              </a:rPr>
              <a:t>B) Kadınlar nasıl ihrama girer? </a:t>
            </a:r>
          </a:p>
          <a:p>
            <a:pPr algn="just">
              <a:spcAft>
                <a:spcPts val="600"/>
              </a:spcAft>
            </a:pPr>
            <a:r>
              <a:rPr lang="tr-TR" sz="2200" dirty="0">
                <a:latin typeface="Arial" panose="020B0604020202020204" pitchFamily="34" charset="0"/>
                <a:cs typeface="Arial" panose="020B0604020202020204" pitchFamily="34" charset="0"/>
              </a:rPr>
              <a:t>C) İhrama girmenin dinî hükmü nedir? </a:t>
            </a:r>
          </a:p>
          <a:p>
            <a:pPr algn="just">
              <a:spcAft>
                <a:spcPts val="600"/>
              </a:spcAft>
            </a:pPr>
            <a:r>
              <a:rPr lang="tr-TR" sz="2200" dirty="0">
                <a:latin typeface="Arial" panose="020B0604020202020204" pitchFamily="34" charset="0"/>
                <a:cs typeface="Arial" panose="020B0604020202020204" pitchFamily="34" charset="0"/>
              </a:rPr>
              <a:t>D) İhrama girilen sınırlara ne ad verilir?</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3DA3E877-3686-8F5D-CA14-C05E5EFB30A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içeren bir resim&#10;&#10;Açıklama otomatik olarak oluşturuldu">
            <a:extLst>
              <a:ext uri="{FF2B5EF4-FFF2-40B4-BE49-F238E27FC236}">
                <a16:creationId xmlns:a16="http://schemas.microsoft.com/office/drawing/2014/main" id="{1B6E231E-C9FD-B62C-2EBB-FD3E3C0F5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503886"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3719141501"/>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Zemzem Hz. </a:t>
                      </a:r>
                      <a:r>
                        <a:rPr lang="tr-TR" sz="1800" kern="1200" dirty="0" err="1">
                          <a:solidFill>
                            <a:schemeClr val="tx1"/>
                          </a:solidFill>
                          <a:latin typeface="Arial" panose="020B0604020202020204" pitchFamily="34" charset="0"/>
                          <a:ea typeface="+mn-ea"/>
                          <a:cs typeface="Arial" panose="020B0604020202020204" pitchFamily="34" charset="0"/>
                        </a:rPr>
                        <a:t>Hacer’in</a:t>
                      </a:r>
                      <a:r>
                        <a:rPr lang="tr-TR" sz="1800" kern="1200" dirty="0">
                          <a:solidFill>
                            <a:schemeClr val="tx1"/>
                          </a:solidFill>
                          <a:latin typeface="Arial" panose="020B0604020202020204" pitchFamily="34" charset="0"/>
                          <a:ea typeface="+mn-ea"/>
                          <a:cs typeface="Arial" panose="020B0604020202020204" pitchFamily="34" charset="0"/>
                        </a:rPr>
                        <a:t> oğlu Hz. İsmail (a.s.) için su aradığı anda yerden çıkan kaynak suyudur.</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tx1"/>
                          </a:solidFill>
                          <a:latin typeface="Arial" panose="020B0604020202020204" pitchFamily="34" charset="0"/>
                          <a:ea typeface="+mn-ea"/>
                          <a:cs typeface="Arial" panose="020B0604020202020204" pitchFamily="34" charset="0"/>
                        </a:rPr>
                        <a:t>Müzdelife</a:t>
                      </a:r>
                      <a:r>
                        <a:rPr lang="tr-TR" sz="1800" kern="1200" dirty="0">
                          <a:solidFill>
                            <a:schemeClr val="tx1"/>
                          </a:solidFill>
                          <a:latin typeface="Arial" panose="020B0604020202020204" pitchFamily="34" charset="0"/>
                          <a:ea typeface="+mn-ea"/>
                          <a:cs typeface="Arial" panose="020B0604020202020204" pitchFamily="34" charset="0"/>
                        </a:rPr>
                        <a:t> vakfesi </a:t>
                      </a:r>
                      <a:r>
                        <a:rPr lang="tr-TR" sz="1800" kern="1200" dirty="0" err="1">
                          <a:solidFill>
                            <a:schemeClr val="tx1"/>
                          </a:solidFill>
                          <a:latin typeface="Arial" panose="020B0604020202020204" pitchFamily="34" charset="0"/>
                          <a:ea typeface="+mn-ea"/>
                          <a:cs typeface="Arial" panose="020B0604020202020204" pitchFamily="34" charset="0"/>
                        </a:rPr>
                        <a:t>Mina’da</a:t>
                      </a:r>
                      <a:r>
                        <a:rPr lang="tr-TR" sz="1800" kern="1200" dirty="0">
                          <a:solidFill>
                            <a:schemeClr val="tx1"/>
                          </a:solidFill>
                          <a:latin typeface="Arial" panose="020B0604020202020204" pitchFamily="34" charset="0"/>
                          <a:ea typeface="+mn-ea"/>
                          <a:cs typeface="Arial" panose="020B0604020202020204" pitchFamily="34" charset="0"/>
                        </a:rPr>
                        <a:t> günahlardan arınmak amacıyla sembolik olarak taş atmaktır.</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Saç, sakal ve tırnak kesmek, bitkileri koparmak, avlanmak ihramlı iken yapılması haram olan davranışlardandır.</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noProof="0" dirty="0">
                          <a:solidFill>
                            <a:schemeClr val="tx1"/>
                          </a:solidFill>
                          <a:latin typeface="Arial" panose="020B0604020202020204" pitchFamily="34" charset="0"/>
                          <a:ea typeface="+mn-ea"/>
                          <a:cs typeface="Arial" panose="020B0604020202020204" pitchFamily="34" charset="0"/>
                        </a:rPr>
                        <a:t>İhram sözlükte birine, “buyur, emrine amadeyim” diye cevap vermek anlamına gelir.</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a:latin typeface="Arial" panose="020B0604020202020204" pitchFamily="34" charset="0"/>
                          <a:cs typeface="Arial" panose="020B0604020202020204" pitchFamily="34" charset="0"/>
                        </a:rPr>
                        <a:t>Safa ile Merve tepeleri arasında yedi defa gidip gelmektir.</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742950" indent="-742950">
                        <a:buFont typeface="+mj-lt"/>
                        <a:buNone/>
                        <a:defRPr/>
                      </a:pPr>
                      <a:r>
                        <a:rPr lang="tr-TR" sz="1800" kern="1200" noProof="0" dirty="0" err="1">
                          <a:solidFill>
                            <a:schemeClr val="tx1"/>
                          </a:solidFill>
                          <a:latin typeface="Arial" panose="020B0604020202020204" pitchFamily="34" charset="0"/>
                          <a:ea typeface="+mn-ea"/>
                          <a:cs typeface="Arial" panose="020B0604020202020204" pitchFamily="34" charset="0"/>
                        </a:rPr>
                        <a:t>Mina</a:t>
                      </a:r>
                      <a:r>
                        <a:rPr lang="tr-TR" sz="1800" kern="1200" noProof="0" dirty="0">
                          <a:solidFill>
                            <a:schemeClr val="tx1"/>
                          </a:solidFill>
                          <a:latin typeface="Arial" panose="020B0604020202020204" pitchFamily="34" charset="0"/>
                          <a:ea typeface="+mn-ea"/>
                          <a:cs typeface="Arial" panose="020B0604020202020204" pitchFamily="34" charset="0"/>
                        </a:rPr>
                        <a:t>; Kâbe ile Arafat arasında yer alan şeytan taşlama ve kurban kesme</a:t>
                      </a:r>
                    </a:p>
                    <a:p>
                      <a:pPr marL="742950" indent="-742950">
                        <a:buFont typeface="+mj-lt"/>
                        <a:buNone/>
                        <a:defRPr/>
                      </a:pPr>
                      <a:r>
                        <a:rPr lang="tr-TR" sz="1800" kern="1200" noProof="0" dirty="0">
                          <a:solidFill>
                            <a:schemeClr val="tx1"/>
                          </a:solidFill>
                          <a:latin typeface="Arial" panose="020B0604020202020204" pitchFamily="34" charset="0"/>
                          <a:ea typeface="+mn-ea"/>
                          <a:cs typeface="Arial" panose="020B0604020202020204" pitchFamily="34" charset="0"/>
                        </a:rPr>
                        <a:t>ibadetlerinin yapıldığı yerdir.</a:t>
                      </a: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tx1"/>
                          </a:solidFill>
                          <a:latin typeface="Arial" panose="020B0604020202020204" pitchFamily="34" charset="0"/>
                          <a:ea typeface="+mn-ea"/>
                          <a:cs typeface="Arial" panose="020B0604020202020204" pitchFamily="34" charset="0"/>
                        </a:rPr>
                        <a:t>Arefe</a:t>
                      </a:r>
                      <a:r>
                        <a:rPr lang="tr-TR" sz="1800" kern="1200" dirty="0">
                          <a:solidFill>
                            <a:schemeClr val="tx1"/>
                          </a:solidFill>
                          <a:latin typeface="Arial" panose="020B0604020202020204" pitchFamily="34" charset="0"/>
                          <a:ea typeface="+mn-ea"/>
                          <a:cs typeface="Arial" panose="020B0604020202020204" pitchFamily="34" charset="0"/>
                        </a:rPr>
                        <a:t> günü ikindi vaktinden bayram sabahına kadar bir süre Arafat'ta bulunmaya</a:t>
                      </a:r>
                      <a:r>
                        <a:rPr lang="tr-TR" sz="1800" kern="1200" baseline="0" dirty="0">
                          <a:solidFill>
                            <a:schemeClr val="tx1"/>
                          </a:solidFill>
                          <a:latin typeface="Arial" panose="020B0604020202020204" pitchFamily="34" charset="0"/>
                          <a:ea typeface="+mn-ea"/>
                          <a:cs typeface="Arial" panose="020B0604020202020204" pitchFamily="34" charset="0"/>
                        </a:rPr>
                        <a:t> vakfe denir.</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şişe, alkolsüz içki, içecek içeren bir resim&#10;&#10;Açıklama otomatik olarak oluşturuldu">
            <a:extLst>
              <a:ext uri="{FF2B5EF4-FFF2-40B4-BE49-F238E27FC236}">
                <a16:creationId xmlns:a16="http://schemas.microsoft.com/office/drawing/2014/main" id="{2C37DC31-38C2-204A-99A2-DDF34C0A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41426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rot="5400000">
            <a:off x="7202070" y="3717510"/>
            <a:ext cx="171477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rot="5400000">
            <a:off x="6775503" y="5347691"/>
            <a:ext cx="126619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3924300" y="1205350"/>
            <a:ext cx="369570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5892800" y="5328254"/>
            <a:ext cx="365372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822962" y="3017299"/>
            <a:ext cx="399910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8254678" y="2121983"/>
            <a:ext cx="220847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5400000">
            <a:off x="4342039" y="4874636"/>
            <a:ext cx="221229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2603498" y="5793174"/>
            <a:ext cx="308203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0800000">
            <a:off x="2645474" y="2582917"/>
            <a:ext cx="304005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İHRAM</a:t>
            </a:r>
          </a:p>
          <a:p>
            <a:pPr algn="ctr">
              <a:lnSpc>
                <a:spcPct val="150000"/>
              </a:lnSpc>
              <a:spcAft>
                <a:spcPts val="600"/>
              </a:spcAft>
            </a:pPr>
            <a:r>
              <a:rPr lang="tr-TR" b="1" dirty="0">
                <a:latin typeface="Arial" panose="020B0604020202020204" pitchFamily="34" charset="0"/>
                <a:cs typeface="Arial" panose="020B0604020202020204" pitchFamily="34" charset="0"/>
              </a:rPr>
              <a:t>BEYTULLAH</a:t>
            </a:r>
          </a:p>
          <a:p>
            <a:pPr algn="ctr">
              <a:lnSpc>
                <a:spcPct val="150000"/>
              </a:lnSpc>
              <a:spcAft>
                <a:spcPts val="600"/>
              </a:spcAft>
            </a:pPr>
            <a:r>
              <a:rPr lang="tr-TR" b="1" dirty="0">
                <a:latin typeface="Arial" panose="020B0604020202020204" pitchFamily="34" charset="0"/>
                <a:cs typeface="Arial" panose="020B0604020202020204" pitchFamily="34" charset="0"/>
              </a:rPr>
              <a:t>MİKAT</a:t>
            </a:r>
          </a:p>
          <a:p>
            <a:pPr algn="ctr">
              <a:lnSpc>
                <a:spcPct val="150000"/>
              </a:lnSpc>
              <a:spcAft>
                <a:spcPts val="600"/>
              </a:spcAft>
            </a:pPr>
            <a:r>
              <a:rPr lang="tr-TR" b="1" dirty="0">
                <a:latin typeface="Arial" panose="020B0604020202020204" pitchFamily="34" charset="0"/>
                <a:cs typeface="Arial" panose="020B0604020202020204" pitchFamily="34" charset="0"/>
              </a:rPr>
              <a:t>TAVAF</a:t>
            </a:r>
          </a:p>
          <a:p>
            <a:pPr algn="ctr">
              <a:lnSpc>
                <a:spcPct val="150000"/>
              </a:lnSpc>
              <a:spcAft>
                <a:spcPts val="600"/>
              </a:spcAft>
            </a:pPr>
            <a:r>
              <a:rPr lang="tr-TR" b="1" dirty="0">
                <a:latin typeface="Arial" panose="020B0604020202020204" pitchFamily="34" charset="0"/>
                <a:cs typeface="Arial" panose="020B0604020202020204" pitchFamily="34" charset="0"/>
              </a:rPr>
              <a:t>TELBİYE</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ARAFAT</a:t>
            </a:r>
          </a:p>
          <a:p>
            <a:pPr algn="ctr">
              <a:lnSpc>
                <a:spcPct val="150000"/>
              </a:lnSpc>
              <a:spcAft>
                <a:spcPts val="600"/>
              </a:spcAft>
            </a:pPr>
            <a:r>
              <a:rPr lang="tr-TR" b="1" dirty="0">
                <a:latin typeface="Arial" panose="020B0604020202020204" pitchFamily="34" charset="0"/>
                <a:cs typeface="Arial" panose="020B0604020202020204" pitchFamily="34" charset="0"/>
              </a:rPr>
              <a:t>SA'Y</a:t>
            </a:r>
          </a:p>
          <a:p>
            <a:pPr algn="ctr">
              <a:lnSpc>
                <a:spcPct val="150000"/>
              </a:lnSpc>
              <a:spcAft>
                <a:spcPts val="600"/>
              </a:spcAft>
            </a:pPr>
            <a:r>
              <a:rPr lang="tr-TR" b="1" dirty="0">
                <a:latin typeface="Arial" panose="020B0604020202020204" pitchFamily="34" charset="0"/>
                <a:cs typeface="Arial" panose="020B0604020202020204" pitchFamily="34" charset="0"/>
              </a:rPr>
              <a:t>MİNA</a:t>
            </a:r>
          </a:p>
          <a:p>
            <a:pPr algn="ctr">
              <a:lnSpc>
                <a:spcPct val="150000"/>
              </a:lnSpc>
              <a:spcAft>
                <a:spcPts val="600"/>
              </a:spcAft>
            </a:pPr>
            <a:r>
              <a:rPr lang="tr-TR" b="1" dirty="0">
                <a:latin typeface="Arial" panose="020B0604020202020204" pitchFamily="34" charset="0"/>
                <a:cs typeface="Arial" panose="020B0604020202020204" pitchFamily="34" charset="0"/>
              </a:rPr>
              <a:t>VAKFE</a:t>
            </a:r>
          </a:p>
          <a:p>
            <a:pPr algn="ctr">
              <a:lnSpc>
                <a:spcPct val="150000"/>
              </a:lnSpc>
              <a:spcAft>
                <a:spcPts val="600"/>
              </a:spcAft>
            </a:pPr>
            <a:r>
              <a:rPr lang="tr-TR" b="1" dirty="0">
                <a:latin typeface="Arial" panose="020B0604020202020204" pitchFamily="34" charset="0"/>
                <a:cs typeface="Arial" panose="020B0604020202020204" pitchFamily="34" charset="0"/>
              </a:rPr>
              <a:t>ZEMZEM</a:t>
            </a:r>
          </a:p>
        </p:txBody>
      </p:sp>
      <p:sp>
        <p:nvSpPr>
          <p:cNvPr id="22" name="Dikdörtgen: Köşeleri Yuvarlatılmış 21">
            <a:extLst>
              <a:ext uri="{FF2B5EF4-FFF2-40B4-BE49-F238E27FC236}">
                <a16:creationId xmlns:a16="http://schemas.microsoft.com/office/drawing/2014/main" id="{FC755A6C-A906-934D-D01E-B5539FBE6DCE}"/>
              </a:ext>
            </a:extLst>
          </p:cNvPr>
          <p:cNvSpPr/>
          <p:nvPr/>
        </p:nvSpPr>
        <p:spPr>
          <a:xfrm>
            <a:off x="5257800" y="3956098"/>
            <a:ext cx="428872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4 Tablo">
            <a:extLst>
              <a:ext uri="{FF2B5EF4-FFF2-40B4-BE49-F238E27FC236}">
                <a16:creationId xmlns:a16="http://schemas.microsoft.com/office/drawing/2014/main" id="{4EFD6A55-029C-BE3E-AECC-F71AB00DA187}"/>
              </a:ext>
            </a:extLst>
          </p:cNvPr>
          <p:cNvGraphicFramePr>
            <a:graphicFrameLocks noGrp="1"/>
          </p:cNvGraphicFramePr>
          <p:nvPr>
            <p:extLst>
              <p:ext uri="{D42A27DB-BD31-4B8C-83A1-F6EECF244321}">
                <p14:modId xmlns:p14="http://schemas.microsoft.com/office/powerpoint/2010/main" val="2685371518"/>
              </p:ext>
            </p:extLst>
          </p:nvPr>
        </p:nvGraphicFramePr>
        <p:xfrm>
          <a:off x="2496003" y="1168079"/>
          <a:ext cx="7199995" cy="5040002"/>
        </p:xfrm>
        <a:graphic>
          <a:graphicData uri="http://schemas.openxmlformats.org/drawingml/2006/table">
            <a:tbl>
              <a:tblPr firstRow="1" bandRow="1">
                <a:tableStyleId>{5940675A-B579-460E-94D1-54222C63F5DA}</a:tableStyleId>
              </a:tblPr>
              <a:tblGrid>
                <a:gridCol w="654545">
                  <a:extLst>
                    <a:ext uri="{9D8B030D-6E8A-4147-A177-3AD203B41FA5}">
                      <a16:colId xmlns:a16="http://schemas.microsoft.com/office/drawing/2014/main" val="20000"/>
                    </a:ext>
                  </a:extLst>
                </a:gridCol>
                <a:gridCol w="654545">
                  <a:extLst>
                    <a:ext uri="{9D8B030D-6E8A-4147-A177-3AD203B41FA5}">
                      <a16:colId xmlns:a16="http://schemas.microsoft.com/office/drawing/2014/main" val="20001"/>
                    </a:ext>
                  </a:extLst>
                </a:gridCol>
                <a:gridCol w="654545">
                  <a:extLst>
                    <a:ext uri="{9D8B030D-6E8A-4147-A177-3AD203B41FA5}">
                      <a16:colId xmlns:a16="http://schemas.microsoft.com/office/drawing/2014/main" val="20002"/>
                    </a:ext>
                  </a:extLst>
                </a:gridCol>
                <a:gridCol w="654545">
                  <a:extLst>
                    <a:ext uri="{9D8B030D-6E8A-4147-A177-3AD203B41FA5}">
                      <a16:colId xmlns:a16="http://schemas.microsoft.com/office/drawing/2014/main" val="20003"/>
                    </a:ext>
                  </a:extLst>
                </a:gridCol>
                <a:gridCol w="654545">
                  <a:extLst>
                    <a:ext uri="{9D8B030D-6E8A-4147-A177-3AD203B41FA5}">
                      <a16:colId xmlns:a16="http://schemas.microsoft.com/office/drawing/2014/main" val="20004"/>
                    </a:ext>
                  </a:extLst>
                </a:gridCol>
                <a:gridCol w="654545">
                  <a:extLst>
                    <a:ext uri="{9D8B030D-6E8A-4147-A177-3AD203B41FA5}">
                      <a16:colId xmlns:a16="http://schemas.microsoft.com/office/drawing/2014/main" val="20005"/>
                    </a:ext>
                  </a:extLst>
                </a:gridCol>
                <a:gridCol w="654545">
                  <a:extLst>
                    <a:ext uri="{9D8B030D-6E8A-4147-A177-3AD203B41FA5}">
                      <a16:colId xmlns:a16="http://schemas.microsoft.com/office/drawing/2014/main" val="20006"/>
                    </a:ext>
                  </a:extLst>
                </a:gridCol>
                <a:gridCol w="654545">
                  <a:extLst>
                    <a:ext uri="{9D8B030D-6E8A-4147-A177-3AD203B41FA5}">
                      <a16:colId xmlns:a16="http://schemas.microsoft.com/office/drawing/2014/main" val="20007"/>
                    </a:ext>
                  </a:extLst>
                </a:gridCol>
                <a:gridCol w="654545">
                  <a:extLst>
                    <a:ext uri="{9D8B030D-6E8A-4147-A177-3AD203B41FA5}">
                      <a16:colId xmlns:a16="http://schemas.microsoft.com/office/drawing/2014/main" val="20008"/>
                    </a:ext>
                  </a:extLst>
                </a:gridCol>
                <a:gridCol w="654545">
                  <a:extLst>
                    <a:ext uri="{9D8B030D-6E8A-4147-A177-3AD203B41FA5}">
                      <a16:colId xmlns:a16="http://schemas.microsoft.com/office/drawing/2014/main" val="20009"/>
                    </a:ext>
                  </a:extLst>
                </a:gridCol>
                <a:gridCol w="654545">
                  <a:extLst>
                    <a:ext uri="{9D8B030D-6E8A-4147-A177-3AD203B41FA5}">
                      <a16:colId xmlns:a16="http://schemas.microsoft.com/office/drawing/2014/main" val="20010"/>
                    </a:ext>
                  </a:extLst>
                </a:gridCol>
              </a:tblGrid>
              <a:tr h="458182">
                <a:tc>
                  <a:txBody>
                    <a:bodyPr/>
                    <a:lstStyle/>
                    <a:p>
                      <a:pPr algn="ctr"/>
                      <a:r>
                        <a:rPr lang="tr-TR" sz="2000" kern="1200" dirty="0">
                          <a:solidFill>
                            <a:schemeClr val="tx1"/>
                          </a:solidFill>
                          <a:latin typeface="+mn-lt"/>
                          <a:ea typeface="+mn-ea"/>
                          <a:cs typeface="+mn-cs"/>
                        </a:rPr>
                        <a:t>B</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Z</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Z</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V</a:t>
                      </a:r>
                    </a:p>
                  </a:txBody>
                  <a:tcPr/>
                </a:tc>
                <a:extLst>
                  <a:ext uri="{0D108BD9-81ED-4DB2-BD59-A6C34878D82A}">
                    <a16:rowId xmlns:a16="http://schemas.microsoft.com/office/drawing/2014/main" val="10000"/>
                  </a:ext>
                </a:extLst>
              </a:tr>
              <a:tr h="458182">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Ö</a:t>
                      </a:r>
                    </a:p>
                  </a:txBody>
                  <a:tcPr/>
                </a:tc>
                <a:tc>
                  <a:txBody>
                    <a:bodyPr/>
                    <a:lstStyle/>
                    <a:p>
                      <a:pPr algn="ctr"/>
                      <a:r>
                        <a:rPr lang="tr-TR" sz="2000" kern="1200" dirty="0">
                          <a:solidFill>
                            <a:schemeClr val="tx1"/>
                          </a:solidFill>
                          <a:latin typeface="+mn-lt"/>
                          <a:ea typeface="+mn-ea"/>
                          <a:cs typeface="+mn-cs"/>
                        </a:rPr>
                        <a:t>U</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A</a:t>
                      </a:r>
                    </a:p>
                  </a:txBody>
                  <a:tcPr/>
                </a:tc>
                <a:extLst>
                  <a:ext uri="{0D108BD9-81ED-4DB2-BD59-A6C34878D82A}">
                    <a16:rowId xmlns:a16="http://schemas.microsoft.com/office/drawing/2014/main" val="10001"/>
                  </a:ext>
                </a:extLst>
              </a:tr>
              <a:tr h="458182">
                <a:tc>
                  <a:txBody>
                    <a:bodyPr/>
                    <a:lstStyle/>
                    <a:p>
                      <a:pPr algn="ctr"/>
                      <a:r>
                        <a:rPr lang="tr-TR" sz="2000" kern="1200" dirty="0">
                          <a:solidFill>
                            <a:schemeClr val="tx1"/>
                          </a:solidFill>
                          <a:latin typeface="+mn-lt"/>
                          <a:ea typeface="+mn-ea"/>
                          <a:cs typeface="+mn-cs"/>
                        </a:rPr>
                        <a:t>Y</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J</a:t>
                      </a:r>
                    </a:p>
                  </a:txBody>
                  <a:tcPr/>
                </a:tc>
                <a:tc>
                  <a:txBody>
                    <a:bodyPr/>
                    <a:lstStyle/>
                    <a:p>
                      <a:pPr algn="ctr"/>
                      <a:r>
                        <a:rPr lang="tr-TR" sz="2000" kern="1200" dirty="0">
                          <a:solidFill>
                            <a:schemeClr val="tx1"/>
                          </a:solidFill>
                          <a:latin typeface="+mn-lt"/>
                          <a:ea typeface="+mn-ea"/>
                          <a:cs typeface="+mn-cs"/>
                        </a:rPr>
                        <a:t>K</a:t>
                      </a:r>
                    </a:p>
                  </a:txBody>
                  <a:tcPr/>
                </a:tc>
                <a:extLst>
                  <a:ext uri="{0D108BD9-81ED-4DB2-BD59-A6C34878D82A}">
                    <a16:rowId xmlns:a16="http://schemas.microsoft.com/office/drawing/2014/main" val="10002"/>
                  </a:ext>
                </a:extLst>
              </a:tr>
              <a:tr h="458182">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F</a:t>
                      </a:r>
                    </a:p>
                  </a:txBody>
                  <a:tcPr/>
                </a:tc>
                <a:tc>
                  <a:txBody>
                    <a:bodyPr/>
                    <a:lstStyle/>
                    <a:p>
                      <a:pPr algn="ctr"/>
                      <a:r>
                        <a:rPr lang="tr-TR" sz="2000" kern="1200" dirty="0">
                          <a:solidFill>
                            <a:schemeClr val="tx1"/>
                          </a:solidFill>
                          <a:latin typeface="+mn-lt"/>
                          <a:ea typeface="+mn-ea"/>
                          <a:cs typeface="+mn-cs"/>
                        </a:rPr>
                        <a:t>P</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F</a:t>
                      </a:r>
                    </a:p>
                  </a:txBody>
                  <a:tcPr/>
                </a:tc>
                <a:extLst>
                  <a:ext uri="{0D108BD9-81ED-4DB2-BD59-A6C34878D82A}">
                    <a16:rowId xmlns:a16="http://schemas.microsoft.com/office/drawing/2014/main" val="10003"/>
                  </a:ext>
                </a:extLst>
              </a:tr>
              <a:tr h="458182">
                <a:tc>
                  <a:txBody>
                    <a:bodyPr/>
                    <a:lstStyle/>
                    <a:p>
                      <a:pPr algn="ctr"/>
                      <a:r>
                        <a:rPr lang="tr-TR" sz="2000" kern="1200" dirty="0">
                          <a:solidFill>
                            <a:schemeClr val="tx1"/>
                          </a:solidFill>
                          <a:latin typeface="+mn-lt"/>
                          <a:ea typeface="+mn-ea"/>
                          <a:cs typeface="+mn-cs"/>
                        </a:rPr>
                        <a:t>U</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marL="0" algn="ctr" defTabSz="914400" rtl="0" eaLnBrk="1" latinLnBrk="0" hangingPunct="1"/>
                      <a:r>
                        <a:rPr lang="tr-TR" sz="2000" kern="1200" dirty="0">
                          <a:solidFill>
                            <a:schemeClr val="tx1"/>
                          </a:solidFill>
                          <a:latin typeface="+mn-lt"/>
                          <a:ea typeface="+mn-ea"/>
                          <a:cs typeface="+mn-cs"/>
                        </a:rPr>
                        <a:t>X</a:t>
                      </a:r>
                    </a:p>
                  </a:txBody>
                  <a:tcPr/>
                </a:tc>
                <a:tc>
                  <a:txBody>
                    <a:bodyPr/>
                    <a:lstStyle/>
                    <a:p>
                      <a:pPr marL="0" algn="ctr" defTabSz="914400" rtl="0" eaLnBrk="1" latinLnBrk="0" hangingPunct="1"/>
                      <a:r>
                        <a:rPr lang="tr-TR" sz="2000" kern="1200" dirty="0">
                          <a:solidFill>
                            <a:schemeClr val="tx1"/>
                          </a:solidFill>
                          <a:latin typeface="+mn-lt"/>
                          <a:ea typeface="+mn-ea"/>
                          <a:cs typeface="+mn-cs"/>
                        </a:rPr>
                        <a:t>C</a:t>
                      </a:r>
                    </a:p>
                  </a:txBody>
                  <a:tcPr/>
                </a:tc>
                <a:tc>
                  <a:txBody>
                    <a:bodyPr/>
                    <a:lstStyle/>
                    <a:p>
                      <a:pPr marL="0" algn="ctr" defTabSz="914400" rtl="0" eaLnBrk="1" latinLnBrk="0" hangingPunct="1"/>
                      <a:r>
                        <a:rPr lang="tr-TR" sz="2000" kern="1200" dirty="0">
                          <a:solidFill>
                            <a:schemeClr val="tx1"/>
                          </a:solidFill>
                          <a:latin typeface="+mn-lt"/>
                          <a:ea typeface="+mn-ea"/>
                          <a:cs typeface="+mn-cs"/>
                        </a:rPr>
                        <a:t>V</a:t>
                      </a:r>
                    </a:p>
                  </a:txBody>
                  <a:tcPr/>
                </a:tc>
                <a:tc>
                  <a:txBody>
                    <a:bodyPr/>
                    <a:lstStyle/>
                    <a:p>
                      <a:pPr marL="0" algn="ctr" defTabSz="914400" rtl="0" eaLnBrk="1" latinLnBrk="0" hangingPunct="1"/>
                      <a:r>
                        <a:rPr lang="tr-TR" sz="2000" kern="1200" dirty="0">
                          <a:solidFill>
                            <a:schemeClr val="tx1"/>
                          </a:solidFill>
                          <a:latin typeface="+mn-lt"/>
                          <a:ea typeface="+mn-ea"/>
                          <a:cs typeface="+mn-cs"/>
                        </a:rPr>
                        <a:t>N</a:t>
                      </a:r>
                    </a:p>
                  </a:txBody>
                  <a:tcPr/>
                </a:tc>
                <a:tc>
                  <a:txBody>
                    <a:bodyPr/>
                    <a:lstStyle/>
                    <a:p>
                      <a:pPr marL="0" algn="ctr" defTabSz="914400" rtl="0" eaLnBrk="1" latinLnBrk="0" hangingPunct="1"/>
                      <a:r>
                        <a:rPr lang="tr-TR" sz="2000" kern="1200" dirty="0">
                          <a:solidFill>
                            <a:schemeClr val="tx1"/>
                          </a:solidFill>
                          <a:latin typeface="+mn-lt"/>
                          <a:ea typeface="+mn-ea"/>
                          <a:cs typeface="+mn-cs"/>
                        </a:rPr>
                        <a:t>M</a:t>
                      </a:r>
                    </a:p>
                  </a:txBody>
                  <a:tcPr/>
                </a:tc>
                <a:tc>
                  <a:txBody>
                    <a:bodyPr/>
                    <a:lstStyle/>
                    <a:p>
                      <a:pPr marL="0" algn="ctr" defTabSz="914400" rtl="0" eaLnBrk="1" latinLnBrk="0" hangingPunct="1"/>
                      <a:r>
                        <a:rPr lang="tr-TR" sz="2000" kern="1200" dirty="0">
                          <a:solidFill>
                            <a:schemeClr val="tx1"/>
                          </a:solidFill>
                          <a:latin typeface="+mn-lt"/>
                          <a:ea typeface="+mn-ea"/>
                          <a:cs typeface="+mn-cs"/>
                        </a:rPr>
                        <a:t>Ö</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P</a:t>
                      </a:r>
                    </a:p>
                  </a:txBody>
                  <a:tcPr/>
                </a:tc>
                <a:tc>
                  <a:txBody>
                    <a:bodyPr/>
                    <a:lstStyle/>
                    <a:p>
                      <a:pPr algn="ctr"/>
                      <a:r>
                        <a:rPr lang="tr-TR" sz="2000" kern="1200" dirty="0">
                          <a:solidFill>
                            <a:schemeClr val="tx1"/>
                          </a:solidFill>
                          <a:latin typeface="+mn-lt"/>
                          <a:ea typeface="+mn-ea"/>
                          <a:cs typeface="+mn-cs"/>
                        </a:rPr>
                        <a:t>E</a:t>
                      </a:r>
                    </a:p>
                  </a:txBody>
                  <a:tcPr/>
                </a:tc>
                <a:extLst>
                  <a:ext uri="{0D108BD9-81ED-4DB2-BD59-A6C34878D82A}">
                    <a16:rowId xmlns:a16="http://schemas.microsoft.com/office/drawing/2014/main" val="10004"/>
                  </a:ext>
                </a:extLst>
              </a:tr>
              <a:tr h="458182">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J</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Ç</a:t>
                      </a:r>
                    </a:p>
                  </a:txBody>
                  <a:tcPr/>
                </a:tc>
                <a:tc>
                  <a:txBody>
                    <a:bodyPr/>
                    <a:lstStyle/>
                    <a:p>
                      <a:pPr algn="ctr"/>
                      <a:r>
                        <a:rPr lang="tr-TR" sz="2000" kern="1200" dirty="0">
                          <a:solidFill>
                            <a:schemeClr val="tx1"/>
                          </a:solidFill>
                          <a:latin typeface="+mn-lt"/>
                          <a:ea typeface="+mn-ea"/>
                          <a:cs typeface="+mn-cs"/>
                        </a:rPr>
                        <a:t>N</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Q</a:t>
                      </a:r>
                    </a:p>
                  </a:txBody>
                  <a:tcPr/>
                </a:tc>
                <a:extLst>
                  <a:ext uri="{0D108BD9-81ED-4DB2-BD59-A6C34878D82A}">
                    <a16:rowId xmlns:a16="http://schemas.microsoft.com/office/drawing/2014/main" val="10005"/>
                  </a:ext>
                </a:extLst>
              </a:tr>
              <a:tr h="458182">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B</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Y</a:t>
                      </a:r>
                    </a:p>
                  </a:txBody>
                  <a:tcPr/>
                </a:tc>
                <a:tc>
                  <a:txBody>
                    <a:bodyPr/>
                    <a:lstStyle/>
                    <a:p>
                      <a:pPr algn="ctr"/>
                      <a:r>
                        <a:rPr lang="tr-TR" sz="2000" kern="1200" dirty="0">
                          <a:solidFill>
                            <a:schemeClr val="tx1"/>
                          </a:solidFill>
                          <a:latin typeface="+mn-lt"/>
                          <a:ea typeface="+mn-ea"/>
                          <a:cs typeface="+mn-cs"/>
                        </a:rPr>
                        <a:t>E</a:t>
                      </a:r>
                    </a:p>
                  </a:txBody>
                  <a:tcPr/>
                </a:tc>
                <a:extLst>
                  <a:ext uri="{0D108BD9-81ED-4DB2-BD59-A6C34878D82A}">
                    <a16:rowId xmlns:a16="http://schemas.microsoft.com/office/drawing/2014/main" val="10006"/>
                  </a:ext>
                </a:extLst>
              </a:tr>
              <a:tr h="458182">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W</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J</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J</a:t>
                      </a:r>
                    </a:p>
                  </a:txBody>
                  <a:tcPr/>
                </a:tc>
                <a:extLst>
                  <a:ext uri="{0D108BD9-81ED-4DB2-BD59-A6C34878D82A}">
                    <a16:rowId xmlns:a16="http://schemas.microsoft.com/office/drawing/2014/main" val="10007"/>
                  </a:ext>
                </a:extLst>
              </a:tr>
              <a:tr h="458182">
                <a:tc>
                  <a:txBody>
                    <a:bodyPr/>
                    <a:lstStyle/>
                    <a:p>
                      <a:pPr marL="0" algn="ctr" defTabSz="914400" rtl="0" eaLnBrk="1" latinLnBrk="0" hangingPunct="1"/>
                      <a:r>
                        <a:rPr lang="tr-TR" sz="2000" kern="1200" dirty="0">
                          <a:solidFill>
                            <a:schemeClr val="tx1"/>
                          </a:solidFill>
                          <a:latin typeface="+mn-lt"/>
                          <a:ea typeface="+mn-ea"/>
                          <a:cs typeface="+mn-cs"/>
                        </a:rPr>
                        <a:t>H</a:t>
                      </a:r>
                    </a:p>
                  </a:txBody>
                  <a:tcPr/>
                </a:tc>
                <a:tc>
                  <a:txBody>
                    <a:bodyPr/>
                    <a:lstStyle/>
                    <a:p>
                      <a:pPr marL="0" algn="ctr" defTabSz="914400" rtl="0" eaLnBrk="1" latinLnBrk="0" hangingPunct="1"/>
                      <a:r>
                        <a:rPr lang="tr-TR" sz="2000" kern="1200" dirty="0">
                          <a:solidFill>
                            <a:schemeClr val="tx1"/>
                          </a:solidFill>
                          <a:latin typeface="+mn-lt"/>
                          <a:ea typeface="+mn-ea"/>
                          <a:cs typeface="+mn-cs"/>
                        </a:rPr>
                        <a:t>S</a:t>
                      </a:r>
                    </a:p>
                  </a:txBody>
                  <a:tcPr/>
                </a:tc>
                <a:tc>
                  <a:txBody>
                    <a:bodyPr/>
                    <a:lstStyle/>
                    <a:p>
                      <a:pPr marL="0" algn="ctr" defTabSz="914400" rtl="0" eaLnBrk="1" latinLnBrk="0" hangingPunct="1"/>
                      <a:r>
                        <a:rPr lang="tr-TR" sz="2000" kern="1200" dirty="0">
                          <a:solidFill>
                            <a:schemeClr val="tx1"/>
                          </a:solidFill>
                          <a:latin typeface="+mn-lt"/>
                          <a:ea typeface="+mn-ea"/>
                          <a:cs typeface="+mn-cs"/>
                        </a:rPr>
                        <a:t>F</a:t>
                      </a:r>
                    </a:p>
                  </a:txBody>
                  <a:tcPr/>
                </a:tc>
                <a:tc>
                  <a:txBody>
                    <a:bodyPr/>
                    <a:lstStyle/>
                    <a:p>
                      <a:pPr marL="0" algn="ctr" defTabSz="914400" rtl="0" eaLnBrk="1" latinLnBrk="0" hangingPunct="1"/>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J</a:t>
                      </a:r>
                    </a:p>
                  </a:txBody>
                  <a:tcPr/>
                </a:tc>
                <a:tc>
                  <a:txBody>
                    <a:bodyPr/>
                    <a:lstStyle/>
                    <a:p>
                      <a:pPr marL="0" algn="ctr" defTabSz="914400" rtl="0" eaLnBrk="1" latinLnBrk="0" hangingPunct="1"/>
                      <a:r>
                        <a:rPr lang="tr-TR" sz="2000" kern="1200" dirty="0">
                          <a:solidFill>
                            <a:schemeClr val="tx1"/>
                          </a:solidFill>
                          <a:latin typeface="+mn-lt"/>
                          <a:ea typeface="+mn-ea"/>
                          <a:cs typeface="+mn-cs"/>
                        </a:rPr>
                        <a:t>Q</a:t>
                      </a:r>
                    </a:p>
                  </a:txBody>
                  <a:tcPr/>
                </a:tc>
                <a:tc>
                  <a:txBody>
                    <a:bodyPr/>
                    <a:lstStyle/>
                    <a:p>
                      <a:pPr algn="ctr"/>
                      <a:r>
                        <a:rPr lang="tr-TR" dirty="0">
                          <a:solidFill>
                            <a:schemeClr val="tx1"/>
                          </a:solidFill>
                        </a:rPr>
                        <a:t>S</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J</a:t>
                      </a:r>
                    </a:p>
                  </a:txBody>
                  <a:tcPr/>
                </a:tc>
                <a:extLst>
                  <a:ext uri="{0D108BD9-81ED-4DB2-BD59-A6C34878D82A}">
                    <a16:rowId xmlns:a16="http://schemas.microsoft.com/office/drawing/2014/main" val="10008"/>
                  </a:ext>
                </a:extLst>
              </a:tr>
              <a:tr h="458182">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F</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T</a:t>
                      </a:r>
                    </a:p>
                  </a:txBody>
                  <a:tcPr/>
                </a:tc>
                <a:extLst>
                  <a:ext uri="{0D108BD9-81ED-4DB2-BD59-A6C34878D82A}">
                    <a16:rowId xmlns:a16="http://schemas.microsoft.com/office/drawing/2014/main" val="10009"/>
                  </a:ext>
                </a:extLst>
              </a:tr>
              <a:tr h="458182">
                <a:tc>
                  <a:txBody>
                    <a:bodyPr/>
                    <a:lstStyle/>
                    <a:p>
                      <a:pPr marL="0" algn="ctr" defTabSz="914400" rtl="0" eaLnBrk="1" latinLnBrk="0" hangingPunct="1"/>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Y</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Y</a:t>
                      </a:r>
                    </a:p>
                  </a:txBody>
                  <a:tcPr/>
                </a:tc>
                <a:tc>
                  <a:txBody>
                    <a:bodyPr/>
                    <a:lstStyle/>
                    <a:p>
                      <a:pPr algn="ctr"/>
                      <a:r>
                        <a:rPr lang="tr-TR" sz="2000" kern="1200" dirty="0">
                          <a:solidFill>
                            <a:schemeClr val="tx1"/>
                          </a:solidFill>
                          <a:latin typeface="+mn-lt"/>
                          <a:ea typeface="+mn-ea"/>
                          <a:cs typeface="+mn-cs"/>
                        </a:rPr>
                        <a:t>Ü</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2" grpId="0" animBg="1"/>
      <p:bldP spid="13" grpId="0" animBg="1"/>
      <p:bldP spid="14" grpId="0" animBg="1"/>
      <p:bldP spid="15" grpId="0" animBg="1"/>
      <p:bldP spid="16" grpId="0" animBg="1"/>
      <p:bldP spid="17" grpId="0" animBg="1"/>
      <p:bldP spid="18"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renklilik, çizgi içeren bir resim&#10;&#10;Açıklama otomatik olarak oluşturuldu">
            <a:extLst>
              <a:ext uri="{FF2B5EF4-FFF2-40B4-BE49-F238E27FC236}">
                <a16:creationId xmlns:a16="http://schemas.microsoft.com/office/drawing/2014/main" id="{7080A337-E675-8A5C-43ED-446F1905F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60229"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1876196"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Sa'y</a:t>
            </a:r>
            <a:endParaRPr lang="tr-TR" sz="2400" b="1" dirty="0">
              <a:solidFill>
                <a:schemeClr val="bg1"/>
              </a:solidFill>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4" y="2210748"/>
            <a:ext cx="292201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Vakfe</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Mikat</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Tavaf</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İhram</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Kâbe</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246647"/>
            <a:ext cx="6443562"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Hac ibadetinde bazı davranışların belli bir süre için haram olması</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29843"/>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Mekke yakınlarında bulunan sınır kapıları</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28134"/>
            <a:ext cx="6443560"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Hacerü’l Esved’den başlayıp Kâbe’nin etrafında yedi kez dönmek</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920519"/>
            <a:ext cx="632364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Allah’a (c.c.) ibadet için yeryüzünde yapılan ilk mabet</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0" y="4758744"/>
            <a:ext cx="6608455" cy="392415"/>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Safa ile Merve tepeleri arasında yedi defa gidip gelmek</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606176"/>
            <a:ext cx="6443560" cy="400110"/>
          </a:xfrm>
          <a:prstGeom prst="rect">
            <a:avLst/>
          </a:prstGeom>
          <a:noFill/>
          <a:ln>
            <a:noFill/>
          </a:ln>
        </p:spPr>
        <p:txBody>
          <a:bodyPr wrap="square" rtlCol="0">
            <a:spAutoFit/>
          </a:bodyPr>
          <a:lstStyle/>
          <a:p>
            <a:pPr>
              <a:spcAft>
                <a:spcPts val="600"/>
              </a:spcAft>
            </a:pPr>
            <a:r>
              <a:rPr lang="tr-TR" sz="2000" dirty="0" err="1">
                <a:solidFill>
                  <a:schemeClr val="bg1"/>
                </a:solidFill>
                <a:latin typeface="Arial" panose="020B0604020202020204" pitchFamily="34" charset="0"/>
                <a:cs typeface="Arial" panose="020B0604020202020204" pitchFamily="34" charset="0"/>
              </a:rPr>
              <a:t>Arefe</a:t>
            </a:r>
            <a:r>
              <a:rPr lang="tr-TR" sz="2000" dirty="0">
                <a:solidFill>
                  <a:schemeClr val="bg1"/>
                </a:solidFill>
                <a:latin typeface="Arial" panose="020B0604020202020204" pitchFamily="34" charset="0"/>
                <a:cs typeface="Arial" panose="020B0604020202020204" pitchFamily="34" charset="0"/>
              </a:rPr>
              <a:t> günü belirli bir süre Arafat'ta bulunup dua etmek</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içeren bir resim&#10;&#10;Açıklama otomatik olarak oluşturuldu">
            <a:extLst>
              <a:ext uri="{FF2B5EF4-FFF2-40B4-BE49-F238E27FC236}">
                <a16:creationId xmlns:a16="http://schemas.microsoft.com/office/drawing/2014/main" id="{303472B9-88DB-242D-87E1-E53A0AA8E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1833647" y="5563250"/>
            <a:ext cx="2428706"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Mikat sınırı</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7490628B-E6E5-0E1C-87E6-5A3959427871}"/>
              </a:ext>
            </a:extLst>
          </p:cNvPr>
          <p:cNvSpPr txBox="1"/>
          <p:nvPr/>
        </p:nvSpPr>
        <p:spPr>
          <a:xfrm>
            <a:off x="290289" y="3817800"/>
            <a:ext cx="5471879" cy="1384995"/>
          </a:xfrm>
          <a:prstGeom prst="rect">
            <a:avLst/>
          </a:prstGeom>
          <a:no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Hac için uyulması gereken yasakların başladığı Mekke etrafındaki sınırlardır. </a:t>
            </a:r>
          </a:p>
        </p:txBody>
      </p:sp>
      <p:pic>
        <p:nvPicPr>
          <p:cNvPr id="6" name="Resim 5" descr="metin, daire, harita, ekran görüntüsü içeren bir resim&#10;&#10;Açıklama otomatik olarak oluşturuldu">
            <a:extLst>
              <a:ext uri="{FF2B5EF4-FFF2-40B4-BE49-F238E27FC236}">
                <a16:creationId xmlns:a16="http://schemas.microsoft.com/office/drawing/2014/main" id="{EC99539B-B2DF-0003-D823-42A4AC407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757" y="661906"/>
            <a:ext cx="2300486" cy="2767094"/>
          </a:xfrm>
          <a:prstGeom prst="rect">
            <a:avLst/>
          </a:prstGeom>
        </p:spPr>
      </p:pic>
      <p:cxnSp>
        <p:nvCxnSpPr>
          <p:cNvPr id="11" name="Düz Bağlayıcı 10">
            <a:extLst>
              <a:ext uri="{FF2B5EF4-FFF2-40B4-BE49-F238E27FC236}">
                <a16:creationId xmlns:a16="http://schemas.microsoft.com/office/drawing/2014/main" id="{04343758-6B77-A2AE-6B53-60053789DDAF}"/>
              </a:ext>
            </a:extLst>
          </p:cNvPr>
          <p:cNvCxnSpPr>
            <a:cxnSpLocks/>
          </p:cNvCxnSpPr>
          <p:nvPr/>
        </p:nvCxnSpPr>
        <p:spPr>
          <a:xfrm>
            <a:off x="6096000" y="1178216"/>
            <a:ext cx="0" cy="4501568"/>
          </a:xfrm>
          <a:prstGeom prst="line">
            <a:avLst/>
          </a:prstGeom>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DEDD9AB9-4769-3D18-02CF-9E7B08A000CE}"/>
              </a:ext>
            </a:extLst>
          </p:cNvPr>
          <p:cNvSpPr txBox="1"/>
          <p:nvPr/>
        </p:nvSpPr>
        <p:spPr>
          <a:xfrm>
            <a:off x="6386290" y="3817800"/>
            <a:ext cx="5515421" cy="1631216"/>
          </a:xfrm>
          <a:prstGeom prst="rect">
            <a:avLst/>
          </a:prstGeom>
          <a:no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Allah’a (c.c.) ibadet için yeryüzünde yapılan ilk mabettir. Aynı zamanda “Allah’ın evi” anlamına gelen Beytullah da denilmektedir.</a:t>
            </a:r>
          </a:p>
        </p:txBody>
      </p:sp>
      <p:sp>
        <p:nvSpPr>
          <p:cNvPr id="14" name="Metin kutusu 13">
            <a:extLst>
              <a:ext uri="{FF2B5EF4-FFF2-40B4-BE49-F238E27FC236}">
                <a16:creationId xmlns:a16="http://schemas.microsoft.com/office/drawing/2014/main" id="{08606256-F737-381E-A28A-FF37C7DE315C}"/>
              </a:ext>
            </a:extLst>
          </p:cNvPr>
          <p:cNvSpPr txBox="1"/>
          <p:nvPr/>
        </p:nvSpPr>
        <p:spPr>
          <a:xfrm>
            <a:off x="7929647" y="5470367"/>
            <a:ext cx="2428706"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Kâbe</a:t>
            </a:r>
          </a:p>
        </p:txBody>
      </p:sp>
      <p:pic>
        <p:nvPicPr>
          <p:cNvPr id="19" name="Resim 18" descr="bina, stadyum, yuvarlak içeren bir resim&#10;&#10;Açıklama otomatik olarak oluşturuldu">
            <a:extLst>
              <a:ext uri="{FF2B5EF4-FFF2-40B4-BE49-F238E27FC236}">
                <a16:creationId xmlns:a16="http://schemas.microsoft.com/office/drawing/2014/main" id="{D0EB4632-C1B8-3006-2256-E7D78A647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3214" y="658906"/>
            <a:ext cx="2301572" cy="2768400"/>
          </a:xfrm>
          <a:prstGeom prst="rect">
            <a:avLst/>
          </a:prstGeom>
        </p:spPr>
      </p:pic>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0-#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1453851" y="5470367"/>
            <a:ext cx="3144753" cy="584775"/>
          </a:xfrm>
          <a:prstGeom prst="rect">
            <a:avLst/>
          </a:prstGeom>
          <a:noFill/>
          <a:ln>
            <a:noFill/>
          </a:ln>
        </p:spPr>
        <p:txBody>
          <a:bodyPr wrap="square" rtlCol="0">
            <a:spAutoFit/>
          </a:bodyPr>
          <a:lstStyle/>
          <a:p>
            <a:pPr algn="ctr">
              <a:spcAft>
                <a:spcPts val="600"/>
              </a:spcAft>
            </a:pPr>
            <a:r>
              <a:rPr lang="tr-TR" sz="3200" b="1" dirty="0" err="1">
                <a:latin typeface="Arial" panose="020B0604020202020204" pitchFamily="34" charset="0"/>
                <a:cs typeface="Arial" panose="020B0604020202020204" pitchFamily="34" charset="0"/>
              </a:rPr>
              <a:t>Hacerü'l-esved</a:t>
            </a:r>
            <a:endParaRPr lang="tr-TR" sz="3200" b="1" dirty="0">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7490628B-E6E5-0E1C-87E6-5A3959427871}"/>
              </a:ext>
            </a:extLst>
          </p:cNvPr>
          <p:cNvSpPr txBox="1"/>
          <p:nvPr/>
        </p:nvSpPr>
        <p:spPr>
          <a:xfrm>
            <a:off x="290289" y="3748549"/>
            <a:ext cx="5471879" cy="1384995"/>
          </a:xfrm>
          <a:prstGeom prst="rect">
            <a:avLst/>
          </a:prstGeom>
          <a:no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Kâbe’nin güneydoğu köşesinde bulunan siyah bir taştır. Cennetten geldiği rivayet edilir.</a:t>
            </a:r>
          </a:p>
        </p:txBody>
      </p:sp>
      <p:pic>
        <p:nvPicPr>
          <p:cNvPr id="7" name="Resim 6" descr="daire, gümüş içeren bir resim&#10;&#10;Açıklama otomatik olarak oluşturuldu">
            <a:extLst>
              <a:ext uri="{FF2B5EF4-FFF2-40B4-BE49-F238E27FC236}">
                <a16:creationId xmlns:a16="http://schemas.microsoft.com/office/drawing/2014/main" id="{958096BC-FDBA-34FA-C7B8-95A4F9199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442" y="658906"/>
            <a:ext cx="2301572" cy="2768400"/>
          </a:xfrm>
          <a:prstGeom prst="rect">
            <a:avLst/>
          </a:prstGeom>
        </p:spPr>
      </p:pic>
      <p:cxnSp>
        <p:nvCxnSpPr>
          <p:cNvPr id="11" name="Düz Bağlayıcı 10">
            <a:extLst>
              <a:ext uri="{FF2B5EF4-FFF2-40B4-BE49-F238E27FC236}">
                <a16:creationId xmlns:a16="http://schemas.microsoft.com/office/drawing/2014/main" id="{04343758-6B77-A2AE-6B53-60053789DDAF}"/>
              </a:ext>
            </a:extLst>
          </p:cNvPr>
          <p:cNvCxnSpPr>
            <a:cxnSpLocks/>
          </p:cNvCxnSpPr>
          <p:nvPr/>
        </p:nvCxnSpPr>
        <p:spPr>
          <a:xfrm>
            <a:off x="6096000" y="1178216"/>
            <a:ext cx="0" cy="4501568"/>
          </a:xfrm>
          <a:prstGeom prst="line">
            <a:avLst/>
          </a:prstGeom>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DEDD9AB9-4769-3D18-02CF-9E7B08A000CE}"/>
              </a:ext>
            </a:extLst>
          </p:cNvPr>
          <p:cNvSpPr txBox="1"/>
          <p:nvPr/>
        </p:nvSpPr>
        <p:spPr>
          <a:xfrm>
            <a:off x="6386290" y="3817800"/>
            <a:ext cx="5515421" cy="1246495"/>
          </a:xfrm>
          <a:prstGeom prst="rect">
            <a:avLst/>
          </a:prstGeom>
          <a:no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Hz. Hacer’in oğlu Hz. İsmail (a.s.) için su aradığı anda yerden çıkan kaynak suyudur. Kâbe’nin yanında bulunur.</a:t>
            </a:r>
          </a:p>
        </p:txBody>
      </p:sp>
      <p:pic>
        <p:nvPicPr>
          <p:cNvPr id="10" name="Resim 9" descr="gökyüzü, bina, manzara, gündoğumu içeren bir resim&#10;&#10;Açıklama otomatik olarak oluşturuldu">
            <a:extLst>
              <a:ext uri="{FF2B5EF4-FFF2-40B4-BE49-F238E27FC236}">
                <a16:creationId xmlns:a16="http://schemas.microsoft.com/office/drawing/2014/main" id="{550AB09D-20BF-FB2F-DEBA-9CCAADEA2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1442" y="658906"/>
            <a:ext cx="2301572" cy="2768400"/>
          </a:xfrm>
          <a:prstGeom prst="rect">
            <a:avLst/>
          </a:prstGeom>
        </p:spPr>
      </p:pic>
      <p:sp>
        <p:nvSpPr>
          <p:cNvPr id="14" name="Metin kutusu 13">
            <a:extLst>
              <a:ext uri="{FF2B5EF4-FFF2-40B4-BE49-F238E27FC236}">
                <a16:creationId xmlns:a16="http://schemas.microsoft.com/office/drawing/2014/main" id="{08606256-F737-381E-A28A-FF37C7DE315C}"/>
              </a:ext>
            </a:extLst>
          </p:cNvPr>
          <p:cNvSpPr txBox="1"/>
          <p:nvPr/>
        </p:nvSpPr>
        <p:spPr>
          <a:xfrm>
            <a:off x="7929647" y="5470367"/>
            <a:ext cx="2428706"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Zemzem</a:t>
            </a:r>
          </a:p>
        </p:txBody>
      </p:sp>
    </p:spTree>
    <p:extLst>
      <p:ext uri="{BB962C8B-B14F-4D97-AF65-F5344CB8AC3E}">
        <p14:creationId xmlns:p14="http://schemas.microsoft.com/office/powerpoint/2010/main" val="276152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870860" y="5470367"/>
            <a:ext cx="4308317"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Safa-Merve Tepeleri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7490628B-E6E5-0E1C-87E6-5A3959427871}"/>
              </a:ext>
            </a:extLst>
          </p:cNvPr>
          <p:cNvSpPr txBox="1"/>
          <p:nvPr/>
        </p:nvSpPr>
        <p:spPr>
          <a:xfrm>
            <a:off x="290289" y="3748549"/>
            <a:ext cx="5471879" cy="1631216"/>
          </a:xfrm>
          <a:prstGeom prst="rect">
            <a:avLst/>
          </a:prstGeom>
          <a:no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Kâbe’nin hemen yanında bulunan, Hz. Hacer’in (r.a.) oğlu Hz. İsmail’e (a.s.) su aramak için çıkıp etrafa bakındığı iki tepedir. </a:t>
            </a:r>
          </a:p>
        </p:txBody>
      </p:sp>
      <p:pic>
        <p:nvPicPr>
          <p:cNvPr id="6" name="Resim 5" descr="ekran görüntüsü, tren içeren bir resim&#10;&#10;Açıklama otomatik olarak oluşturuldu">
            <a:extLst>
              <a:ext uri="{FF2B5EF4-FFF2-40B4-BE49-F238E27FC236}">
                <a16:creationId xmlns:a16="http://schemas.microsoft.com/office/drawing/2014/main" id="{0FFE8628-EA2F-6B23-6AFA-1F19C547D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273" y="658685"/>
            <a:ext cx="2301572" cy="2768400"/>
          </a:xfrm>
          <a:prstGeom prst="rect">
            <a:avLst/>
          </a:prstGeom>
        </p:spPr>
      </p:pic>
      <p:cxnSp>
        <p:nvCxnSpPr>
          <p:cNvPr id="11" name="Düz Bağlayıcı 10">
            <a:extLst>
              <a:ext uri="{FF2B5EF4-FFF2-40B4-BE49-F238E27FC236}">
                <a16:creationId xmlns:a16="http://schemas.microsoft.com/office/drawing/2014/main" id="{04343758-6B77-A2AE-6B53-60053789DDAF}"/>
              </a:ext>
            </a:extLst>
          </p:cNvPr>
          <p:cNvCxnSpPr>
            <a:cxnSpLocks/>
          </p:cNvCxnSpPr>
          <p:nvPr/>
        </p:nvCxnSpPr>
        <p:spPr>
          <a:xfrm>
            <a:off x="6096000" y="1178216"/>
            <a:ext cx="0" cy="4501568"/>
          </a:xfrm>
          <a:prstGeom prst="line">
            <a:avLst/>
          </a:prstGeom>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DEDD9AB9-4769-3D18-02CF-9E7B08A000CE}"/>
              </a:ext>
            </a:extLst>
          </p:cNvPr>
          <p:cNvSpPr txBox="1"/>
          <p:nvPr/>
        </p:nvSpPr>
        <p:spPr>
          <a:xfrm>
            <a:off x="6386290" y="3817800"/>
            <a:ext cx="5515421" cy="1384995"/>
          </a:xfrm>
          <a:prstGeom prst="rect">
            <a:avLst/>
          </a:prstGeom>
          <a:no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Kâbe ile Arafat arasında yer alan şeytan taşlama ve kurban kesme ibadetlerinin yapıldığı yerdir.</a:t>
            </a:r>
          </a:p>
        </p:txBody>
      </p:sp>
      <p:sp>
        <p:nvSpPr>
          <p:cNvPr id="14" name="Metin kutusu 13">
            <a:extLst>
              <a:ext uri="{FF2B5EF4-FFF2-40B4-BE49-F238E27FC236}">
                <a16:creationId xmlns:a16="http://schemas.microsoft.com/office/drawing/2014/main" id="{08606256-F737-381E-A28A-FF37C7DE315C}"/>
              </a:ext>
            </a:extLst>
          </p:cNvPr>
          <p:cNvSpPr txBox="1"/>
          <p:nvPr/>
        </p:nvSpPr>
        <p:spPr>
          <a:xfrm>
            <a:off x="7929647" y="5470367"/>
            <a:ext cx="2428706"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Mina</a:t>
            </a:r>
          </a:p>
        </p:txBody>
      </p:sp>
      <p:pic>
        <p:nvPicPr>
          <p:cNvPr id="10" name="Resim 9" descr="bina, dış mekan içeren bir resim&#10;&#10;Açıklama otomatik olarak oluşturuldu">
            <a:extLst>
              <a:ext uri="{FF2B5EF4-FFF2-40B4-BE49-F238E27FC236}">
                <a16:creationId xmlns:a16="http://schemas.microsoft.com/office/drawing/2014/main" id="{146356FE-6646-9852-1BBB-6104206F0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273" y="658685"/>
            <a:ext cx="2301572" cy="2768400"/>
          </a:xfrm>
          <a:prstGeom prst="rect">
            <a:avLst/>
          </a:prstGeom>
        </p:spPr>
      </p:pic>
    </p:spTree>
    <p:extLst>
      <p:ext uri="{BB962C8B-B14F-4D97-AF65-F5344CB8AC3E}">
        <p14:creationId xmlns:p14="http://schemas.microsoft.com/office/powerpoint/2010/main" val="96119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1453851" y="5470367"/>
            <a:ext cx="3144753"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Arafat</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7490628B-E6E5-0E1C-87E6-5A3959427871}"/>
              </a:ext>
            </a:extLst>
          </p:cNvPr>
          <p:cNvSpPr txBox="1"/>
          <p:nvPr/>
        </p:nvSpPr>
        <p:spPr>
          <a:xfrm>
            <a:off x="145144" y="3744038"/>
            <a:ext cx="5805711" cy="1446550"/>
          </a:xfrm>
          <a:prstGeom prst="rect">
            <a:avLst/>
          </a:prstGeom>
          <a:noFill/>
          <a:ln>
            <a:noFill/>
          </a:ln>
        </p:spPr>
        <p:txBody>
          <a:bodyPr wrap="square" rtlCol="0">
            <a:spAutoFit/>
          </a:bodyPr>
          <a:lstStyle/>
          <a:p>
            <a:pPr algn="ctr">
              <a:spcAft>
                <a:spcPts val="600"/>
              </a:spcAft>
            </a:pPr>
            <a:r>
              <a:rPr lang="tr-TR" sz="2200" dirty="0">
                <a:latin typeface="Arial" panose="020B0604020202020204" pitchFamily="34" charset="0"/>
                <a:cs typeface="Arial" panose="020B0604020202020204" pitchFamily="34" charset="0"/>
              </a:rPr>
              <a:t>Mekke’nin doğusunda bulunan, hacı adaylarının arife günü beklemek için gittikleri, mahşer meydanını andıran yerdir. Burada öğle ve ikindi namazları birlikte kılınır.</a:t>
            </a:r>
          </a:p>
        </p:txBody>
      </p:sp>
      <p:pic>
        <p:nvPicPr>
          <p:cNvPr id="10" name="Resim 9" descr="bina, gökyüzü, dış mekan içeren bir resim&#10;&#10;Açıklama otomatik olarak oluşturuldu">
            <a:extLst>
              <a:ext uri="{FF2B5EF4-FFF2-40B4-BE49-F238E27FC236}">
                <a16:creationId xmlns:a16="http://schemas.microsoft.com/office/drawing/2014/main" id="{6815F35E-EB4A-586E-6A31-5775D34CF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213" y="658906"/>
            <a:ext cx="2301572" cy="2768400"/>
          </a:xfrm>
          <a:prstGeom prst="rect">
            <a:avLst/>
          </a:prstGeom>
        </p:spPr>
      </p:pic>
      <p:cxnSp>
        <p:nvCxnSpPr>
          <p:cNvPr id="11" name="Düz Bağlayıcı 10">
            <a:extLst>
              <a:ext uri="{FF2B5EF4-FFF2-40B4-BE49-F238E27FC236}">
                <a16:creationId xmlns:a16="http://schemas.microsoft.com/office/drawing/2014/main" id="{04343758-6B77-A2AE-6B53-60053789DDAF}"/>
              </a:ext>
            </a:extLst>
          </p:cNvPr>
          <p:cNvCxnSpPr>
            <a:cxnSpLocks/>
          </p:cNvCxnSpPr>
          <p:nvPr/>
        </p:nvCxnSpPr>
        <p:spPr>
          <a:xfrm>
            <a:off x="6096000" y="1178216"/>
            <a:ext cx="0" cy="4501568"/>
          </a:xfrm>
          <a:prstGeom prst="line">
            <a:avLst/>
          </a:prstGeom>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DEDD9AB9-4769-3D18-02CF-9E7B08A000CE}"/>
              </a:ext>
            </a:extLst>
          </p:cNvPr>
          <p:cNvSpPr txBox="1"/>
          <p:nvPr/>
        </p:nvSpPr>
        <p:spPr>
          <a:xfrm>
            <a:off x="6386290" y="3817800"/>
            <a:ext cx="5515421" cy="1446550"/>
          </a:xfrm>
          <a:prstGeom prst="rect">
            <a:avLst/>
          </a:prstGeom>
          <a:noFill/>
          <a:ln>
            <a:noFill/>
          </a:ln>
        </p:spPr>
        <p:txBody>
          <a:bodyPr wrap="square" rtlCol="0">
            <a:spAutoFit/>
          </a:bodyPr>
          <a:lstStyle/>
          <a:p>
            <a:pPr algn="ctr">
              <a:spcAft>
                <a:spcPts val="600"/>
              </a:spcAft>
            </a:pPr>
            <a:r>
              <a:rPr lang="tr-TR" sz="2200" dirty="0">
                <a:latin typeface="Arial" panose="020B0604020202020204" pitchFamily="34" charset="0"/>
                <a:cs typeface="Arial" panose="020B0604020202020204" pitchFamily="34" charset="0"/>
              </a:rPr>
              <a:t>Arafat ile Mina arasında yer alan bir yerdir. Hacı adayları burada bir miktar dururlar ve şeytan taşlamak için taş toplarlar. Akşam ile yatsı namazları burada birlikte kılınır.</a:t>
            </a:r>
          </a:p>
        </p:txBody>
      </p:sp>
      <p:pic>
        <p:nvPicPr>
          <p:cNvPr id="6" name="Resim 5" descr="iz, yol, kulvar, kanal, tren içeren bir resim&#10;&#10;Açıklama otomatik olarak orta güvenilirlik düzeyiyle oluşturuldu">
            <a:extLst>
              <a:ext uri="{FF2B5EF4-FFF2-40B4-BE49-F238E27FC236}">
                <a16:creationId xmlns:a16="http://schemas.microsoft.com/office/drawing/2014/main" id="{61736604-187A-6FB7-BDAC-255D89A31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3213" y="658906"/>
            <a:ext cx="2301572" cy="2768400"/>
          </a:xfrm>
          <a:prstGeom prst="rect">
            <a:avLst/>
          </a:prstGeom>
        </p:spPr>
      </p:pic>
      <p:sp>
        <p:nvSpPr>
          <p:cNvPr id="14" name="Metin kutusu 13">
            <a:extLst>
              <a:ext uri="{FF2B5EF4-FFF2-40B4-BE49-F238E27FC236}">
                <a16:creationId xmlns:a16="http://schemas.microsoft.com/office/drawing/2014/main" id="{08606256-F737-381E-A28A-FF37C7DE315C}"/>
              </a:ext>
            </a:extLst>
          </p:cNvPr>
          <p:cNvSpPr txBox="1"/>
          <p:nvPr/>
        </p:nvSpPr>
        <p:spPr>
          <a:xfrm>
            <a:off x="7929647" y="5470367"/>
            <a:ext cx="2428706" cy="584775"/>
          </a:xfrm>
          <a:prstGeom prst="rect">
            <a:avLst/>
          </a:prstGeom>
          <a:noFill/>
          <a:ln>
            <a:noFill/>
          </a:ln>
        </p:spPr>
        <p:txBody>
          <a:bodyPr wrap="square" rtlCol="0">
            <a:spAutoFit/>
          </a:bodyPr>
          <a:lstStyle/>
          <a:p>
            <a:pPr algn="ctr">
              <a:spcAft>
                <a:spcPts val="600"/>
              </a:spcAft>
            </a:pPr>
            <a:r>
              <a:rPr lang="tr-TR" sz="3200" b="1" dirty="0" err="1">
                <a:latin typeface="Arial" panose="020B0604020202020204" pitchFamily="34" charset="0"/>
                <a:cs typeface="Arial" panose="020B0604020202020204" pitchFamily="34" charset="0"/>
              </a:rPr>
              <a:t>Müzdelife</a:t>
            </a:r>
            <a:endParaRPr lang="tr-TR"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5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09639" y="5686697"/>
            <a:ext cx="3144753"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İhram</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7490628B-E6E5-0E1C-87E6-5A3959427871}"/>
              </a:ext>
            </a:extLst>
          </p:cNvPr>
          <p:cNvSpPr txBox="1"/>
          <p:nvPr/>
        </p:nvSpPr>
        <p:spPr>
          <a:xfrm>
            <a:off x="3764032" y="695824"/>
            <a:ext cx="8427966"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İhram, haram kılmak, yasaklamak,          kendini sakındırmak gibi anlamlara gelmektedir.</a:t>
            </a:r>
          </a:p>
        </p:txBody>
      </p:sp>
      <p:pic>
        <p:nvPicPr>
          <p:cNvPr id="7" name="Resim 6" descr="kişi, şahıs, giyim, bina, insanlar içeren bir resim&#10;&#10;Açıklama otomatik olarak oluşturuldu">
            <a:extLst>
              <a:ext uri="{FF2B5EF4-FFF2-40B4-BE49-F238E27FC236}">
                <a16:creationId xmlns:a16="http://schemas.microsoft.com/office/drawing/2014/main" id="{DE61060D-21BD-CBF0-91D7-3B2D50A28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21" y="695824"/>
            <a:ext cx="2876190" cy="4857143"/>
          </a:xfrm>
          <a:prstGeom prst="rect">
            <a:avLst/>
          </a:prstGeom>
        </p:spPr>
      </p:pic>
      <p:sp>
        <p:nvSpPr>
          <p:cNvPr id="8" name="Metin kutusu 7">
            <a:extLst>
              <a:ext uri="{FF2B5EF4-FFF2-40B4-BE49-F238E27FC236}">
                <a16:creationId xmlns:a16="http://schemas.microsoft.com/office/drawing/2014/main" id="{DCAFB37D-C5BD-12E0-B955-A7A28572C831}"/>
              </a:ext>
            </a:extLst>
          </p:cNvPr>
          <p:cNvSpPr txBox="1"/>
          <p:nvPr/>
        </p:nvSpPr>
        <p:spPr>
          <a:xfrm>
            <a:off x="3764032" y="2145693"/>
            <a:ext cx="8287177"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Hac ibadeti yapılırken bazı davranışların  belirli bir süreliğine yasak olması anlamına gelmektedir.</a:t>
            </a:r>
          </a:p>
        </p:txBody>
      </p:sp>
      <p:sp>
        <p:nvSpPr>
          <p:cNvPr id="15" name="Metin kutusu 14">
            <a:extLst>
              <a:ext uri="{FF2B5EF4-FFF2-40B4-BE49-F238E27FC236}">
                <a16:creationId xmlns:a16="http://schemas.microsoft.com/office/drawing/2014/main" id="{74493ED7-2CF6-085A-4D22-D5E01206E635}"/>
              </a:ext>
            </a:extLst>
          </p:cNvPr>
          <p:cNvSpPr txBox="1"/>
          <p:nvPr/>
        </p:nvSpPr>
        <p:spPr>
          <a:xfrm>
            <a:off x="3764031" y="3761519"/>
            <a:ext cx="8152197"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İhramlı olunan süre boyunca saç ve sakal tıraşı olmak, tırnak kesmek, oje sürmek bitkileri koparmak, avlanmak, koku sürünmek, kavga etmek ve kavga etmek gibi bazı davranışlar yasaktır.</a:t>
            </a:r>
          </a:p>
        </p:txBody>
      </p:sp>
    </p:spTree>
    <p:extLst>
      <p:ext uri="{BB962C8B-B14F-4D97-AF65-F5344CB8AC3E}">
        <p14:creationId xmlns:p14="http://schemas.microsoft.com/office/powerpoint/2010/main" val="280192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09639" y="5686697"/>
            <a:ext cx="3144753"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İhram</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7490628B-E6E5-0E1C-87E6-5A3959427871}"/>
              </a:ext>
            </a:extLst>
          </p:cNvPr>
          <p:cNvSpPr txBox="1"/>
          <p:nvPr/>
        </p:nvSpPr>
        <p:spPr>
          <a:xfrm>
            <a:off x="3764032" y="695824"/>
            <a:ext cx="8427966"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yasakların başladığı sınırlara </a:t>
            </a:r>
            <a:r>
              <a:rPr lang="tr-TR" sz="3000" dirty="0" err="1">
                <a:latin typeface="Arial" panose="020B0604020202020204" pitchFamily="34" charset="0"/>
                <a:cs typeface="Arial" panose="020B0604020202020204" pitchFamily="34" charset="0"/>
              </a:rPr>
              <a:t>mikat</a:t>
            </a:r>
            <a:r>
              <a:rPr lang="tr-TR" sz="3000" dirty="0">
                <a:latin typeface="Arial" panose="020B0604020202020204" pitchFamily="34" charset="0"/>
                <a:cs typeface="Arial" panose="020B0604020202020204" pitchFamily="34" charset="0"/>
              </a:rPr>
              <a:t>, iki parçadan oluşan dikişsiz beyaz elbiseye de ihram kıyafeti denilir. Kadınlar bu kıyafet ile değil günlük kıyafetleri ile ihrama girerler.</a:t>
            </a:r>
          </a:p>
        </p:txBody>
      </p:sp>
      <p:pic>
        <p:nvPicPr>
          <p:cNvPr id="7" name="Resim 6" descr="kişi, şahıs, giyim, bina, insanlar içeren bir resim&#10;&#10;Açıklama otomatik olarak oluşturuldu">
            <a:extLst>
              <a:ext uri="{FF2B5EF4-FFF2-40B4-BE49-F238E27FC236}">
                <a16:creationId xmlns:a16="http://schemas.microsoft.com/office/drawing/2014/main" id="{DE61060D-21BD-CBF0-91D7-3B2D50A28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21" y="695824"/>
            <a:ext cx="2876190" cy="4857143"/>
          </a:xfrm>
          <a:prstGeom prst="rect">
            <a:avLst/>
          </a:prstGeom>
        </p:spPr>
      </p:pic>
      <p:sp>
        <p:nvSpPr>
          <p:cNvPr id="8" name="Metin kutusu 7">
            <a:extLst>
              <a:ext uri="{FF2B5EF4-FFF2-40B4-BE49-F238E27FC236}">
                <a16:creationId xmlns:a16="http://schemas.microsoft.com/office/drawing/2014/main" id="{DCAFB37D-C5BD-12E0-B955-A7A28572C831}"/>
              </a:ext>
            </a:extLst>
          </p:cNvPr>
          <p:cNvSpPr txBox="1"/>
          <p:nvPr/>
        </p:nvSpPr>
        <p:spPr>
          <a:xfrm>
            <a:off x="3764032" y="3278436"/>
            <a:ext cx="8287177"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İhrama girmek belirtilen o beyaz elbisenin içine girmeyi değil, yasakların uygulanmaya başlamasını ifade eder. İhramdan çıkmak için erkekler tıraş olurken kadınlar saçlarının ucundan bir miktar kestirirler.</a:t>
            </a:r>
          </a:p>
        </p:txBody>
      </p:sp>
    </p:spTree>
    <p:extLst>
      <p:ext uri="{BB962C8B-B14F-4D97-AF65-F5344CB8AC3E}">
        <p14:creationId xmlns:p14="http://schemas.microsoft.com/office/powerpoint/2010/main" val="57493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HACCIN YAPILIŞI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09639" y="5686697"/>
            <a:ext cx="3144753" cy="584775"/>
          </a:xfrm>
          <a:prstGeom prst="rect">
            <a:avLst/>
          </a:prstGeom>
          <a:noFill/>
          <a:ln>
            <a:noFill/>
          </a:ln>
        </p:spPr>
        <p:txBody>
          <a:bodyPr wrap="square" rtlCol="0">
            <a:spAutoFit/>
          </a:bodyPr>
          <a:lstStyle/>
          <a:p>
            <a:pPr algn="ctr">
              <a:spcAft>
                <a:spcPts val="600"/>
              </a:spcAft>
            </a:pPr>
            <a:r>
              <a:rPr lang="tr-TR" sz="3200" b="1" dirty="0" err="1">
                <a:latin typeface="Arial" panose="020B0604020202020204" pitchFamily="34" charset="0"/>
                <a:cs typeface="Arial" panose="020B0604020202020204" pitchFamily="34" charset="0"/>
              </a:rPr>
              <a:t>Telbiye</a:t>
            </a:r>
            <a:r>
              <a:rPr lang="tr-TR" sz="3200" b="1" dirty="0">
                <a:latin typeface="Arial" panose="020B0604020202020204" pitchFamily="34" charset="0"/>
                <a:cs typeface="Arial" panose="020B0604020202020204" pitchFamily="34" charset="0"/>
              </a:rPr>
              <a:t> Duası</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7490628B-E6E5-0E1C-87E6-5A3959427871}"/>
              </a:ext>
            </a:extLst>
          </p:cNvPr>
          <p:cNvSpPr txBox="1"/>
          <p:nvPr/>
        </p:nvSpPr>
        <p:spPr>
          <a:xfrm>
            <a:off x="3764032" y="695824"/>
            <a:ext cx="8427966"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İhram’a</a:t>
            </a:r>
            <a:r>
              <a:rPr lang="tr-TR" sz="3000" dirty="0">
                <a:latin typeface="Arial" panose="020B0604020202020204" pitchFamily="34" charset="0"/>
                <a:cs typeface="Arial" panose="020B0604020202020204" pitchFamily="34" charset="0"/>
              </a:rPr>
              <a:t> giren kimselerin Kâbe’ye varıncaya kadar yol boyunca ettikleri bir duadır. Bu duaya Kâbe’ye varılınca son verilir. </a:t>
            </a:r>
          </a:p>
        </p:txBody>
      </p:sp>
      <p:pic>
        <p:nvPicPr>
          <p:cNvPr id="10" name="Resim 9" descr="buz pateni sporu, kalabalık, insanlar, büyük içeren bir resim&#10;&#10;Açıklama otomatik olarak oluşturuldu">
            <a:extLst>
              <a:ext uri="{FF2B5EF4-FFF2-40B4-BE49-F238E27FC236}">
                <a16:creationId xmlns:a16="http://schemas.microsoft.com/office/drawing/2014/main" id="{99C488E2-432C-C7AF-5D8C-33981A3C9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19" y="695823"/>
            <a:ext cx="2876190" cy="4857143"/>
          </a:xfrm>
          <a:prstGeom prst="rect">
            <a:avLst/>
          </a:prstGeom>
        </p:spPr>
      </p:pic>
      <p:sp>
        <p:nvSpPr>
          <p:cNvPr id="8" name="Metin kutusu 7">
            <a:extLst>
              <a:ext uri="{FF2B5EF4-FFF2-40B4-BE49-F238E27FC236}">
                <a16:creationId xmlns:a16="http://schemas.microsoft.com/office/drawing/2014/main" id="{DCAFB37D-C5BD-12E0-B955-A7A28572C831}"/>
              </a:ext>
            </a:extLst>
          </p:cNvPr>
          <p:cNvSpPr txBox="1"/>
          <p:nvPr/>
        </p:nvSpPr>
        <p:spPr>
          <a:xfrm>
            <a:off x="3764032" y="2480152"/>
            <a:ext cx="8287177"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a:t>
            </a:r>
            <a:r>
              <a:rPr lang="tr-TR" sz="3000" dirty="0">
                <a:solidFill>
                  <a:srgbClr val="0070C0"/>
                </a:solidFill>
                <a:latin typeface="Arial" panose="020B0604020202020204" pitchFamily="34" charset="0"/>
                <a:cs typeface="Arial" panose="020B0604020202020204" pitchFamily="34" charset="0"/>
              </a:rPr>
              <a:t>Lebbeyk </a:t>
            </a:r>
            <a:r>
              <a:rPr lang="tr-TR" sz="3000" dirty="0" err="1">
                <a:solidFill>
                  <a:srgbClr val="0070C0"/>
                </a:solidFill>
                <a:latin typeface="Arial" panose="020B0604020202020204" pitchFamily="34" charset="0"/>
                <a:cs typeface="Arial" panose="020B0604020202020204" pitchFamily="34" charset="0"/>
              </a:rPr>
              <a:t>Allâhümme</a:t>
            </a:r>
            <a:r>
              <a:rPr lang="tr-TR" sz="3000" dirty="0">
                <a:solidFill>
                  <a:srgbClr val="0070C0"/>
                </a:solidFill>
                <a:latin typeface="Arial" panose="020B0604020202020204" pitchFamily="34" charset="0"/>
                <a:cs typeface="Arial" panose="020B0604020202020204" pitchFamily="34" charset="0"/>
              </a:rPr>
              <a:t> lebbeyk! </a:t>
            </a:r>
            <a:r>
              <a:rPr lang="tr-TR" sz="3000" dirty="0" err="1">
                <a:solidFill>
                  <a:srgbClr val="0070C0"/>
                </a:solidFill>
                <a:latin typeface="Arial" panose="020B0604020202020204" pitchFamily="34" charset="0"/>
                <a:cs typeface="Arial" panose="020B0604020202020204" pitchFamily="34" charset="0"/>
              </a:rPr>
              <a:t>Lebbeyke</a:t>
            </a:r>
            <a:r>
              <a:rPr lang="tr-TR" sz="3000" dirty="0">
                <a:solidFill>
                  <a:srgbClr val="0070C0"/>
                </a:solidFill>
                <a:latin typeface="Arial" panose="020B0604020202020204" pitchFamily="34" charset="0"/>
                <a:cs typeface="Arial" panose="020B0604020202020204" pitchFamily="34" charset="0"/>
              </a:rPr>
              <a:t> lâ </a:t>
            </a:r>
            <a:r>
              <a:rPr lang="tr-TR" sz="3000" dirty="0" err="1">
                <a:solidFill>
                  <a:srgbClr val="0070C0"/>
                </a:solidFill>
                <a:latin typeface="Arial" panose="020B0604020202020204" pitchFamily="34" charset="0"/>
                <a:cs typeface="Arial" panose="020B0604020202020204" pitchFamily="34" charset="0"/>
              </a:rPr>
              <a:t>şerîke</a:t>
            </a:r>
            <a:r>
              <a:rPr lang="tr-TR" sz="3000" dirty="0">
                <a:solidFill>
                  <a:srgbClr val="0070C0"/>
                </a:solidFill>
                <a:latin typeface="Arial" panose="020B0604020202020204" pitchFamily="34" charset="0"/>
                <a:cs typeface="Arial" panose="020B0604020202020204" pitchFamily="34" charset="0"/>
              </a:rPr>
              <a:t> leke lebbeyk! </a:t>
            </a:r>
            <a:r>
              <a:rPr lang="tr-TR" sz="3000" dirty="0" err="1">
                <a:solidFill>
                  <a:srgbClr val="0070C0"/>
                </a:solidFill>
                <a:latin typeface="Arial" panose="020B0604020202020204" pitchFamily="34" charset="0"/>
                <a:cs typeface="Arial" panose="020B0604020202020204" pitchFamily="34" charset="0"/>
              </a:rPr>
              <a:t>İnne’l-hamde</a:t>
            </a:r>
            <a:r>
              <a:rPr lang="tr-TR" sz="3000" dirty="0">
                <a:solidFill>
                  <a:srgbClr val="0070C0"/>
                </a:solidFill>
                <a:latin typeface="Arial" panose="020B0604020202020204" pitchFamily="34" charset="0"/>
                <a:cs typeface="Arial" panose="020B0604020202020204" pitchFamily="34" charset="0"/>
              </a:rPr>
              <a:t> ve’n-</a:t>
            </a:r>
            <a:r>
              <a:rPr lang="tr-TR" sz="3000" dirty="0" err="1">
                <a:solidFill>
                  <a:srgbClr val="0070C0"/>
                </a:solidFill>
                <a:latin typeface="Arial" panose="020B0604020202020204" pitchFamily="34" charset="0"/>
                <a:cs typeface="Arial" panose="020B0604020202020204" pitchFamily="34" charset="0"/>
              </a:rPr>
              <a:t>ni’mete</a:t>
            </a:r>
            <a:r>
              <a:rPr lang="tr-TR" sz="3000" dirty="0">
                <a:solidFill>
                  <a:srgbClr val="0070C0"/>
                </a:solidFill>
                <a:latin typeface="Arial" panose="020B0604020202020204" pitchFamily="34" charset="0"/>
                <a:cs typeface="Arial" panose="020B0604020202020204" pitchFamily="34" charset="0"/>
              </a:rPr>
              <a:t> leke </a:t>
            </a:r>
            <a:r>
              <a:rPr lang="tr-TR" sz="3000" dirty="0" err="1">
                <a:solidFill>
                  <a:srgbClr val="0070C0"/>
                </a:solidFill>
                <a:latin typeface="Arial" panose="020B0604020202020204" pitchFamily="34" charset="0"/>
                <a:cs typeface="Arial" panose="020B0604020202020204" pitchFamily="34" charset="0"/>
              </a:rPr>
              <a:t>ve’l</a:t>
            </a:r>
            <a:r>
              <a:rPr lang="tr-TR" sz="3000" dirty="0">
                <a:solidFill>
                  <a:srgbClr val="0070C0"/>
                </a:solidFill>
                <a:latin typeface="Arial" panose="020B0604020202020204" pitchFamily="34" charset="0"/>
                <a:cs typeface="Arial" panose="020B0604020202020204" pitchFamily="34" charset="0"/>
              </a:rPr>
              <a:t>-mülk. Lâ </a:t>
            </a:r>
            <a:r>
              <a:rPr lang="tr-TR" sz="3000" dirty="0" err="1">
                <a:solidFill>
                  <a:srgbClr val="0070C0"/>
                </a:solidFill>
                <a:latin typeface="Arial" panose="020B0604020202020204" pitchFamily="34" charset="0"/>
                <a:cs typeface="Arial" panose="020B0604020202020204" pitchFamily="34" charset="0"/>
              </a:rPr>
              <a:t>şerîke</a:t>
            </a:r>
            <a:r>
              <a:rPr lang="tr-TR" sz="3000" dirty="0">
                <a:solidFill>
                  <a:srgbClr val="0070C0"/>
                </a:solidFill>
                <a:latin typeface="Arial" panose="020B0604020202020204" pitchFamily="34" charset="0"/>
                <a:cs typeface="Arial" panose="020B0604020202020204" pitchFamily="34" charset="0"/>
              </a:rPr>
              <a:t> </a:t>
            </a:r>
            <a:r>
              <a:rPr lang="tr-TR" sz="3000" dirty="0" err="1">
                <a:solidFill>
                  <a:srgbClr val="0070C0"/>
                </a:solidFill>
                <a:latin typeface="Arial" panose="020B0604020202020204" pitchFamily="34" charset="0"/>
                <a:cs typeface="Arial" panose="020B0604020202020204" pitchFamily="34" charset="0"/>
              </a:rPr>
              <a:t>lek</a:t>
            </a:r>
            <a:r>
              <a:rPr lang="tr-TR" sz="3000" dirty="0">
                <a:solidFill>
                  <a:srgbClr val="0070C0"/>
                </a:solidFill>
                <a:latin typeface="Arial" panose="020B0604020202020204" pitchFamily="34" charset="0"/>
                <a:cs typeface="Arial" panose="020B0604020202020204" pitchFamily="34" charset="0"/>
              </a:rPr>
              <a:t>!</a:t>
            </a:r>
            <a:r>
              <a:rPr lang="tr-TR" sz="3000" dirty="0">
                <a:latin typeface="Arial" panose="020B0604020202020204" pitchFamily="34" charset="0"/>
                <a:cs typeface="Arial" panose="020B0604020202020204" pitchFamily="34" charset="0"/>
              </a:rPr>
              <a:t>”</a:t>
            </a:r>
          </a:p>
        </p:txBody>
      </p:sp>
      <p:sp>
        <p:nvSpPr>
          <p:cNvPr id="5" name="Metin kutusu 4">
            <a:extLst>
              <a:ext uri="{FF2B5EF4-FFF2-40B4-BE49-F238E27FC236}">
                <a16:creationId xmlns:a16="http://schemas.microsoft.com/office/drawing/2014/main" id="{87F9B23D-48EF-4907-8746-4B98D2A38289}"/>
              </a:ext>
            </a:extLst>
          </p:cNvPr>
          <p:cNvSpPr txBox="1"/>
          <p:nvPr/>
        </p:nvSpPr>
        <p:spPr>
          <a:xfrm>
            <a:off x="3764031" y="4264480"/>
            <a:ext cx="8202753"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a:t>
            </a:r>
            <a:r>
              <a:rPr lang="tr-TR" sz="3000" dirty="0">
                <a:solidFill>
                  <a:srgbClr val="00B050"/>
                </a:solidFill>
                <a:latin typeface="Arial" panose="020B0604020202020204" pitchFamily="34" charset="0"/>
                <a:cs typeface="Arial" panose="020B0604020202020204" pitchFamily="34" charset="0"/>
              </a:rPr>
              <a:t>Buyur Allah’ım buyur! Senin hiçbir ortağın yoktur. Allah’ım buyur! </a:t>
            </a:r>
            <a:r>
              <a:rPr lang="tr-TR" sz="3000" dirty="0" err="1">
                <a:solidFill>
                  <a:srgbClr val="00B050"/>
                </a:solidFill>
                <a:latin typeface="Arial" panose="020B0604020202020204" pitchFamily="34" charset="0"/>
                <a:cs typeface="Arial" panose="020B0604020202020204" pitchFamily="34" charset="0"/>
              </a:rPr>
              <a:t>Hamd</a:t>
            </a:r>
            <a:r>
              <a:rPr lang="tr-TR" sz="3000" dirty="0">
                <a:solidFill>
                  <a:srgbClr val="00B050"/>
                </a:solidFill>
                <a:latin typeface="Arial" panose="020B0604020202020204" pitchFamily="34" charset="0"/>
                <a:cs typeface="Arial" panose="020B0604020202020204" pitchFamily="34" charset="0"/>
              </a:rPr>
              <a:t> sana mahsustur. Nimet de senin, mülk de senindir. Senin hiçbir ortağın yoktur.</a:t>
            </a:r>
            <a:r>
              <a:rPr lang="tr-TR"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8585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5"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1460</TotalTime>
  <Words>2031</Words>
  <Application>Microsoft Office PowerPoint</Application>
  <PresentationFormat>Geniş ekran</PresentationFormat>
  <Paragraphs>319</Paragraphs>
  <Slides>25</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25</vt:i4>
      </vt:variant>
    </vt:vector>
  </HeadingPairs>
  <TitlesOfParts>
    <vt:vector size="29"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43</cp:revision>
  <dcterms:created xsi:type="dcterms:W3CDTF">2023-08-29T09:05:15Z</dcterms:created>
  <dcterms:modified xsi:type="dcterms:W3CDTF">2023-09-24T07:07:36Z</dcterms:modified>
</cp:coreProperties>
</file>