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6" r:id="rId4"/>
    <p:sldId id="293" r:id="rId5"/>
    <p:sldId id="297" r:id="rId6"/>
    <p:sldId id="289" r:id="rId7"/>
    <p:sldId id="298" r:id="rId8"/>
    <p:sldId id="271" r:id="rId9"/>
    <p:sldId id="272" r:id="rId10"/>
    <p:sldId id="273" r:id="rId11"/>
    <p:sldId id="274" r:id="rId12"/>
    <p:sldId id="267" r:id="rId13"/>
    <p:sldId id="299" r:id="rId14"/>
    <p:sldId id="300" r:id="rId15"/>
    <p:sldId id="260" r:id="rId16"/>
    <p:sldId id="261" r:id="rId17"/>
    <p:sldId id="265" r:id="rId18"/>
    <p:sldId id="269" r:id="rId19"/>
    <p:sldId id="268" r:id="rId20"/>
    <p:sldId id="258" r:id="rId2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8C7A"/>
    <a:srgbClr val="F14662"/>
    <a:srgbClr val="86E2CE"/>
    <a:srgbClr val="F5917B"/>
    <a:srgbClr val="C00000"/>
    <a:srgbClr val="C61D1D"/>
    <a:srgbClr val="FFFFFF"/>
    <a:srgbClr val="B2B2B2"/>
    <a:srgbClr val="3D1E0C"/>
    <a:srgbClr val="A894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08" autoAdjust="0"/>
  </p:normalViewPr>
  <p:slideViewPr>
    <p:cSldViewPr snapToGrid="0">
      <p:cViewPr varScale="1">
        <p:scale>
          <a:sx n="63" d="100"/>
          <a:sy n="63" d="100"/>
        </p:scale>
        <p:origin x="91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27.09.2023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27.09.2023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27.09.2023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27.09.2023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27.09.2023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27.09.2023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27.09.2023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27.09.2023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27.09.2023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27.09.2023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27.09.2023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27.09.2023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çizgi film, ekran görüntüsü, grafik tasarım içeren bir resim&#10;&#10;Açıklama otomatik olarak oluşturuldu">
            <a:extLst>
              <a:ext uri="{FF2B5EF4-FFF2-40B4-BE49-F238E27FC236}">
                <a16:creationId xmlns:a16="http://schemas.microsoft.com/office/drawing/2014/main" id="{24C688F7-1355-69B2-DD78-FC283F796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Resim 3" descr="metin, ekran görüntüsü, gökyüzü, bulut içeren bir resim&#10;&#10;Açıklama otomatik olarak oluşturuldu">
            <a:extLst>
              <a:ext uri="{FF2B5EF4-FFF2-40B4-BE49-F238E27FC236}">
                <a16:creationId xmlns:a16="http://schemas.microsoft.com/office/drawing/2014/main" id="{790F5F06-F5E6-61BE-56B4-156142329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BD5FC83E-3E09-223D-BE9C-0485A3F5E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959367"/>
            <a:ext cx="10643017" cy="3400931"/>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Hz. Peygamber bir bayram günü kurban olarak iki koç seçti ve onları kıbleye doğru yatırdığı zaman şöyle dedi:</a:t>
            </a:r>
          </a:p>
          <a:p>
            <a:pPr algn="ctr">
              <a:spcAft>
                <a:spcPts val="600"/>
              </a:spcAft>
            </a:pPr>
            <a:r>
              <a:rPr lang="tr-TR" sz="3000" dirty="0">
                <a:latin typeface="Arial" panose="020B0604020202020204" pitchFamily="34" charset="0"/>
                <a:cs typeface="Arial" panose="020B0604020202020204" pitchFamily="34" charset="0"/>
              </a:rPr>
              <a:t>“</a:t>
            </a:r>
            <a:r>
              <a:rPr lang="tr-TR" sz="3000" dirty="0">
                <a:solidFill>
                  <a:srgbClr val="00B050"/>
                </a:solidFill>
                <a:latin typeface="Arial" panose="020B0604020202020204" pitchFamily="34" charset="0"/>
                <a:cs typeface="Arial" panose="020B0604020202020204" pitchFamily="34" charset="0"/>
              </a:rPr>
              <a:t>Ben hanîf olarak, yüzümü gökleri ve yeri yaratan Allah’a çevirdim ve ben müşriklerden değilim. O'nun hiçbir ortağı yoktur. Ben bununla emrolundum ve ben Müslümanların ilkiyim. Allah'ım bu kurban sendendir ve Muhammed ile ümmeti tarafından senin rızan için sunulmuştur.</a:t>
            </a:r>
            <a:r>
              <a:rPr lang="tr-TR" sz="3000" dirty="0">
                <a:latin typeface="Arial" panose="020B0604020202020204" pitchFamily="34" charset="0"/>
                <a:cs typeface="Arial" panose="020B0604020202020204" pitchFamily="34" charset="0"/>
              </a:rPr>
              <a: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5082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AYET TANIYORUM: EN'ÂM SURESİ 162. AYET VE ANLAMI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Hadis</a:t>
              </a:r>
            </a:p>
          </p:txBody>
        </p:sp>
      </p:grpSp>
      <p:sp>
        <p:nvSpPr>
          <p:cNvPr id="10" name="Metin kutusu 9">
            <a:extLst>
              <a:ext uri="{FF2B5EF4-FFF2-40B4-BE49-F238E27FC236}">
                <a16:creationId xmlns:a16="http://schemas.microsoft.com/office/drawing/2014/main" id="{56691210-BD19-E5EB-4BD0-B13B0F578ADB}"/>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62450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75E7CC5E-0CAA-F49E-151F-EC84AAE13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İbadetler Allah (c.c.) adına ve O’nun rızası için yapılmalıdır.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813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AYET TANIYORUM: EN'ÂM SURESİ 162. AYET VE ANLAMI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Hadisin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İnanç ile davranışlar arasında uyum ve bütünlük vardır.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Peygamber şirk ile tevhit arasındaki çizgiyi çok net çizmiştir.</a:t>
            </a:r>
          </a:p>
        </p:txBody>
      </p:sp>
      <p:sp>
        <p:nvSpPr>
          <p:cNvPr id="12" name="Metin kutusu 11">
            <a:extLst>
              <a:ext uri="{FF2B5EF4-FFF2-40B4-BE49-F238E27FC236}">
                <a16:creationId xmlns:a16="http://schemas.microsoft.com/office/drawing/2014/main" id="{3063C5ED-881A-C014-C304-1C3346024160}"/>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9243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93782E4D-AA25-D691-5539-AC61FAEE2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1" y="3126662"/>
            <a:ext cx="10643017" cy="2308324"/>
          </a:xfrm>
          <a:prstGeom prst="rect">
            <a:avLst/>
          </a:prstGeom>
          <a:noFill/>
          <a:ln>
            <a:noFill/>
          </a:ln>
        </p:spPr>
        <p:txBody>
          <a:bodyPr wrap="square" rtlCol="0">
            <a:spAutoFit/>
          </a:bodyPr>
          <a:lstStyle/>
          <a:p>
            <a:pPr algn="ctr">
              <a:spcAft>
                <a:spcPts val="600"/>
              </a:spcAft>
            </a:pPr>
            <a:r>
              <a:rPr lang="tr-TR" sz="3600" dirty="0">
                <a:solidFill>
                  <a:srgbClr val="FF0000"/>
                </a:solidFill>
                <a:latin typeface="Arial" panose="020B0604020202020204" pitchFamily="34" charset="0"/>
                <a:cs typeface="Arial" panose="020B0604020202020204" pitchFamily="34" charset="0"/>
              </a:rPr>
              <a:t>Hanif</a:t>
            </a:r>
            <a:r>
              <a:rPr lang="tr-TR" sz="3600" dirty="0">
                <a:latin typeface="Arial" panose="020B0604020202020204" pitchFamily="34" charset="0"/>
                <a:cs typeface="Arial" panose="020B0604020202020204" pitchFamily="34" charset="0"/>
              </a:rPr>
              <a:t> “hakka yönelmiş, yüzünü doğruya çevirmiş” demektir. Hz. İbrahim’in (a.s.) tebliğ ettiği tevhit inancını benimseyen ve hakka yönelmiş kimseyi ifade eder.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3184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AYET TANIYORUM: EN'ÂM SURESİ 162. AYET VE ANLAMI</a:t>
            </a: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601980" y="1422617"/>
            <a:ext cx="2683240" cy="461665"/>
          </a:xfrm>
          <a:prstGeom prst="rect">
            <a:avLst/>
          </a:prstGeom>
          <a:noFill/>
        </p:spPr>
        <p:txBody>
          <a:bodyPr wrap="square" rtlCol="0">
            <a:spAutoFit/>
          </a:bodyPr>
          <a:lstStyle/>
          <a:p>
            <a:pPr algn="ctr"/>
            <a:r>
              <a:rPr lang="tr-TR" sz="2400" b="1" dirty="0">
                <a:latin typeface="Arial" panose="020B0604020202020204" pitchFamily="34" charset="0"/>
              </a:rPr>
              <a:t>BİLGİ NOTU</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41940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93782E4D-AA25-D691-5539-AC61FAEE2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406640" y="1237951"/>
            <a:ext cx="4269948" cy="646331"/>
          </a:xfrm>
          <a:prstGeom prst="rect">
            <a:avLst/>
          </a:prstGeom>
          <a:noFill/>
          <a:ln>
            <a:noFill/>
          </a:ln>
        </p:spPr>
        <p:txBody>
          <a:bodyPr wrap="square" rtlCol="0">
            <a:spAutoFit/>
          </a:bodyPr>
          <a:lstStyle/>
          <a:p>
            <a:pPr algn="ctr">
              <a:spcAft>
                <a:spcPts val="600"/>
              </a:spcAft>
            </a:pPr>
            <a:r>
              <a:rPr lang="tr-TR" sz="3600" dirty="0">
                <a:latin typeface="Arial" panose="020B0604020202020204" pitchFamily="34" charset="0"/>
                <a:cs typeface="Arial" panose="020B0604020202020204" pitchFamily="34" charset="0"/>
              </a:rPr>
              <a:t>DFGHJKL</a:t>
            </a:r>
          </a:p>
        </p:txBody>
      </p:sp>
      <p:pic>
        <p:nvPicPr>
          <p:cNvPr id="9" name="Resim 8" descr="renklilik, grafik, ekran görüntüsü, daire içeren bir resim&#10;&#10;Açıklama otomatik olarak oluşturuldu">
            <a:extLst>
              <a:ext uri="{FF2B5EF4-FFF2-40B4-BE49-F238E27FC236}">
                <a16:creationId xmlns:a16="http://schemas.microsoft.com/office/drawing/2014/main" id="{D034170F-104C-3811-423D-6A0E3500C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884" y="858865"/>
            <a:ext cx="9332232" cy="5140271"/>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3184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AYET TANIYORUM: EN'ÂM SURESİ 162. AYET VE ANLAMI</a:t>
            </a:r>
          </a:p>
        </p:txBody>
      </p:sp>
      <p:sp>
        <p:nvSpPr>
          <p:cNvPr id="6" name="Metin kutusu 5">
            <a:extLst>
              <a:ext uri="{FF2B5EF4-FFF2-40B4-BE49-F238E27FC236}">
                <a16:creationId xmlns:a16="http://schemas.microsoft.com/office/drawing/2014/main" id="{96D59680-FAFA-D593-CA7D-41B1567C65DB}"/>
              </a:ext>
            </a:extLst>
          </p:cNvPr>
          <p:cNvSpPr txBox="1"/>
          <p:nvPr/>
        </p:nvSpPr>
        <p:spPr>
          <a:xfrm>
            <a:off x="4754380" y="3198167"/>
            <a:ext cx="2683240" cy="461665"/>
          </a:xfrm>
          <a:prstGeom prst="rect">
            <a:avLst/>
          </a:prstGeom>
          <a:noFill/>
        </p:spPr>
        <p:txBody>
          <a:bodyPr wrap="square" rtlCol="0">
            <a:spAutoFit/>
          </a:bodyPr>
          <a:lstStyle/>
          <a:p>
            <a:pPr algn="ctr"/>
            <a:r>
              <a:rPr lang="tr-TR" sz="2400" b="1" dirty="0">
                <a:latin typeface="Arial" panose="020B0604020202020204" pitchFamily="34" charset="0"/>
              </a:rPr>
              <a:t>KAVRAM BİLGİSİ</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0" name="Metin kutusu 9">
            <a:extLst>
              <a:ext uri="{FF2B5EF4-FFF2-40B4-BE49-F238E27FC236}">
                <a16:creationId xmlns:a16="http://schemas.microsoft.com/office/drawing/2014/main" id="{736E65AA-111F-4CBF-F1C7-E03E5726A189}"/>
              </a:ext>
            </a:extLst>
          </p:cNvPr>
          <p:cNvSpPr txBox="1"/>
          <p:nvPr/>
        </p:nvSpPr>
        <p:spPr>
          <a:xfrm>
            <a:off x="4419600" y="2194164"/>
            <a:ext cx="1364480" cy="461665"/>
          </a:xfrm>
          <a:prstGeom prst="rect">
            <a:avLst/>
          </a:prstGeom>
          <a:noFill/>
        </p:spPr>
        <p:txBody>
          <a:bodyPr wrap="square" rtlCol="0">
            <a:spAutoFit/>
          </a:bodyPr>
          <a:lstStyle/>
          <a:p>
            <a:pPr algn="ctr"/>
            <a:r>
              <a:rPr lang="tr-TR" sz="2400" b="1" dirty="0">
                <a:latin typeface="Arial" panose="020B0604020202020204" pitchFamily="34" charset="0"/>
              </a:rPr>
              <a:t>İHLAS</a:t>
            </a:r>
          </a:p>
        </p:txBody>
      </p:sp>
      <p:sp>
        <p:nvSpPr>
          <p:cNvPr id="11" name="Metin kutusu 10">
            <a:extLst>
              <a:ext uri="{FF2B5EF4-FFF2-40B4-BE49-F238E27FC236}">
                <a16:creationId xmlns:a16="http://schemas.microsoft.com/office/drawing/2014/main" id="{71909154-2828-180D-1021-7EEC079D1845}"/>
              </a:ext>
            </a:extLst>
          </p:cNvPr>
          <p:cNvSpPr txBox="1"/>
          <p:nvPr/>
        </p:nvSpPr>
        <p:spPr>
          <a:xfrm>
            <a:off x="6407922" y="2187825"/>
            <a:ext cx="1364480" cy="461665"/>
          </a:xfrm>
          <a:prstGeom prst="rect">
            <a:avLst/>
          </a:prstGeom>
          <a:noFill/>
        </p:spPr>
        <p:txBody>
          <a:bodyPr wrap="square" rtlCol="0">
            <a:spAutoFit/>
          </a:bodyPr>
          <a:lstStyle/>
          <a:p>
            <a:pPr algn="ctr"/>
            <a:r>
              <a:rPr lang="tr-TR" sz="2400" b="1" dirty="0">
                <a:latin typeface="Arial" panose="020B0604020202020204" pitchFamily="34" charset="0"/>
              </a:rPr>
              <a:t>İBADET</a:t>
            </a:r>
          </a:p>
        </p:txBody>
      </p:sp>
      <p:sp>
        <p:nvSpPr>
          <p:cNvPr id="12" name="Metin kutusu 11">
            <a:extLst>
              <a:ext uri="{FF2B5EF4-FFF2-40B4-BE49-F238E27FC236}">
                <a16:creationId xmlns:a16="http://schemas.microsoft.com/office/drawing/2014/main" id="{9AB0F493-318F-7593-78ED-DAF3514F79AA}"/>
              </a:ext>
            </a:extLst>
          </p:cNvPr>
          <p:cNvSpPr txBox="1"/>
          <p:nvPr/>
        </p:nvSpPr>
        <p:spPr>
          <a:xfrm>
            <a:off x="4419600" y="4192445"/>
            <a:ext cx="1364480" cy="461665"/>
          </a:xfrm>
          <a:prstGeom prst="rect">
            <a:avLst/>
          </a:prstGeom>
          <a:noFill/>
        </p:spPr>
        <p:txBody>
          <a:bodyPr wrap="square" rtlCol="0">
            <a:spAutoFit/>
          </a:bodyPr>
          <a:lstStyle/>
          <a:p>
            <a:pPr algn="ctr"/>
            <a:r>
              <a:rPr lang="tr-TR" sz="2400" b="1" dirty="0">
                <a:solidFill>
                  <a:schemeClr val="bg1"/>
                </a:solidFill>
                <a:latin typeface="Arial" panose="020B0604020202020204" pitchFamily="34" charset="0"/>
              </a:rPr>
              <a:t>ŞİRK</a:t>
            </a:r>
          </a:p>
        </p:txBody>
      </p:sp>
      <p:sp>
        <p:nvSpPr>
          <p:cNvPr id="13" name="Metin kutusu 12">
            <a:extLst>
              <a:ext uri="{FF2B5EF4-FFF2-40B4-BE49-F238E27FC236}">
                <a16:creationId xmlns:a16="http://schemas.microsoft.com/office/drawing/2014/main" id="{E9DCB97A-273A-0CB6-5179-92EE3F8A1C68}"/>
              </a:ext>
            </a:extLst>
          </p:cNvPr>
          <p:cNvSpPr txBox="1"/>
          <p:nvPr/>
        </p:nvSpPr>
        <p:spPr>
          <a:xfrm>
            <a:off x="6407922" y="4229319"/>
            <a:ext cx="1364480" cy="400110"/>
          </a:xfrm>
          <a:prstGeom prst="rect">
            <a:avLst/>
          </a:prstGeom>
          <a:noFill/>
        </p:spPr>
        <p:txBody>
          <a:bodyPr wrap="square" rtlCol="0">
            <a:spAutoFit/>
          </a:bodyPr>
          <a:lstStyle/>
          <a:p>
            <a:pPr algn="ctr"/>
            <a:r>
              <a:rPr lang="tr-TR" sz="2000" b="1" dirty="0">
                <a:solidFill>
                  <a:schemeClr val="bg1"/>
                </a:solidFill>
                <a:latin typeface="Arial" panose="020B0604020202020204" pitchFamily="34" charset="0"/>
              </a:rPr>
              <a:t>KURBAN</a:t>
            </a:r>
          </a:p>
        </p:txBody>
      </p:sp>
      <p:sp>
        <p:nvSpPr>
          <p:cNvPr id="14" name="Metin kutusu 13">
            <a:extLst>
              <a:ext uri="{FF2B5EF4-FFF2-40B4-BE49-F238E27FC236}">
                <a16:creationId xmlns:a16="http://schemas.microsoft.com/office/drawing/2014/main" id="{06071ADB-74A5-EE4D-7298-0CD506D5AB4E}"/>
              </a:ext>
            </a:extLst>
          </p:cNvPr>
          <p:cNvSpPr txBox="1"/>
          <p:nvPr/>
        </p:nvSpPr>
        <p:spPr>
          <a:xfrm>
            <a:off x="1629342" y="1023942"/>
            <a:ext cx="2788920" cy="1938992"/>
          </a:xfrm>
          <a:prstGeom prst="rect">
            <a:avLst/>
          </a:prstGeom>
          <a:noFill/>
        </p:spPr>
        <p:txBody>
          <a:bodyPr wrap="square" rtlCol="0">
            <a:spAutoFit/>
          </a:bodyPr>
          <a:lstStyle/>
          <a:p>
            <a:r>
              <a:rPr lang="tr-TR" sz="2400" dirty="0">
                <a:latin typeface="Arial" panose="020B0604020202020204" pitchFamily="34" charset="0"/>
              </a:rPr>
              <a:t>Samimiyet, içtenlik, kalbî   sevgi ve yürekten bağlılık, saflık, gösterişsizlik. </a:t>
            </a:r>
          </a:p>
        </p:txBody>
      </p:sp>
      <p:sp>
        <p:nvSpPr>
          <p:cNvPr id="15" name="Metin kutusu 14">
            <a:extLst>
              <a:ext uri="{FF2B5EF4-FFF2-40B4-BE49-F238E27FC236}">
                <a16:creationId xmlns:a16="http://schemas.microsoft.com/office/drawing/2014/main" id="{9F1EA227-B586-1172-E4EB-F6E88E0975B1}"/>
              </a:ext>
            </a:extLst>
          </p:cNvPr>
          <p:cNvSpPr txBox="1"/>
          <p:nvPr/>
        </p:nvSpPr>
        <p:spPr>
          <a:xfrm>
            <a:off x="7766119" y="1194444"/>
            <a:ext cx="2788920" cy="1569660"/>
          </a:xfrm>
          <a:prstGeom prst="rect">
            <a:avLst/>
          </a:prstGeom>
          <a:noFill/>
        </p:spPr>
        <p:txBody>
          <a:bodyPr wrap="square" rtlCol="0">
            <a:spAutoFit/>
          </a:bodyPr>
          <a:lstStyle/>
          <a:p>
            <a:pPr algn="r"/>
            <a:r>
              <a:rPr lang="tr-TR" sz="2400" dirty="0">
                <a:latin typeface="Arial" panose="020B0604020202020204" pitchFamily="34" charset="0"/>
              </a:rPr>
              <a:t>Yüce Allah’ın emirlerine uymak ve yasaklarından kaçınmak</a:t>
            </a:r>
          </a:p>
        </p:txBody>
      </p:sp>
      <p:sp>
        <p:nvSpPr>
          <p:cNvPr id="16" name="Metin kutusu 15">
            <a:extLst>
              <a:ext uri="{FF2B5EF4-FFF2-40B4-BE49-F238E27FC236}">
                <a16:creationId xmlns:a16="http://schemas.microsoft.com/office/drawing/2014/main" id="{A0691911-EC66-8163-6109-91754C52CED5}"/>
              </a:ext>
            </a:extLst>
          </p:cNvPr>
          <p:cNvSpPr txBox="1"/>
          <p:nvPr/>
        </p:nvSpPr>
        <p:spPr>
          <a:xfrm>
            <a:off x="1629342" y="3792708"/>
            <a:ext cx="2796540" cy="2123658"/>
          </a:xfrm>
          <a:prstGeom prst="rect">
            <a:avLst/>
          </a:prstGeom>
          <a:noFill/>
        </p:spPr>
        <p:txBody>
          <a:bodyPr wrap="square" rtlCol="0">
            <a:spAutoFit/>
          </a:bodyPr>
          <a:lstStyle/>
          <a:p>
            <a:r>
              <a:rPr lang="tr-TR" sz="2200" dirty="0">
                <a:solidFill>
                  <a:schemeClr val="bg1"/>
                </a:solidFill>
                <a:latin typeface="Arial" panose="020B0604020202020204" pitchFamily="34" charset="0"/>
              </a:rPr>
              <a:t>Puta tapıcılık,  Allah’tan (c.c.)      başka varlıklara     tanrı diye tapınmak, Allah’a (c.c.) ortak koşmak</a:t>
            </a:r>
          </a:p>
        </p:txBody>
      </p:sp>
      <p:sp>
        <p:nvSpPr>
          <p:cNvPr id="17" name="Metin kutusu 16">
            <a:extLst>
              <a:ext uri="{FF2B5EF4-FFF2-40B4-BE49-F238E27FC236}">
                <a16:creationId xmlns:a16="http://schemas.microsoft.com/office/drawing/2014/main" id="{2E3CC285-8011-2DAD-3851-35BD8B1AE773}"/>
              </a:ext>
            </a:extLst>
          </p:cNvPr>
          <p:cNvSpPr txBox="1"/>
          <p:nvPr/>
        </p:nvSpPr>
        <p:spPr>
          <a:xfrm>
            <a:off x="7766119" y="4054650"/>
            <a:ext cx="2788920" cy="1569660"/>
          </a:xfrm>
          <a:prstGeom prst="rect">
            <a:avLst/>
          </a:prstGeom>
          <a:noFill/>
        </p:spPr>
        <p:txBody>
          <a:bodyPr wrap="square" rtlCol="0">
            <a:spAutoFit/>
          </a:bodyPr>
          <a:lstStyle/>
          <a:p>
            <a:pPr algn="r"/>
            <a:r>
              <a:rPr lang="tr-TR" sz="2400" dirty="0">
                <a:solidFill>
                  <a:schemeClr val="bg1"/>
                </a:solidFill>
                <a:latin typeface="Arial" panose="020B0604020202020204" pitchFamily="34" charset="0"/>
              </a:rPr>
              <a:t>Yüce Allah’a yakınlaşmak için uygun nitelikteki bir hayvanın kesilmesi</a:t>
            </a:r>
          </a:p>
        </p:txBody>
      </p:sp>
    </p:spTree>
    <p:extLst>
      <p:ext uri="{BB962C8B-B14F-4D97-AF65-F5344CB8AC3E}">
        <p14:creationId xmlns:p14="http://schemas.microsoft.com/office/powerpoint/2010/main" val="427041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1+#ppt_w/2"/>
                                          </p:val>
                                        </p:tav>
                                        <p:tav tm="100000">
                                          <p:val>
                                            <p:strVal val="#ppt_x"/>
                                          </p:val>
                                        </p:tav>
                                      </p:tavLst>
                                    </p:anim>
                                    <p:anim calcmode="lin" valueType="num">
                                      <p:cBhvr additive="base">
                                        <p:cTn id="4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93782E4D-AA25-D691-5539-AC61FAEE2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406640" y="1237951"/>
            <a:ext cx="4269948" cy="646331"/>
          </a:xfrm>
          <a:prstGeom prst="rect">
            <a:avLst/>
          </a:prstGeom>
          <a:noFill/>
          <a:ln>
            <a:noFill/>
          </a:ln>
        </p:spPr>
        <p:txBody>
          <a:bodyPr wrap="square" rtlCol="0">
            <a:spAutoFit/>
          </a:bodyPr>
          <a:lstStyle/>
          <a:p>
            <a:pPr algn="ctr">
              <a:spcAft>
                <a:spcPts val="600"/>
              </a:spcAft>
            </a:pPr>
            <a:r>
              <a:rPr lang="tr-TR" sz="3600" dirty="0">
                <a:latin typeface="Arial" panose="020B0604020202020204" pitchFamily="34" charset="0"/>
                <a:cs typeface="Arial" panose="020B0604020202020204" pitchFamily="34" charset="0"/>
              </a:rPr>
              <a:t>DFGHJKL</a:t>
            </a:r>
          </a:p>
        </p:txBody>
      </p:sp>
      <p:pic>
        <p:nvPicPr>
          <p:cNvPr id="9" name="Resim 8" descr="renklilik, grafik, ekran görüntüsü, daire içeren bir resim&#10;&#10;Açıklama otomatik olarak oluşturuldu">
            <a:extLst>
              <a:ext uri="{FF2B5EF4-FFF2-40B4-BE49-F238E27FC236}">
                <a16:creationId xmlns:a16="http://schemas.microsoft.com/office/drawing/2014/main" id="{D034170F-104C-3811-423D-6A0E3500C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884" y="858865"/>
            <a:ext cx="9332232" cy="5140271"/>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3184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AYET TANIYORUM: EN'ÂM SURESİ 162. AYET VE ANLAMI</a:t>
            </a:r>
          </a:p>
        </p:txBody>
      </p:sp>
      <p:sp>
        <p:nvSpPr>
          <p:cNvPr id="6" name="Metin kutusu 5">
            <a:extLst>
              <a:ext uri="{FF2B5EF4-FFF2-40B4-BE49-F238E27FC236}">
                <a16:creationId xmlns:a16="http://schemas.microsoft.com/office/drawing/2014/main" id="{96D59680-FAFA-D593-CA7D-41B1567C65DB}"/>
              </a:ext>
            </a:extLst>
          </p:cNvPr>
          <p:cNvSpPr txBox="1"/>
          <p:nvPr/>
        </p:nvSpPr>
        <p:spPr>
          <a:xfrm>
            <a:off x="4754380" y="3198167"/>
            <a:ext cx="2683240" cy="461665"/>
          </a:xfrm>
          <a:prstGeom prst="rect">
            <a:avLst/>
          </a:prstGeom>
          <a:noFill/>
        </p:spPr>
        <p:txBody>
          <a:bodyPr wrap="square" rtlCol="0">
            <a:spAutoFit/>
          </a:bodyPr>
          <a:lstStyle/>
          <a:p>
            <a:pPr algn="ctr"/>
            <a:r>
              <a:rPr lang="tr-TR" sz="2400" b="1" dirty="0">
                <a:latin typeface="Arial" panose="020B0604020202020204" pitchFamily="34" charset="0"/>
              </a:rPr>
              <a:t>KAVRAM BİLGİSİ</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0" name="Metin kutusu 9">
            <a:extLst>
              <a:ext uri="{FF2B5EF4-FFF2-40B4-BE49-F238E27FC236}">
                <a16:creationId xmlns:a16="http://schemas.microsoft.com/office/drawing/2014/main" id="{736E65AA-111F-4CBF-F1C7-E03E5726A189}"/>
              </a:ext>
            </a:extLst>
          </p:cNvPr>
          <p:cNvSpPr txBox="1"/>
          <p:nvPr/>
        </p:nvSpPr>
        <p:spPr>
          <a:xfrm>
            <a:off x="4419600" y="2194164"/>
            <a:ext cx="1364480" cy="461665"/>
          </a:xfrm>
          <a:prstGeom prst="rect">
            <a:avLst/>
          </a:prstGeom>
          <a:noFill/>
        </p:spPr>
        <p:txBody>
          <a:bodyPr wrap="square" rtlCol="0">
            <a:spAutoFit/>
          </a:bodyPr>
          <a:lstStyle/>
          <a:p>
            <a:pPr algn="ctr"/>
            <a:r>
              <a:rPr lang="tr-TR" sz="2400" b="1" dirty="0">
                <a:latin typeface="Arial" panose="020B0604020202020204" pitchFamily="34" charset="0"/>
              </a:rPr>
              <a:t>ÂLEM</a:t>
            </a:r>
          </a:p>
        </p:txBody>
      </p:sp>
      <p:sp>
        <p:nvSpPr>
          <p:cNvPr id="11" name="Metin kutusu 10">
            <a:extLst>
              <a:ext uri="{FF2B5EF4-FFF2-40B4-BE49-F238E27FC236}">
                <a16:creationId xmlns:a16="http://schemas.microsoft.com/office/drawing/2014/main" id="{71909154-2828-180D-1021-7EEC079D1845}"/>
              </a:ext>
            </a:extLst>
          </p:cNvPr>
          <p:cNvSpPr txBox="1"/>
          <p:nvPr/>
        </p:nvSpPr>
        <p:spPr>
          <a:xfrm>
            <a:off x="6407922" y="2187825"/>
            <a:ext cx="1364480" cy="461665"/>
          </a:xfrm>
          <a:prstGeom prst="rect">
            <a:avLst/>
          </a:prstGeom>
          <a:noFill/>
        </p:spPr>
        <p:txBody>
          <a:bodyPr wrap="square" rtlCol="0">
            <a:spAutoFit/>
          </a:bodyPr>
          <a:lstStyle/>
          <a:p>
            <a:pPr algn="ctr"/>
            <a:r>
              <a:rPr lang="tr-TR" sz="2400" b="1" dirty="0">
                <a:latin typeface="Arial" panose="020B0604020202020204" pitchFamily="34" charset="0"/>
              </a:rPr>
              <a:t>RAB</a:t>
            </a:r>
          </a:p>
        </p:txBody>
      </p:sp>
      <p:sp>
        <p:nvSpPr>
          <p:cNvPr id="12" name="Metin kutusu 11">
            <a:extLst>
              <a:ext uri="{FF2B5EF4-FFF2-40B4-BE49-F238E27FC236}">
                <a16:creationId xmlns:a16="http://schemas.microsoft.com/office/drawing/2014/main" id="{9AB0F493-318F-7593-78ED-DAF3514F79AA}"/>
              </a:ext>
            </a:extLst>
          </p:cNvPr>
          <p:cNvSpPr txBox="1"/>
          <p:nvPr/>
        </p:nvSpPr>
        <p:spPr>
          <a:xfrm>
            <a:off x="4419600" y="4192445"/>
            <a:ext cx="1364480" cy="461665"/>
          </a:xfrm>
          <a:prstGeom prst="rect">
            <a:avLst/>
          </a:prstGeom>
          <a:noFill/>
        </p:spPr>
        <p:txBody>
          <a:bodyPr wrap="square" rtlCol="0">
            <a:spAutoFit/>
          </a:bodyPr>
          <a:lstStyle/>
          <a:p>
            <a:pPr algn="ctr"/>
            <a:r>
              <a:rPr lang="tr-TR" sz="2400" b="1" dirty="0">
                <a:solidFill>
                  <a:schemeClr val="bg1"/>
                </a:solidFill>
                <a:latin typeface="Arial" panose="020B0604020202020204" pitchFamily="34" charset="0"/>
              </a:rPr>
              <a:t>RİYA</a:t>
            </a:r>
          </a:p>
        </p:txBody>
      </p:sp>
      <p:sp>
        <p:nvSpPr>
          <p:cNvPr id="13" name="Metin kutusu 12">
            <a:extLst>
              <a:ext uri="{FF2B5EF4-FFF2-40B4-BE49-F238E27FC236}">
                <a16:creationId xmlns:a16="http://schemas.microsoft.com/office/drawing/2014/main" id="{E9DCB97A-273A-0CB6-5179-92EE3F8A1C68}"/>
              </a:ext>
            </a:extLst>
          </p:cNvPr>
          <p:cNvSpPr txBox="1"/>
          <p:nvPr/>
        </p:nvSpPr>
        <p:spPr>
          <a:xfrm>
            <a:off x="6407922" y="4061679"/>
            <a:ext cx="1364480" cy="707886"/>
          </a:xfrm>
          <a:prstGeom prst="rect">
            <a:avLst/>
          </a:prstGeom>
          <a:noFill/>
        </p:spPr>
        <p:txBody>
          <a:bodyPr wrap="square" rtlCol="0">
            <a:spAutoFit/>
          </a:bodyPr>
          <a:lstStyle/>
          <a:p>
            <a:pPr algn="ctr"/>
            <a:r>
              <a:rPr lang="tr-TR" sz="2000" b="1" dirty="0">
                <a:solidFill>
                  <a:schemeClr val="bg1"/>
                </a:solidFill>
                <a:latin typeface="Arial" panose="020B0604020202020204" pitchFamily="34" charset="0"/>
              </a:rPr>
              <a:t>ALLAH RIZASI</a:t>
            </a:r>
          </a:p>
        </p:txBody>
      </p:sp>
      <p:sp>
        <p:nvSpPr>
          <p:cNvPr id="14" name="Metin kutusu 13">
            <a:extLst>
              <a:ext uri="{FF2B5EF4-FFF2-40B4-BE49-F238E27FC236}">
                <a16:creationId xmlns:a16="http://schemas.microsoft.com/office/drawing/2014/main" id="{06071ADB-74A5-EE4D-7298-0CD506D5AB4E}"/>
              </a:ext>
            </a:extLst>
          </p:cNvPr>
          <p:cNvSpPr txBox="1"/>
          <p:nvPr/>
        </p:nvSpPr>
        <p:spPr>
          <a:xfrm>
            <a:off x="1629342" y="871542"/>
            <a:ext cx="2788920" cy="2215991"/>
          </a:xfrm>
          <a:prstGeom prst="rect">
            <a:avLst/>
          </a:prstGeom>
          <a:noFill/>
        </p:spPr>
        <p:txBody>
          <a:bodyPr wrap="square" rtlCol="0">
            <a:spAutoFit/>
          </a:bodyPr>
          <a:lstStyle/>
          <a:p>
            <a:r>
              <a:rPr lang="tr-TR" sz="2300" dirty="0">
                <a:latin typeface="Arial" panose="020B0604020202020204" pitchFamily="34" charset="0"/>
              </a:rPr>
              <a:t>Yüce Allah’ın yarattığı, duyu ya    da akıl yoluyla kavranabilen varlıkların tamamıdır.</a:t>
            </a:r>
          </a:p>
        </p:txBody>
      </p:sp>
      <p:sp>
        <p:nvSpPr>
          <p:cNvPr id="15" name="Metin kutusu 14">
            <a:extLst>
              <a:ext uri="{FF2B5EF4-FFF2-40B4-BE49-F238E27FC236}">
                <a16:creationId xmlns:a16="http://schemas.microsoft.com/office/drawing/2014/main" id="{9F1EA227-B586-1172-E4EB-F6E88E0975B1}"/>
              </a:ext>
            </a:extLst>
          </p:cNvPr>
          <p:cNvSpPr txBox="1"/>
          <p:nvPr/>
        </p:nvSpPr>
        <p:spPr>
          <a:xfrm>
            <a:off x="7766119" y="1011564"/>
            <a:ext cx="2788920" cy="1938992"/>
          </a:xfrm>
          <a:prstGeom prst="rect">
            <a:avLst/>
          </a:prstGeom>
          <a:noFill/>
        </p:spPr>
        <p:txBody>
          <a:bodyPr wrap="square" rtlCol="0">
            <a:spAutoFit/>
          </a:bodyPr>
          <a:lstStyle/>
          <a:p>
            <a:pPr algn="r"/>
            <a:r>
              <a:rPr lang="tr-TR" sz="2400" dirty="0">
                <a:latin typeface="Arial" panose="020B0604020202020204" pitchFamily="34" charset="0"/>
              </a:rPr>
              <a:t>Yaratan, büyüten, yarattıklarıyla ilgili kurallar koyan     ve onları terbiye eden</a:t>
            </a:r>
          </a:p>
        </p:txBody>
      </p:sp>
      <p:sp>
        <p:nvSpPr>
          <p:cNvPr id="16" name="Metin kutusu 15">
            <a:extLst>
              <a:ext uri="{FF2B5EF4-FFF2-40B4-BE49-F238E27FC236}">
                <a16:creationId xmlns:a16="http://schemas.microsoft.com/office/drawing/2014/main" id="{A0691911-EC66-8163-6109-91754C52CED5}"/>
              </a:ext>
            </a:extLst>
          </p:cNvPr>
          <p:cNvSpPr txBox="1"/>
          <p:nvPr/>
        </p:nvSpPr>
        <p:spPr>
          <a:xfrm>
            <a:off x="1629342" y="4280388"/>
            <a:ext cx="2796540" cy="1107996"/>
          </a:xfrm>
          <a:prstGeom prst="rect">
            <a:avLst/>
          </a:prstGeom>
          <a:noFill/>
        </p:spPr>
        <p:txBody>
          <a:bodyPr wrap="square" rtlCol="0">
            <a:spAutoFit/>
          </a:bodyPr>
          <a:lstStyle/>
          <a:p>
            <a:r>
              <a:rPr lang="tr-TR" sz="2200" dirty="0">
                <a:solidFill>
                  <a:schemeClr val="bg1"/>
                </a:solidFill>
                <a:latin typeface="Arial" panose="020B0604020202020204" pitchFamily="34" charset="0"/>
              </a:rPr>
              <a:t>Gösteriş,   ikiyüzlülük, yapmacıklık</a:t>
            </a:r>
          </a:p>
        </p:txBody>
      </p:sp>
      <p:sp>
        <p:nvSpPr>
          <p:cNvPr id="17" name="Metin kutusu 16">
            <a:extLst>
              <a:ext uri="{FF2B5EF4-FFF2-40B4-BE49-F238E27FC236}">
                <a16:creationId xmlns:a16="http://schemas.microsoft.com/office/drawing/2014/main" id="{2E3CC285-8011-2DAD-3851-35BD8B1AE773}"/>
              </a:ext>
            </a:extLst>
          </p:cNvPr>
          <p:cNvSpPr txBox="1"/>
          <p:nvPr/>
        </p:nvSpPr>
        <p:spPr>
          <a:xfrm>
            <a:off x="7766119" y="4054650"/>
            <a:ext cx="2788920" cy="1569660"/>
          </a:xfrm>
          <a:prstGeom prst="rect">
            <a:avLst/>
          </a:prstGeom>
          <a:noFill/>
        </p:spPr>
        <p:txBody>
          <a:bodyPr wrap="square" rtlCol="0">
            <a:spAutoFit/>
          </a:bodyPr>
          <a:lstStyle/>
          <a:p>
            <a:pPr algn="r"/>
            <a:r>
              <a:rPr lang="tr-TR" sz="2400" dirty="0">
                <a:solidFill>
                  <a:schemeClr val="bg1"/>
                </a:solidFill>
                <a:latin typeface="Arial" panose="020B0604020202020204" pitchFamily="34" charset="0"/>
              </a:rPr>
              <a:t>İnsanın ibadet ve </a:t>
            </a:r>
            <a:r>
              <a:rPr lang="tr-TR" sz="2400" dirty="0" err="1">
                <a:solidFill>
                  <a:schemeClr val="bg1"/>
                </a:solidFill>
                <a:latin typeface="Arial" panose="020B0604020202020204" pitchFamily="34" charset="0"/>
              </a:rPr>
              <a:t>sâlih</a:t>
            </a:r>
            <a:r>
              <a:rPr lang="tr-TR" sz="2400" dirty="0">
                <a:solidFill>
                  <a:schemeClr val="bg1"/>
                </a:solidFill>
                <a:latin typeface="Arial" panose="020B0604020202020204" pitchFamily="34" charset="0"/>
              </a:rPr>
              <a:t> amelleriyle kazanmayı amaçladığı sonuç </a:t>
            </a:r>
          </a:p>
        </p:txBody>
      </p:sp>
    </p:spTree>
    <p:extLst>
      <p:ext uri="{BB962C8B-B14F-4D97-AF65-F5344CB8AC3E}">
        <p14:creationId xmlns:p14="http://schemas.microsoft.com/office/powerpoint/2010/main" val="235366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1+#ppt_w/2"/>
                                          </p:val>
                                        </p:tav>
                                        <p:tav tm="100000">
                                          <p:val>
                                            <p:strVal val="#ppt_x"/>
                                          </p:val>
                                        </p:tav>
                                      </p:tavLst>
                                    </p:anim>
                                    <p:anim calcmode="lin" valueType="num">
                                      <p:cBhvr additive="base">
                                        <p:cTn id="4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8BB04EAF-9FF0-0848-6DEB-D0BAB41FF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Resim 11" descr="daire, sarı, kehribar, grafik içeren bir resim&#10;&#10;Açıklama otomatik olarak oluşturuldu">
            <a:extLst>
              <a:ext uri="{FF2B5EF4-FFF2-40B4-BE49-F238E27FC236}">
                <a16:creationId xmlns:a16="http://schemas.microsoft.com/office/drawing/2014/main" id="{1C028804-1BCF-FD02-0F4D-2A0C9D45F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5530735"/>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5339923"/>
          </a:xfrm>
          <a:prstGeom prst="rect">
            <a:avLst/>
          </a:prstGeom>
          <a:noFill/>
          <a:ln>
            <a:noFill/>
          </a:ln>
        </p:spPr>
        <p:txBody>
          <a:bodyPr wrap="square" rtlCol="0">
            <a:spAutoFit/>
          </a:bodyPr>
          <a:lstStyle/>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endParaRPr lang="tr-TR" sz="2200" dirty="0">
              <a:latin typeface="Arial" panose="020B0604020202020204" pitchFamily="34" charset="0"/>
              <a:cs typeface="Arial" panose="020B0604020202020204" pitchFamily="34" charset="0"/>
            </a:endParaRPr>
          </a:p>
          <a:p>
            <a:pPr algn="just">
              <a:spcAft>
                <a:spcPts val="600"/>
              </a:spcAft>
            </a:pPr>
            <a:endParaRPr lang="tr-TR" sz="1100" dirty="0">
              <a:latin typeface="Arial" panose="020B0604020202020204" pitchFamily="34" charset="0"/>
              <a:cs typeface="Arial" panose="020B0604020202020204" pitchFamily="34" charset="0"/>
            </a:endParaRPr>
          </a:p>
          <a:p>
            <a:pPr algn="just">
              <a:spcAft>
                <a:spcPts val="600"/>
              </a:spcAft>
            </a:pPr>
            <a:r>
              <a:rPr lang="tr-TR" sz="2200" b="1" dirty="0">
                <a:latin typeface="Arial" panose="020B0604020202020204" pitchFamily="34" charset="0"/>
                <a:cs typeface="Arial" panose="020B0604020202020204" pitchFamily="34" charset="0"/>
              </a:rPr>
              <a:t>Bu görseldeki ayette vurgulanan asıl husus aşağıdakilerden hangisidir? </a:t>
            </a:r>
          </a:p>
          <a:p>
            <a:pPr algn="just">
              <a:spcAft>
                <a:spcPts val="600"/>
              </a:spcAft>
            </a:pPr>
            <a:r>
              <a:rPr lang="tr-TR" sz="2200" dirty="0">
                <a:latin typeface="Arial" panose="020B0604020202020204" pitchFamily="34" charset="0"/>
                <a:cs typeface="Arial" panose="020B0604020202020204" pitchFamily="34" charset="0"/>
              </a:rPr>
              <a:t>A) Hayat ve ölüm Allah’ın elindedir. </a:t>
            </a:r>
          </a:p>
          <a:p>
            <a:pPr algn="just">
              <a:spcAft>
                <a:spcPts val="600"/>
              </a:spcAft>
            </a:pPr>
            <a:r>
              <a:rPr lang="tr-TR" sz="2200" dirty="0">
                <a:latin typeface="Arial" panose="020B0604020202020204" pitchFamily="34" charset="0"/>
                <a:cs typeface="Arial" panose="020B0604020202020204" pitchFamily="34" charset="0"/>
              </a:rPr>
              <a:t>B) İbadetler İslam dininde önemlidir. </a:t>
            </a:r>
          </a:p>
          <a:p>
            <a:pPr algn="just">
              <a:spcAft>
                <a:spcPts val="600"/>
              </a:spcAft>
            </a:pPr>
            <a:r>
              <a:rPr lang="tr-TR" sz="2200" dirty="0">
                <a:latin typeface="Arial" panose="020B0604020202020204" pitchFamily="34" charset="0"/>
                <a:cs typeface="Arial" panose="020B0604020202020204" pitchFamily="34" charset="0"/>
              </a:rPr>
              <a:t>C) Namaz kılmanın önemi anlatılmaktadır. </a:t>
            </a:r>
          </a:p>
          <a:p>
            <a:pPr>
              <a:spcAft>
                <a:spcPts val="600"/>
              </a:spcAft>
            </a:pPr>
            <a:r>
              <a:rPr lang="tr-TR" sz="2200" dirty="0">
                <a:latin typeface="Arial" panose="020B0604020202020204" pitchFamily="34" charset="0"/>
                <a:cs typeface="Arial" panose="020B0604020202020204" pitchFamily="34" charset="0"/>
              </a:rPr>
              <a:t>D) İnsan tüm varlığıyla kendini Allah’a adamalı ve ondan başka bir ilah edinmemelidir.</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6</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1</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05938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AYET TANIYORUM: EN'ÂM SURESİ 162. AYET VE ANLAMI</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3" name="Picture 2">
            <a:extLst>
              <a:ext uri="{FF2B5EF4-FFF2-40B4-BE49-F238E27FC236}">
                <a16:creationId xmlns:a16="http://schemas.microsoft.com/office/drawing/2014/main" id="{999CC093-17F5-7FBF-8156-8E54418FF267}"/>
              </a:ext>
            </a:extLst>
          </p:cNvPr>
          <p:cNvPicPr>
            <a:picLocks noChangeAspect="1" noChangeArrowheads="1"/>
          </p:cNvPicPr>
          <p:nvPr/>
        </p:nvPicPr>
        <p:blipFill>
          <a:blip r:embed="rId4"/>
          <a:srcRect/>
          <a:stretch>
            <a:fillRect/>
          </a:stretch>
        </p:blipFill>
        <p:spPr bwMode="auto">
          <a:xfrm>
            <a:off x="822521" y="1094388"/>
            <a:ext cx="5666441" cy="271044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içeren bir resim&#10;&#10;Açıklama otomatik olarak oluşturuldu">
            <a:extLst>
              <a:ext uri="{FF2B5EF4-FFF2-40B4-BE49-F238E27FC236}">
                <a16:creationId xmlns:a16="http://schemas.microsoft.com/office/drawing/2014/main" id="{7BD40925-04E4-17DF-55C2-866473652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380800"/>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5262979"/>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“De ki: ‘Benim namazım, ibadetlerim, hayatım ve ölümüm hepsi âlemlerin </a:t>
            </a:r>
            <a:r>
              <a:rPr lang="tr-TR" sz="2200" dirty="0" err="1">
                <a:latin typeface="Arial" panose="020B0604020202020204" pitchFamily="34" charset="0"/>
                <a:cs typeface="Arial" panose="020B0604020202020204" pitchFamily="34" charset="0"/>
              </a:rPr>
              <a:t>Rabb’i</a:t>
            </a:r>
            <a:r>
              <a:rPr lang="tr-TR" sz="2200" dirty="0">
                <a:latin typeface="Arial" panose="020B0604020202020204" pitchFamily="34" charset="0"/>
                <a:cs typeface="Arial" panose="020B0604020202020204" pitchFamily="34" charset="0"/>
              </a:rPr>
              <a:t> olan Allah içindir.’ ” </a:t>
            </a:r>
          </a:p>
          <a:p>
            <a:pPr algn="r">
              <a:spcAft>
                <a:spcPts val="600"/>
              </a:spcAft>
            </a:pPr>
            <a:r>
              <a:rPr lang="tr-TR" sz="2200" dirty="0">
                <a:latin typeface="Arial" panose="020B0604020202020204" pitchFamily="34" charset="0"/>
                <a:cs typeface="Arial" panose="020B0604020202020204" pitchFamily="34" charset="0"/>
              </a:rPr>
              <a:t>(</a:t>
            </a:r>
            <a:r>
              <a:rPr lang="tr-TR" sz="2200" dirty="0" err="1">
                <a:latin typeface="Arial" panose="020B0604020202020204" pitchFamily="34" charset="0"/>
                <a:cs typeface="Arial" panose="020B0604020202020204" pitchFamily="34" charset="0"/>
              </a:rPr>
              <a:t>En’am</a:t>
            </a:r>
            <a:r>
              <a:rPr lang="tr-TR" sz="2200" dirty="0">
                <a:latin typeface="Arial" panose="020B0604020202020204" pitchFamily="34" charset="0"/>
                <a:cs typeface="Arial" panose="020B0604020202020204" pitchFamily="34" charset="0"/>
              </a:rPr>
              <a:t> suresi, 162. ayet) </a:t>
            </a:r>
          </a:p>
          <a:p>
            <a:pPr>
              <a:spcAft>
                <a:spcPts val="600"/>
              </a:spcAft>
            </a:pPr>
            <a:r>
              <a:rPr lang="tr-TR" sz="2200" b="1" dirty="0">
                <a:latin typeface="Arial" panose="020B0604020202020204" pitchFamily="34" charset="0"/>
                <a:cs typeface="Arial" panose="020B0604020202020204" pitchFamily="34" charset="0"/>
              </a:rPr>
              <a:t>Bu ayetin vermek istediği mesaj ile aşağıdaki sözlerden hangisi örtüşür? </a:t>
            </a:r>
          </a:p>
          <a:p>
            <a:pPr>
              <a:spcAft>
                <a:spcPts val="600"/>
              </a:spcAft>
            </a:pPr>
            <a:r>
              <a:rPr lang="tr-TR" sz="2200" dirty="0">
                <a:latin typeface="Arial" panose="020B0604020202020204" pitchFamily="34" charset="0"/>
                <a:cs typeface="Arial" panose="020B0604020202020204" pitchFamily="34" charset="0"/>
              </a:rPr>
              <a:t>A) “Sevmek bu kadar güzelse, kim bilir sevmeyi yaratan ne kadar güzeldir.”</a:t>
            </a:r>
          </a:p>
          <a:p>
            <a:pPr algn="r">
              <a:spcAft>
                <a:spcPts val="600"/>
              </a:spcAft>
            </a:pPr>
            <a:r>
              <a:rPr lang="tr-TR" sz="2200" dirty="0">
                <a:latin typeface="Arial" panose="020B0604020202020204" pitchFamily="34" charset="0"/>
                <a:cs typeface="Arial" panose="020B0604020202020204" pitchFamily="34" charset="0"/>
              </a:rPr>
              <a:t> (Şems-i Tebrizi) </a:t>
            </a:r>
          </a:p>
          <a:p>
            <a:pPr>
              <a:spcAft>
                <a:spcPts val="600"/>
              </a:spcAft>
            </a:pPr>
            <a:r>
              <a:rPr lang="tr-TR" sz="2200" dirty="0">
                <a:latin typeface="Arial" panose="020B0604020202020204" pitchFamily="34" charset="0"/>
                <a:cs typeface="Arial" panose="020B0604020202020204" pitchFamily="34" charset="0"/>
              </a:rPr>
              <a:t>B) “Bir avuç toprak, biraz da suyum ben, Neyimle övüneyim, işte buyum ben.”</a:t>
            </a:r>
          </a:p>
          <a:p>
            <a:pPr algn="r">
              <a:spcAft>
                <a:spcPts val="600"/>
              </a:spcAft>
            </a:pPr>
            <a:r>
              <a:rPr lang="tr-TR" sz="2200" dirty="0">
                <a:latin typeface="Arial" panose="020B0604020202020204" pitchFamily="34" charset="0"/>
                <a:cs typeface="Arial" panose="020B0604020202020204" pitchFamily="34" charset="0"/>
              </a:rPr>
              <a:t> (Yunus Emre) </a:t>
            </a:r>
          </a:p>
          <a:p>
            <a:pPr>
              <a:spcAft>
                <a:spcPts val="600"/>
              </a:spcAft>
            </a:pPr>
            <a:r>
              <a:rPr lang="tr-TR" sz="2200" dirty="0">
                <a:latin typeface="Arial" panose="020B0604020202020204" pitchFamily="34" charset="0"/>
                <a:cs typeface="Arial" panose="020B0604020202020204" pitchFamily="34" charset="0"/>
              </a:rPr>
              <a:t>C) “Allah aşkı için çalış, Allah aşkı için hizmette bulun! Halkın kabul etmesi veya reddetmesiyle senin ne işin var?”</a:t>
            </a:r>
          </a:p>
          <a:p>
            <a:pPr algn="r">
              <a:spcAft>
                <a:spcPts val="600"/>
              </a:spcAft>
            </a:pPr>
            <a:r>
              <a:rPr lang="tr-TR" sz="2200" dirty="0">
                <a:latin typeface="Arial" panose="020B0604020202020204" pitchFamily="34" charset="0"/>
                <a:cs typeface="Arial" panose="020B0604020202020204" pitchFamily="34" charset="0"/>
              </a:rPr>
              <a:t> (Mevlânâ) </a:t>
            </a:r>
          </a:p>
          <a:p>
            <a:pPr>
              <a:spcAft>
                <a:spcPts val="600"/>
              </a:spcAft>
            </a:pPr>
            <a:r>
              <a:rPr lang="tr-TR" sz="2200" dirty="0">
                <a:latin typeface="Arial" panose="020B0604020202020204" pitchFamily="34" charset="0"/>
                <a:cs typeface="Arial" panose="020B0604020202020204" pitchFamily="34" charset="0"/>
              </a:rPr>
              <a:t>D) “Öleceğini bilerek yaşayan tek canlı insandır ve hiç ölmeyecekmiş gibi yaşar.”</a:t>
            </a:r>
          </a:p>
          <a:p>
            <a:pPr algn="r">
              <a:spcAft>
                <a:spcPts val="600"/>
              </a:spcAft>
            </a:pPr>
            <a:r>
              <a:rPr lang="tr-TR" sz="2200" dirty="0">
                <a:latin typeface="Arial" panose="020B0604020202020204" pitchFamily="34" charset="0"/>
                <a:cs typeface="Arial" panose="020B0604020202020204" pitchFamily="34" charset="0"/>
              </a:rPr>
              <a:t> (Necip Fazıl Kısakürek)</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0441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AYET TANIYORUM: EN'ÂM SURESİ 162. AYET VE ANLAMI</a:t>
            </a: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BCDB2251-A0EF-89C2-420A-9D895222EC9E}"/>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6</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ekran görüntüsü, metin içeren bir resim&#10;&#10;Açıklama otomatik olarak oluşturuldu">
            <a:extLst>
              <a:ext uri="{FF2B5EF4-FFF2-40B4-BE49-F238E27FC236}">
                <a16:creationId xmlns:a16="http://schemas.microsoft.com/office/drawing/2014/main" id="{1B6E231E-C9FD-B62C-2EBB-FD3E3C0F5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7503886"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cümleleri Doğru veya Yanlış olarak işaretleyiniz.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898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AYET TANIYORUM: EN'ÂM SURESİ 162. AYET VE ANLAMI</a:t>
            </a:r>
          </a:p>
        </p:txBody>
      </p:sp>
      <p:graphicFrame>
        <p:nvGraphicFramePr>
          <p:cNvPr id="14" name="Tablo 14">
            <a:extLst>
              <a:ext uri="{FF2B5EF4-FFF2-40B4-BE49-F238E27FC236}">
                <a16:creationId xmlns:a16="http://schemas.microsoft.com/office/drawing/2014/main" id="{22B474E8-7D35-D153-A2A1-268389BD9A71}"/>
              </a:ext>
            </a:extLst>
          </p:cNvPr>
          <p:cNvGraphicFramePr>
            <a:graphicFrameLocks noGrp="1"/>
          </p:cNvGraphicFramePr>
          <p:nvPr>
            <p:extLst>
              <p:ext uri="{D42A27DB-BD31-4B8C-83A1-F6EECF244321}">
                <p14:modId xmlns:p14="http://schemas.microsoft.com/office/powerpoint/2010/main" val="2206665665"/>
              </p:ext>
            </p:extLst>
          </p:nvPr>
        </p:nvGraphicFramePr>
        <p:xfrm>
          <a:off x="856343" y="1314751"/>
          <a:ext cx="10348686" cy="4737705"/>
        </p:xfrm>
        <a:graphic>
          <a:graphicData uri="http://schemas.openxmlformats.org/drawingml/2006/table">
            <a:tbl>
              <a:tblPr firstRow="1" bandRow="1">
                <a:tableStyleId>{5940675A-B579-460E-94D1-54222C63F5DA}</a:tableStyleId>
              </a:tblPr>
              <a:tblGrid>
                <a:gridCol w="740228">
                  <a:extLst>
                    <a:ext uri="{9D8B030D-6E8A-4147-A177-3AD203B41FA5}">
                      <a16:colId xmlns:a16="http://schemas.microsoft.com/office/drawing/2014/main" val="2631665253"/>
                    </a:ext>
                  </a:extLst>
                </a:gridCol>
                <a:gridCol w="9608458">
                  <a:extLst>
                    <a:ext uri="{9D8B030D-6E8A-4147-A177-3AD203B41FA5}">
                      <a16:colId xmlns:a16="http://schemas.microsoft.com/office/drawing/2014/main" val="2323561704"/>
                    </a:ext>
                  </a:extLst>
                </a:gridCol>
              </a:tblGrid>
              <a:tr h="676815">
                <a:tc>
                  <a:txBody>
                    <a:bodyPr/>
                    <a:lstStyle/>
                    <a:p>
                      <a:endParaRPr lang="tr-TR"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Riya; samimiyet, içtenlik, kalbî sevgi ve yürekten bağlılık, saflık, gösterişsizlik</a:t>
                      </a:r>
                      <a:r>
                        <a:rPr lang="tr-TR" sz="1800" kern="1200" baseline="0" dirty="0">
                          <a:solidFill>
                            <a:schemeClr val="tx1"/>
                          </a:solidFill>
                          <a:latin typeface="Arial" panose="020B0604020202020204" pitchFamily="34" charset="0"/>
                          <a:ea typeface="+mn-ea"/>
                          <a:cs typeface="Arial" panose="020B0604020202020204" pitchFamily="34" charset="0"/>
                        </a:rPr>
                        <a:t> demektir.</a:t>
                      </a:r>
                      <a:r>
                        <a:rPr lang="tr-TR" sz="1800" kern="1200" dirty="0">
                          <a:solidFill>
                            <a:schemeClr val="tx1"/>
                          </a:solidFill>
                          <a:latin typeface="Arial" panose="020B0604020202020204" pitchFamily="34" charset="0"/>
                          <a:ea typeface="+mn-ea"/>
                          <a:cs typeface="Arial" panose="020B0604020202020204" pitchFamily="34" charset="0"/>
                        </a:rPr>
                        <a:t> </a:t>
                      </a:r>
                    </a:p>
                  </a:txBody>
                  <a:tcPr anchor="ctr"/>
                </a:tc>
                <a:extLst>
                  <a:ext uri="{0D108BD9-81ED-4DB2-BD59-A6C34878D82A}">
                    <a16:rowId xmlns:a16="http://schemas.microsoft.com/office/drawing/2014/main" val="3471425623"/>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err="1">
                          <a:solidFill>
                            <a:schemeClr val="tx1"/>
                          </a:solidFill>
                          <a:latin typeface="Arial" panose="020B0604020202020204" pitchFamily="34" charset="0"/>
                          <a:ea typeface="+mn-ea"/>
                          <a:cs typeface="Arial" panose="020B0604020202020204" pitchFamily="34" charset="0"/>
                        </a:rPr>
                        <a:t>En'am</a:t>
                      </a:r>
                      <a:r>
                        <a:rPr lang="tr-TR" sz="1800" kern="1200" dirty="0">
                          <a:solidFill>
                            <a:schemeClr val="tx1"/>
                          </a:solidFill>
                          <a:latin typeface="Arial" panose="020B0604020202020204" pitchFamily="34" charset="0"/>
                          <a:ea typeface="+mn-ea"/>
                          <a:cs typeface="Arial" panose="020B0604020202020204" pitchFamily="34" charset="0"/>
                        </a:rPr>
                        <a:t> suresinde Allah’ın (c.c.) birliği ve Hz. Muhammed’in (s.a.v.) hak peygamber olduğuna dair kesin belgeler yer alır.</a:t>
                      </a:r>
                    </a:p>
                  </a:txBody>
                  <a:tcPr anchor="ctr"/>
                </a:tc>
                <a:extLst>
                  <a:ext uri="{0D108BD9-81ED-4DB2-BD59-A6C34878D82A}">
                    <a16:rowId xmlns:a16="http://schemas.microsoft.com/office/drawing/2014/main" val="1454729089"/>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err="1">
                          <a:solidFill>
                            <a:schemeClr val="tx1"/>
                          </a:solidFill>
                          <a:latin typeface="Arial" panose="020B0604020202020204" pitchFamily="34" charset="0"/>
                          <a:ea typeface="+mn-ea"/>
                          <a:cs typeface="Arial" panose="020B0604020202020204" pitchFamily="34" charset="0"/>
                        </a:rPr>
                        <a:t>En'am</a:t>
                      </a:r>
                      <a:r>
                        <a:rPr lang="tr-TR" sz="1800" kern="1200" dirty="0">
                          <a:solidFill>
                            <a:schemeClr val="tx1"/>
                          </a:solidFill>
                          <a:latin typeface="Arial" panose="020B0604020202020204" pitchFamily="34" charset="0"/>
                          <a:ea typeface="+mn-ea"/>
                          <a:cs typeface="Arial" panose="020B0604020202020204" pitchFamily="34" charset="0"/>
                        </a:rPr>
                        <a:t> suresi ismini bazı </a:t>
                      </a:r>
                      <a:r>
                        <a:rPr lang="tr-TR" sz="1800" kern="1200" dirty="0" err="1">
                          <a:solidFill>
                            <a:schemeClr val="tx1"/>
                          </a:solidFill>
                          <a:latin typeface="Arial" panose="020B0604020202020204" pitchFamily="34" charset="0"/>
                          <a:ea typeface="+mn-ea"/>
                          <a:cs typeface="Arial" panose="020B0604020202020204" pitchFamily="34" charset="0"/>
                        </a:rPr>
                        <a:t>âyetlerde</a:t>
                      </a:r>
                      <a:r>
                        <a:rPr lang="tr-TR" sz="1800" kern="1200" dirty="0">
                          <a:solidFill>
                            <a:schemeClr val="tx1"/>
                          </a:solidFill>
                          <a:latin typeface="Arial" panose="020B0604020202020204" pitchFamily="34" charset="0"/>
                          <a:ea typeface="+mn-ea"/>
                          <a:cs typeface="Arial" panose="020B0604020202020204" pitchFamily="34" charset="0"/>
                        </a:rPr>
                        <a:t> geçen ve “meslek, iş, uğraş, emek” anlamına gelen en‘</a:t>
                      </a:r>
                      <a:r>
                        <a:rPr lang="tr-TR" sz="1800" kern="1200" dirty="0" err="1">
                          <a:solidFill>
                            <a:schemeClr val="tx1"/>
                          </a:solidFill>
                          <a:latin typeface="Arial" panose="020B0604020202020204" pitchFamily="34" charset="0"/>
                          <a:ea typeface="+mn-ea"/>
                          <a:cs typeface="Arial" panose="020B0604020202020204" pitchFamily="34" charset="0"/>
                        </a:rPr>
                        <a:t>âm</a:t>
                      </a:r>
                      <a:r>
                        <a:rPr lang="tr-TR" sz="1800" kern="1200" dirty="0">
                          <a:solidFill>
                            <a:schemeClr val="tx1"/>
                          </a:solidFill>
                          <a:latin typeface="Arial" panose="020B0604020202020204" pitchFamily="34" charset="0"/>
                          <a:ea typeface="+mn-ea"/>
                          <a:cs typeface="Arial" panose="020B0604020202020204" pitchFamily="34" charset="0"/>
                        </a:rPr>
                        <a:t> kelimesinden alır.</a:t>
                      </a:r>
                    </a:p>
                  </a:txBody>
                  <a:tcPr anchor="ctr"/>
                </a:tc>
                <a:extLst>
                  <a:ext uri="{0D108BD9-81ED-4DB2-BD59-A6C34878D82A}">
                    <a16:rowId xmlns:a16="http://schemas.microsoft.com/office/drawing/2014/main" val="197193424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algn="l"/>
                      <a:r>
                        <a:rPr lang="tr-TR" sz="1800" kern="1200" dirty="0">
                          <a:solidFill>
                            <a:schemeClr val="tx1"/>
                          </a:solidFill>
                          <a:latin typeface="Arial" panose="020B0604020202020204" pitchFamily="34" charset="0"/>
                          <a:ea typeface="+mn-ea"/>
                          <a:cs typeface="Arial" panose="020B0604020202020204" pitchFamily="34" charset="0"/>
                        </a:rPr>
                        <a:t>Namaz, oruç, hac, zekât ve kurban gibi bütün ibadetler Allah (c.c.) rızası için yapılır.</a:t>
                      </a:r>
                    </a:p>
                  </a:txBody>
                  <a:tcPr anchor="ctr"/>
                </a:tc>
                <a:extLst>
                  <a:ext uri="{0D108BD9-81ED-4DB2-BD59-A6C34878D82A}">
                    <a16:rowId xmlns:a16="http://schemas.microsoft.com/office/drawing/2014/main" val="151285428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algn="l"/>
                      <a:r>
                        <a:rPr lang="tr-TR" sz="1800" kern="1200" dirty="0" err="1">
                          <a:solidFill>
                            <a:schemeClr val="tx1"/>
                          </a:solidFill>
                          <a:latin typeface="Arial" panose="020B0604020202020204" pitchFamily="34" charset="0"/>
                          <a:ea typeface="+mn-ea"/>
                          <a:cs typeface="Arial" panose="020B0604020202020204" pitchFamily="34" charset="0"/>
                        </a:rPr>
                        <a:t>En’am</a:t>
                      </a:r>
                      <a:r>
                        <a:rPr lang="tr-TR" sz="1800" kern="1200" dirty="0">
                          <a:solidFill>
                            <a:schemeClr val="tx1"/>
                          </a:solidFill>
                          <a:latin typeface="Arial" panose="020B0604020202020204" pitchFamily="34" charset="0"/>
                          <a:ea typeface="+mn-ea"/>
                          <a:cs typeface="Arial" panose="020B0604020202020204" pitchFamily="34" charset="0"/>
                        </a:rPr>
                        <a:t> Suresi 162. ayet insanın yaptığı iyilikleri öncelikle riya sonra da menfaat elde etmek amacıyla yapmasını sağlar.</a:t>
                      </a:r>
                    </a:p>
                  </a:txBody>
                  <a:tcPr anchor="ctr"/>
                </a:tc>
                <a:extLst>
                  <a:ext uri="{0D108BD9-81ED-4DB2-BD59-A6C34878D82A}">
                    <a16:rowId xmlns:a16="http://schemas.microsoft.com/office/drawing/2014/main" val="41986248"/>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Müslümanların ibadet, iyilik ve </a:t>
                      </a:r>
                      <a:r>
                        <a:rPr lang="tr-TR" sz="1800" kern="1200" dirty="0" err="1">
                          <a:solidFill>
                            <a:schemeClr val="tx1"/>
                          </a:solidFill>
                          <a:latin typeface="Arial" panose="020B0604020202020204" pitchFamily="34" charset="0"/>
                          <a:ea typeface="+mn-ea"/>
                          <a:cs typeface="Arial" panose="020B0604020202020204" pitchFamily="34" charset="0"/>
                        </a:rPr>
                        <a:t>sâlih</a:t>
                      </a:r>
                      <a:r>
                        <a:rPr lang="tr-TR" sz="1800" kern="1200" dirty="0">
                          <a:solidFill>
                            <a:schemeClr val="tx1"/>
                          </a:solidFill>
                          <a:latin typeface="Arial" panose="020B0604020202020204" pitchFamily="34" charset="0"/>
                          <a:ea typeface="+mn-ea"/>
                          <a:cs typeface="Arial" panose="020B0604020202020204" pitchFamily="34" charset="0"/>
                        </a:rPr>
                        <a:t> amelleriyle kazanmayı amaçladığı sonuç halk arasında itibar elde etmektir.</a:t>
                      </a:r>
                    </a:p>
                  </a:txBody>
                  <a:tcPr anchor="ctr"/>
                </a:tc>
                <a:extLst>
                  <a:ext uri="{0D108BD9-81ED-4DB2-BD59-A6C34878D82A}">
                    <a16:rowId xmlns:a16="http://schemas.microsoft.com/office/drawing/2014/main" val="2273572961"/>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Hz. Muhammed (s.a.v.) kurbanların sadece Allah (c.c.) adına kesilmesi gerektiğini belirtmiştir.</a:t>
                      </a:r>
                    </a:p>
                  </a:txBody>
                  <a:tcPr anchor="ctr"/>
                </a:tc>
                <a:extLst>
                  <a:ext uri="{0D108BD9-81ED-4DB2-BD59-A6C34878D82A}">
                    <a16:rowId xmlns:a16="http://schemas.microsoft.com/office/drawing/2014/main" val="3013158739"/>
                  </a:ext>
                </a:extLst>
              </a:tr>
            </a:tbl>
          </a:graphicData>
        </a:graphic>
      </p:graphicFrame>
      <p:pic>
        <p:nvPicPr>
          <p:cNvPr id="17" name="Resim 16" descr="grafik içeren bir resim&#10;&#10;Açıklama otomatik olarak oluşturuldu">
            <a:extLst>
              <a:ext uri="{FF2B5EF4-FFF2-40B4-BE49-F238E27FC236}">
                <a16:creationId xmlns:a16="http://schemas.microsoft.com/office/drawing/2014/main" id="{00CB3543-AD3D-0564-15C6-B1BD4749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2034887"/>
            <a:ext cx="603141" cy="576000"/>
          </a:xfrm>
          <a:prstGeom prst="rect">
            <a:avLst/>
          </a:prstGeom>
        </p:spPr>
      </p:pic>
      <p:pic>
        <p:nvPicPr>
          <p:cNvPr id="19" name="Resim 18" descr="simge, sembol, grafik içeren bir resim&#10;&#10;Açıklama otomatik olarak oluşturuldu">
            <a:extLst>
              <a:ext uri="{FF2B5EF4-FFF2-40B4-BE49-F238E27FC236}">
                <a16:creationId xmlns:a16="http://schemas.microsoft.com/office/drawing/2014/main" id="{DC34605C-DB52-FF1C-1CFF-F2BCE413E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1364642"/>
            <a:ext cx="453905" cy="576000"/>
          </a:xfrm>
          <a:prstGeom prst="rect">
            <a:avLst/>
          </a:prstGeom>
        </p:spPr>
      </p:pic>
      <p:pic>
        <p:nvPicPr>
          <p:cNvPr id="20" name="Resim 19" descr="grafik içeren bir resim&#10;&#10;Açıklama otomatik olarak oluşturuldu">
            <a:extLst>
              <a:ext uri="{FF2B5EF4-FFF2-40B4-BE49-F238E27FC236}">
                <a16:creationId xmlns:a16="http://schemas.microsoft.com/office/drawing/2014/main" id="{9EA98761-622C-CBC8-A274-AE9D81EA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3396253"/>
            <a:ext cx="603141" cy="576000"/>
          </a:xfrm>
          <a:prstGeom prst="rect">
            <a:avLst/>
          </a:prstGeom>
        </p:spPr>
      </p:pic>
      <p:pic>
        <p:nvPicPr>
          <p:cNvPr id="21" name="Resim 20" descr="simge, sembol, grafik içeren bir resim&#10;&#10;Açıklama otomatik olarak oluşturuldu">
            <a:extLst>
              <a:ext uri="{FF2B5EF4-FFF2-40B4-BE49-F238E27FC236}">
                <a16:creationId xmlns:a16="http://schemas.microsoft.com/office/drawing/2014/main" id="{5FBD63AF-20EE-24CF-E838-92A8A42D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2715594"/>
            <a:ext cx="453905" cy="576000"/>
          </a:xfrm>
          <a:prstGeom prst="rect">
            <a:avLst/>
          </a:prstGeom>
        </p:spPr>
      </p:pic>
      <p:pic>
        <p:nvPicPr>
          <p:cNvPr id="23" name="Resim 22" descr="grafik içeren bir resim&#10;&#10;Açıklama otomatik olarak oluşturuldu">
            <a:extLst>
              <a:ext uri="{FF2B5EF4-FFF2-40B4-BE49-F238E27FC236}">
                <a16:creationId xmlns:a16="http://schemas.microsoft.com/office/drawing/2014/main" id="{896DB938-7A69-5ED2-6A20-F4CBB0CF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5425377"/>
            <a:ext cx="603141" cy="576000"/>
          </a:xfrm>
          <a:prstGeom prst="rect">
            <a:avLst/>
          </a:prstGeom>
        </p:spPr>
      </p:pic>
      <p:pic>
        <p:nvPicPr>
          <p:cNvPr id="24" name="Resim 23" descr="simge, sembol, grafik içeren bir resim&#10;&#10;Açıklama otomatik olarak oluşturuldu">
            <a:extLst>
              <a:ext uri="{FF2B5EF4-FFF2-40B4-BE49-F238E27FC236}">
                <a16:creationId xmlns:a16="http://schemas.microsoft.com/office/drawing/2014/main" id="{D174418E-42C1-54EA-9810-03155BC31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4068665"/>
            <a:ext cx="453905" cy="576000"/>
          </a:xfrm>
          <a:prstGeom prst="rect">
            <a:avLst/>
          </a:prstGeom>
        </p:spPr>
      </p:pic>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5" name="Resim 4" descr="simge, sembol, grafik içeren bir resim&#10;&#10;Açıklama otomatik olarak oluşturuldu">
            <a:extLst>
              <a:ext uri="{FF2B5EF4-FFF2-40B4-BE49-F238E27FC236}">
                <a16:creationId xmlns:a16="http://schemas.microsoft.com/office/drawing/2014/main" id="{CF20BD92-42C0-4513-AA01-4510CC7915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4748697"/>
            <a:ext cx="453905" cy="576000"/>
          </a:xfrm>
          <a:prstGeom prst="rect">
            <a:avLst/>
          </a:prstGeom>
        </p:spPr>
      </p:pic>
    </p:spTree>
    <p:extLst>
      <p:ext uri="{BB962C8B-B14F-4D97-AF65-F5344CB8AC3E}">
        <p14:creationId xmlns:p14="http://schemas.microsoft.com/office/powerpoint/2010/main" val="1590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descr="şişe, alkolsüz içki, içecek içeren bir resim&#10;&#10;Açıklama otomatik olarak oluşturuldu">
            <a:extLst>
              <a:ext uri="{FF2B5EF4-FFF2-40B4-BE49-F238E27FC236}">
                <a16:creationId xmlns:a16="http://schemas.microsoft.com/office/drawing/2014/main" id="{2C37DC31-38C2-204A-99A2-DDF34C0A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7414261"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kavramları Sözcük Avı bulmacasından bulunuz.</a:t>
            </a:r>
          </a:p>
        </p:txBody>
      </p:sp>
      <p:sp>
        <p:nvSpPr>
          <p:cNvPr id="8" name="Dikdörtgen: Köşeleri Yuvarlatılmış 7">
            <a:extLst>
              <a:ext uri="{FF2B5EF4-FFF2-40B4-BE49-F238E27FC236}">
                <a16:creationId xmlns:a16="http://schemas.microsoft.com/office/drawing/2014/main" id="{DA58896E-DFD4-356E-81F2-2C38F066D51C}"/>
              </a:ext>
            </a:extLst>
          </p:cNvPr>
          <p:cNvSpPr/>
          <p:nvPr/>
        </p:nvSpPr>
        <p:spPr>
          <a:xfrm rot="5400000">
            <a:off x="4065149" y="1963984"/>
            <a:ext cx="1892484"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rot="5400000">
            <a:off x="7168932" y="4488283"/>
            <a:ext cx="2893567"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rot="5400000">
            <a:off x="5263284" y="4748565"/>
            <a:ext cx="237299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a:off x="6225539" y="1205350"/>
            <a:ext cx="3305745"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a:off x="4091941" y="4738974"/>
            <a:ext cx="254545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rot="5400000">
            <a:off x="1932882" y="5007329"/>
            <a:ext cx="1855468"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Köşeleri Yuvarlatılmış 14">
            <a:extLst>
              <a:ext uri="{FF2B5EF4-FFF2-40B4-BE49-F238E27FC236}">
                <a16:creationId xmlns:a16="http://schemas.microsoft.com/office/drawing/2014/main" id="{2536B0D7-3ED5-10F6-685F-1649D5C96C76}"/>
              </a:ext>
            </a:extLst>
          </p:cNvPr>
          <p:cNvSpPr/>
          <p:nvPr/>
        </p:nvSpPr>
        <p:spPr>
          <a:xfrm rot="5400000">
            <a:off x="8144190" y="2217232"/>
            <a:ext cx="2398974"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6" name="Dikdörtgen: Köşeleri Yuvarlatılmış 15">
            <a:extLst>
              <a:ext uri="{FF2B5EF4-FFF2-40B4-BE49-F238E27FC236}">
                <a16:creationId xmlns:a16="http://schemas.microsoft.com/office/drawing/2014/main" id="{D05E0743-2A52-6FA3-FBFF-51A2ADC40337}"/>
              </a:ext>
            </a:extLst>
          </p:cNvPr>
          <p:cNvSpPr/>
          <p:nvPr/>
        </p:nvSpPr>
        <p:spPr>
          <a:xfrm rot="10800000">
            <a:off x="4777740" y="3229109"/>
            <a:ext cx="402964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Köşeleri Yuvarlatılmış 16">
            <a:extLst>
              <a:ext uri="{FF2B5EF4-FFF2-40B4-BE49-F238E27FC236}">
                <a16:creationId xmlns:a16="http://schemas.microsoft.com/office/drawing/2014/main" id="{E0B8C63F-CB40-BB46-003A-CB5252297037}"/>
              </a:ext>
            </a:extLst>
          </p:cNvPr>
          <p:cNvSpPr/>
          <p:nvPr/>
        </p:nvSpPr>
        <p:spPr>
          <a:xfrm rot="10800000">
            <a:off x="2673007" y="5747454"/>
            <a:ext cx="3964383"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Köşeleri Yuvarlatılmış 17">
            <a:extLst>
              <a:ext uri="{FF2B5EF4-FFF2-40B4-BE49-F238E27FC236}">
                <a16:creationId xmlns:a16="http://schemas.microsoft.com/office/drawing/2014/main" id="{2BAC8015-2E24-21CE-EB8C-45D44E8CF5A1}"/>
              </a:ext>
            </a:extLst>
          </p:cNvPr>
          <p:cNvSpPr/>
          <p:nvPr/>
        </p:nvSpPr>
        <p:spPr>
          <a:xfrm rot="10800000">
            <a:off x="2645475" y="2722617"/>
            <a:ext cx="2553524"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660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AYET TANIYORUM: EN'ÂM SURESİ 162. AYET VE ANLAMI</a:t>
            </a:r>
          </a:p>
        </p:txBody>
      </p:sp>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NAMAZ</a:t>
            </a:r>
          </a:p>
          <a:p>
            <a:pPr algn="ctr">
              <a:lnSpc>
                <a:spcPct val="150000"/>
              </a:lnSpc>
              <a:spcAft>
                <a:spcPts val="600"/>
              </a:spcAft>
            </a:pPr>
            <a:r>
              <a:rPr lang="tr-TR" b="1" dirty="0">
                <a:latin typeface="Arial" panose="020B0604020202020204" pitchFamily="34" charset="0"/>
                <a:cs typeface="Arial" panose="020B0604020202020204" pitchFamily="34" charset="0"/>
              </a:rPr>
              <a:t>EN'ÂM</a:t>
            </a:r>
          </a:p>
          <a:p>
            <a:pPr algn="ctr">
              <a:lnSpc>
                <a:spcPct val="150000"/>
              </a:lnSpc>
              <a:spcAft>
                <a:spcPts val="600"/>
              </a:spcAft>
            </a:pPr>
            <a:r>
              <a:rPr lang="tr-TR" b="1" dirty="0">
                <a:latin typeface="Arial" panose="020B0604020202020204" pitchFamily="34" charset="0"/>
                <a:cs typeface="Arial" panose="020B0604020202020204" pitchFamily="34" charset="0"/>
              </a:rPr>
              <a:t>ALLAH</a:t>
            </a:r>
          </a:p>
          <a:p>
            <a:pPr algn="ctr">
              <a:lnSpc>
                <a:spcPct val="150000"/>
              </a:lnSpc>
              <a:spcAft>
                <a:spcPts val="600"/>
              </a:spcAft>
            </a:pPr>
            <a:r>
              <a:rPr lang="tr-TR" b="1" dirty="0">
                <a:latin typeface="Arial" panose="020B0604020202020204" pitchFamily="34" charset="0"/>
                <a:cs typeface="Arial" panose="020B0604020202020204" pitchFamily="34" charset="0"/>
              </a:rPr>
              <a:t>KURBAN</a:t>
            </a:r>
          </a:p>
          <a:p>
            <a:pPr algn="ctr">
              <a:lnSpc>
                <a:spcPct val="150000"/>
              </a:lnSpc>
              <a:spcAft>
                <a:spcPts val="600"/>
              </a:spcAft>
            </a:pPr>
            <a:r>
              <a:rPr lang="tr-TR" b="1" dirty="0">
                <a:latin typeface="Arial" panose="020B0604020202020204" pitchFamily="34" charset="0"/>
                <a:cs typeface="Arial" panose="020B0604020202020204" pitchFamily="34" charset="0"/>
              </a:rPr>
              <a:t>İBADET</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HAYAT</a:t>
            </a:r>
          </a:p>
          <a:p>
            <a:pPr algn="ctr">
              <a:lnSpc>
                <a:spcPct val="150000"/>
              </a:lnSpc>
              <a:spcAft>
                <a:spcPts val="600"/>
              </a:spcAft>
            </a:pPr>
            <a:r>
              <a:rPr lang="tr-TR" b="1" dirty="0">
                <a:latin typeface="Arial" panose="020B0604020202020204" pitchFamily="34" charset="0"/>
                <a:cs typeface="Arial" panose="020B0604020202020204" pitchFamily="34" charset="0"/>
              </a:rPr>
              <a:t>TEVHİT</a:t>
            </a:r>
          </a:p>
          <a:p>
            <a:pPr algn="ctr">
              <a:lnSpc>
                <a:spcPct val="150000"/>
              </a:lnSpc>
              <a:spcAft>
                <a:spcPts val="600"/>
              </a:spcAft>
            </a:pPr>
            <a:r>
              <a:rPr lang="tr-TR" b="1" dirty="0">
                <a:latin typeface="Arial" panose="020B0604020202020204" pitchFamily="34" charset="0"/>
                <a:cs typeface="Arial" panose="020B0604020202020204" pitchFamily="34" charset="0"/>
              </a:rPr>
              <a:t>ÂLEM</a:t>
            </a:r>
          </a:p>
          <a:p>
            <a:pPr algn="ctr">
              <a:lnSpc>
                <a:spcPct val="150000"/>
              </a:lnSpc>
              <a:spcAft>
                <a:spcPts val="600"/>
              </a:spcAft>
            </a:pPr>
            <a:r>
              <a:rPr lang="tr-TR" b="1" dirty="0">
                <a:latin typeface="Arial" panose="020B0604020202020204" pitchFamily="34" charset="0"/>
                <a:cs typeface="Arial" panose="020B0604020202020204" pitchFamily="34" charset="0"/>
              </a:rPr>
              <a:t>ÖLÜM</a:t>
            </a:r>
          </a:p>
          <a:p>
            <a:pPr algn="ctr">
              <a:lnSpc>
                <a:spcPct val="150000"/>
              </a:lnSpc>
              <a:spcAft>
                <a:spcPts val="600"/>
              </a:spcAft>
            </a:pPr>
            <a:r>
              <a:rPr lang="tr-TR" b="1" dirty="0">
                <a:latin typeface="Arial" panose="020B0604020202020204" pitchFamily="34" charset="0"/>
                <a:cs typeface="Arial" panose="020B0604020202020204" pitchFamily="34" charset="0"/>
              </a:rPr>
              <a:t>ŞİRK</a:t>
            </a:r>
          </a:p>
        </p:txBody>
      </p:sp>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3" name="4 Tablo">
            <a:extLst>
              <a:ext uri="{FF2B5EF4-FFF2-40B4-BE49-F238E27FC236}">
                <a16:creationId xmlns:a16="http://schemas.microsoft.com/office/drawing/2014/main" id="{6E3D86C0-36D6-B9D3-165C-779799821EE3}"/>
              </a:ext>
            </a:extLst>
          </p:cNvPr>
          <p:cNvGraphicFramePr>
            <a:graphicFrameLocks noGrp="1"/>
          </p:cNvGraphicFramePr>
          <p:nvPr>
            <p:extLst>
              <p:ext uri="{D42A27DB-BD31-4B8C-83A1-F6EECF244321}">
                <p14:modId xmlns:p14="http://schemas.microsoft.com/office/powerpoint/2010/main" val="2212974620"/>
              </p:ext>
            </p:extLst>
          </p:nvPr>
        </p:nvGraphicFramePr>
        <p:xfrm>
          <a:off x="2496000" y="1150300"/>
          <a:ext cx="7200000" cy="504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72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720000">
                  <a:extLst>
                    <a:ext uri="{9D8B030D-6E8A-4147-A177-3AD203B41FA5}">
                      <a16:colId xmlns:a16="http://schemas.microsoft.com/office/drawing/2014/main" val="20009"/>
                    </a:ext>
                  </a:extLst>
                </a:gridCol>
              </a:tblGrid>
              <a:tr h="504000">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Ö</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marL="0" algn="ctr" defTabSz="914400" rtl="0" eaLnBrk="1" latinLnBrk="0" hangingPunct="1"/>
                      <a:r>
                        <a:rPr lang="tr-TR" sz="1800" kern="1200" dirty="0">
                          <a:solidFill>
                            <a:schemeClr val="tx1"/>
                          </a:solidFill>
                          <a:latin typeface="+mn-lt"/>
                          <a:ea typeface="+mn-ea"/>
                          <a:cs typeface="+mn-cs"/>
                        </a:rPr>
                        <a:t>H</a:t>
                      </a:r>
                    </a:p>
                  </a:txBody>
                  <a:tcPr anchor="ctr"/>
                </a:tc>
                <a:extLst>
                  <a:ext uri="{0D108BD9-81ED-4DB2-BD59-A6C34878D82A}">
                    <a16:rowId xmlns:a16="http://schemas.microsoft.com/office/drawing/2014/main" val="10000"/>
                  </a:ext>
                </a:extLst>
              </a:tr>
              <a:tr h="504000">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marL="0" algn="ctr" defTabSz="914400" rtl="0" eaLnBrk="1" latinLnBrk="0" hangingPunct="1"/>
                      <a:r>
                        <a:rPr lang="tr-TR" sz="1800" kern="1200" dirty="0">
                          <a:solidFill>
                            <a:schemeClr val="tx1"/>
                          </a:solidFill>
                          <a:latin typeface="+mn-lt"/>
                          <a:ea typeface="+mn-ea"/>
                          <a:cs typeface="+mn-cs"/>
                        </a:rPr>
                        <a:t>A</a:t>
                      </a:r>
                    </a:p>
                  </a:txBody>
                  <a:tcPr anchor="ctr"/>
                </a:tc>
                <a:extLst>
                  <a:ext uri="{0D108BD9-81ED-4DB2-BD59-A6C34878D82A}">
                    <a16:rowId xmlns:a16="http://schemas.microsoft.com/office/drawing/2014/main" val="10001"/>
                  </a:ext>
                </a:extLst>
              </a:tr>
              <a:tr h="504000">
                <a:tc>
                  <a:txBody>
                    <a:bodyPr/>
                    <a:lstStyle/>
                    <a:p>
                      <a:pPr algn="ctr"/>
                      <a:r>
                        <a:rPr lang="tr-TR" sz="2000" kern="1200" dirty="0">
                          <a:solidFill>
                            <a:schemeClr val="tx1"/>
                          </a:solidFill>
                          <a:latin typeface="+mn-lt"/>
                          <a:ea typeface="+mn-ea"/>
                          <a:cs typeface="+mn-cs"/>
                        </a:rPr>
                        <a:t>Y</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Ğ</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E</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H</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E</a:t>
                      </a:r>
                    </a:p>
                  </a:txBody>
                  <a:tcPr anchor="ctr"/>
                </a:tc>
                <a:tc>
                  <a:txBody>
                    <a:bodyPr/>
                    <a:lstStyle/>
                    <a:p>
                      <a:pPr marL="0" algn="ctr" defTabSz="914400" rtl="0" eaLnBrk="1" latinLnBrk="0" hangingPunct="1"/>
                      <a:r>
                        <a:rPr lang="tr-TR" sz="1800" kern="1200" dirty="0">
                          <a:solidFill>
                            <a:schemeClr val="tx1"/>
                          </a:solidFill>
                          <a:latin typeface="+mn-lt"/>
                          <a:ea typeface="+mn-ea"/>
                          <a:cs typeface="+mn-cs"/>
                        </a:rPr>
                        <a:t>Y</a:t>
                      </a:r>
                    </a:p>
                  </a:txBody>
                  <a:tcPr anchor="ctr"/>
                </a:tc>
                <a:extLst>
                  <a:ext uri="{0D108BD9-81ED-4DB2-BD59-A6C34878D82A}">
                    <a16:rowId xmlns:a16="http://schemas.microsoft.com/office/drawing/2014/main" val="10002"/>
                  </a:ext>
                </a:extLst>
              </a:tr>
              <a:tr h="504000">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O</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W</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marL="0" algn="ctr" defTabSz="914400" rtl="0" eaLnBrk="1" latinLnBrk="0" hangingPunct="1"/>
                      <a:r>
                        <a:rPr lang="tr-TR" sz="1800" kern="1200" dirty="0">
                          <a:solidFill>
                            <a:schemeClr val="tx1"/>
                          </a:solidFill>
                          <a:latin typeface="+mn-lt"/>
                          <a:ea typeface="+mn-ea"/>
                          <a:cs typeface="+mn-cs"/>
                        </a:rPr>
                        <a:t>A</a:t>
                      </a:r>
                    </a:p>
                  </a:txBody>
                  <a:tcPr anchor="ctr"/>
                </a:tc>
                <a:extLst>
                  <a:ext uri="{0D108BD9-81ED-4DB2-BD59-A6C34878D82A}">
                    <a16:rowId xmlns:a16="http://schemas.microsoft.com/office/drawing/2014/main" val="10003"/>
                  </a:ext>
                </a:extLst>
              </a:tr>
              <a:tr h="504000">
                <a:tc>
                  <a:txBody>
                    <a:bodyPr/>
                    <a:lstStyle/>
                    <a:p>
                      <a:pPr algn="ctr"/>
                      <a:r>
                        <a:rPr lang="tr-TR" sz="2000" kern="1200" dirty="0">
                          <a:solidFill>
                            <a:schemeClr val="tx1"/>
                          </a:solidFill>
                          <a:latin typeface="+mn-lt"/>
                          <a:ea typeface="+mn-ea"/>
                          <a:cs typeface="+mn-cs"/>
                        </a:rPr>
                        <a:t>Q</a:t>
                      </a:r>
                    </a:p>
                  </a:txBody>
                  <a:tcPr anchor="ctr"/>
                </a:tc>
                <a:tc>
                  <a:txBody>
                    <a:bodyPr/>
                    <a:lstStyle/>
                    <a:p>
                      <a:pPr algn="ctr"/>
                      <a:r>
                        <a:rPr lang="tr-TR" sz="2000" kern="1200" dirty="0">
                          <a:solidFill>
                            <a:schemeClr val="tx1"/>
                          </a:solidFill>
                          <a:latin typeface="+mn-lt"/>
                          <a:ea typeface="+mn-ea"/>
                          <a:cs typeface="+mn-cs"/>
                        </a:rPr>
                        <a:t>Ö</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marL="0" algn="ctr" defTabSz="914400" rtl="0" eaLnBrk="1" latinLnBrk="0" hangingPunct="1"/>
                      <a:r>
                        <a:rPr lang="tr-TR" sz="1800" kern="1200" dirty="0">
                          <a:solidFill>
                            <a:schemeClr val="tx1"/>
                          </a:solidFill>
                          <a:latin typeface="+mn-lt"/>
                          <a:ea typeface="+mn-ea"/>
                          <a:cs typeface="+mn-cs"/>
                        </a:rPr>
                        <a:t>T</a:t>
                      </a:r>
                    </a:p>
                  </a:txBody>
                  <a:tcPr anchor="ctr"/>
                </a:tc>
                <a:extLst>
                  <a:ext uri="{0D108BD9-81ED-4DB2-BD59-A6C34878D82A}">
                    <a16:rowId xmlns:a16="http://schemas.microsoft.com/office/drawing/2014/main" val="10004"/>
                  </a:ext>
                </a:extLst>
              </a:tr>
              <a:tr h="504000">
                <a:tc>
                  <a:txBody>
                    <a:bodyPr/>
                    <a:lstStyle/>
                    <a:p>
                      <a:pPr algn="ctr"/>
                      <a:r>
                        <a:rPr lang="tr-TR" sz="2000" kern="1200" dirty="0">
                          <a:solidFill>
                            <a:schemeClr val="tx1"/>
                          </a:solidFill>
                          <a:latin typeface="+mn-lt"/>
                          <a:ea typeface="+mn-ea"/>
                          <a:cs typeface="+mn-cs"/>
                        </a:rPr>
                        <a:t>W</a:t>
                      </a:r>
                    </a:p>
                  </a:txBody>
                  <a:tcPr anchor="ctr"/>
                </a:tc>
                <a:tc>
                  <a:txBody>
                    <a:bodyPr/>
                    <a:lstStyle/>
                    <a:p>
                      <a:pPr algn="ctr"/>
                      <a:r>
                        <a:rPr lang="tr-TR" sz="2000" kern="1200" dirty="0">
                          <a:solidFill>
                            <a:schemeClr val="tx1"/>
                          </a:solidFill>
                          <a:latin typeface="+mn-lt"/>
                          <a:ea typeface="+mn-ea"/>
                          <a:cs typeface="+mn-cs"/>
                        </a:rPr>
                        <a:t>Ç</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J</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marL="0" algn="ctr" defTabSz="914400" rtl="0" eaLnBrk="1" latinLnBrk="0" hangingPunct="1"/>
                      <a:r>
                        <a:rPr lang="tr-TR" sz="1800" kern="1200" dirty="0">
                          <a:solidFill>
                            <a:schemeClr val="tx1"/>
                          </a:solidFill>
                          <a:latin typeface="+mn-lt"/>
                          <a:ea typeface="+mn-ea"/>
                          <a:cs typeface="+mn-cs"/>
                        </a:rPr>
                        <a:t>Ğ</a:t>
                      </a:r>
                    </a:p>
                  </a:txBody>
                  <a:tcPr anchor="ctr"/>
                </a:tc>
                <a:extLst>
                  <a:ext uri="{0D108BD9-81ED-4DB2-BD59-A6C34878D82A}">
                    <a16:rowId xmlns:a16="http://schemas.microsoft.com/office/drawing/2014/main" val="10005"/>
                  </a:ext>
                </a:extLst>
              </a:tr>
              <a:tr h="504000">
                <a:tc>
                  <a:txBody>
                    <a:bodyPr/>
                    <a:lstStyle/>
                    <a:p>
                      <a:pPr algn="ctr"/>
                      <a:r>
                        <a:rPr lang="tr-TR" sz="2000" kern="1200" dirty="0">
                          <a:solidFill>
                            <a:schemeClr val="tx1"/>
                          </a:solidFill>
                          <a:latin typeface="+mn-lt"/>
                          <a:ea typeface="+mn-ea"/>
                          <a:cs typeface="+mn-cs"/>
                        </a:rPr>
                        <a:t>Ş</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A</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S</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D</a:t>
                      </a:r>
                    </a:p>
                  </a:txBody>
                  <a:tcPr anchor="ctr"/>
                </a:tc>
                <a:tc>
                  <a:txBody>
                    <a:bodyPr/>
                    <a:lstStyle/>
                    <a:p>
                      <a:pPr marL="0" algn="ctr" defTabSz="914400" rtl="0" eaLnBrk="1" latinLnBrk="0" hangingPunct="1"/>
                      <a:r>
                        <a:rPr lang="tr-TR" sz="1800" kern="1200" dirty="0">
                          <a:solidFill>
                            <a:schemeClr val="tx1"/>
                          </a:solidFill>
                          <a:latin typeface="+mn-lt"/>
                          <a:ea typeface="+mn-ea"/>
                          <a:cs typeface="+mn-cs"/>
                        </a:rPr>
                        <a:t>Y</a:t>
                      </a:r>
                    </a:p>
                  </a:txBody>
                  <a:tcPr anchor="ctr"/>
                </a:tc>
                <a:extLst>
                  <a:ext uri="{0D108BD9-81ED-4DB2-BD59-A6C34878D82A}">
                    <a16:rowId xmlns:a16="http://schemas.microsoft.com/office/drawing/2014/main" val="10006"/>
                  </a:ext>
                </a:extLst>
              </a:tr>
              <a:tr h="504000">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dirty="0">
                          <a:solidFill>
                            <a:schemeClr val="tx1"/>
                          </a:solidFill>
                        </a:rPr>
                        <a:t>Â</a:t>
                      </a:r>
                      <a:endParaRPr lang="tr-TR" sz="2000" kern="1200" dirty="0">
                        <a:solidFill>
                          <a:schemeClr val="tx1"/>
                        </a:solidFill>
                        <a:latin typeface="+mn-lt"/>
                        <a:ea typeface="+mn-ea"/>
                        <a:cs typeface="+mn-cs"/>
                      </a:endParaRP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L</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E</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M</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E</a:t>
                      </a:r>
                    </a:p>
                  </a:txBody>
                  <a:tcPr anchor="ctr"/>
                </a:tc>
                <a:tc>
                  <a:txBody>
                    <a:bodyPr/>
                    <a:lstStyle/>
                    <a:p>
                      <a:pPr algn="ctr"/>
                      <a:r>
                        <a:rPr lang="tr-TR" dirty="0">
                          <a:solidFill>
                            <a:schemeClr val="tx1"/>
                          </a:solidFill>
                        </a:rPr>
                        <a:t>S</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marL="0" algn="ctr" defTabSz="914400" rtl="0" eaLnBrk="1" latinLnBrk="0" hangingPunct="1"/>
                      <a:r>
                        <a:rPr lang="tr-TR" sz="1800" kern="1200" dirty="0">
                          <a:solidFill>
                            <a:schemeClr val="tx1"/>
                          </a:solidFill>
                          <a:latin typeface="+mn-lt"/>
                          <a:ea typeface="+mn-ea"/>
                          <a:cs typeface="+mn-cs"/>
                        </a:rPr>
                        <a:t>A</a:t>
                      </a:r>
                    </a:p>
                  </a:txBody>
                  <a:tcPr anchor="ctr"/>
                </a:tc>
                <a:extLst>
                  <a:ext uri="{0D108BD9-81ED-4DB2-BD59-A6C34878D82A}">
                    <a16:rowId xmlns:a16="http://schemas.microsoft.com/office/drawing/2014/main" val="10007"/>
                  </a:ext>
                </a:extLst>
              </a:tr>
              <a:tr h="504000">
                <a:tc>
                  <a:txBody>
                    <a:bodyPr/>
                    <a:lstStyle/>
                    <a:p>
                      <a:pPr marL="0" algn="ctr" defTabSz="914400" rtl="0" eaLnBrk="1" latinLnBrk="0" hangingPunct="1"/>
                      <a:r>
                        <a:rPr lang="tr-TR" sz="2000" kern="1200" dirty="0">
                          <a:solidFill>
                            <a:schemeClr val="tx1"/>
                          </a:solidFill>
                          <a:latin typeface="+mn-lt"/>
                          <a:ea typeface="+mn-ea"/>
                          <a:cs typeface="+mn-cs"/>
                        </a:rPr>
                        <a:t>R</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A</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B</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E</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Ş</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N</a:t>
                      </a:r>
                    </a:p>
                  </a:txBody>
                  <a:tcPr anchor="ctr"/>
                </a:tc>
                <a:extLst>
                  <a:ext uri="{0D108BD9-81ED-4DB2-BD59-A6C34878D82A}">
                    <a16:rowId xmlns:a16="http://schemas.microsoft.com/office/drawing/2014/main" val="10008"/>
                  </a:ext>
                </a:extLst>
              </a:tr>
              <a:tr h="504000">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J</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U</a:t>
                      </a:r>
                    </a:p>
                  </a:txBody>
                  <a:tcPr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2" grpId="0" animBg="1"/>
      <p:bldP spid="13" grpId="0" animBg="1"/>
      <p:bldP spid="14" grpId="0" animBg="1"/>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metin, renklilik, çizgi içeren bir resim&#10;&#10;Açıklama otomatik olarak oluşturuldu">
            <a:extLst>
              <a:ext uri="{FF2B5EF4-FFF2-40B4-BE49-F238E27FC236}">
                <a16:creationId xmlns:a16="http://schemas.microsoft.com/office/drawing/2014/main" id="{7080A337-E675-8A5C-43ED-446F1905F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8360229"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1" y="60943"/>
            <a:ext cx="8117695"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AYET TANIYORUM: EN'ÂM SURESİ 162. AYET VE ANLAMI</a:t>
            </a: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5" y="1358447"/>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Âlem</a:t>
            </a: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4" y="2210748"/>
            <a:ext cx="2922019"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Kurban</a:t>
            </a: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5" y="3044363"/>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Namaz</a:t>
            </a: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5" y="3892084"/>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Hanif</a:t>
            </a: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5" y="4730279"/>
            <a:ext cx="2223764" cy="461665"/>
          </a:xfrm>
          <a:prstGeom prst="rect">
            <a:avLst/>
          </a:prstGeom>
          <a:noFill/>
          <a:ln>
            <a:noFill/>
          </a:ln>
        </p:spPr>
        <p:txBody>
          <a:bodyPr wrap="square" rtlCol="0">
            <a:spAutoFit/>
          </a:bodyPr>
          <a:lstStyle/>
          <a:p>
            <a:pPr>
              <a:spcAft>
                <a:spcPts val="600"/>
              </a:spcAft>
            </a:pPr>
            <a:r>
              <a:rPr lang="tr-TR" sz="2400" b="1" dirty="0" err="1">
                <a:solidFill>
                  <a:schemeClr val="bg1"/>
                </a:solidFill>
                <a:latin typeface="Arial" panose="020B0604020202020204" pitchFamily="34" charset="0"/>
                <a:cs typeface="Arial" panose="020B0604020202020204" pitchFamily="34" charset="0"/>
              </a:rPr>
              <a:t>En'âm</a:t>
            </a:r>
            <a:endParaRPr lang="tr-TR" sz="2400" b="1" dirty="0">
              <a:solidFill>
                <a:schemeClr val="bg1"/>
              </a:solidFill>
              <a:latin typeface="Arial" panose="020B0604020202020204" pitchFamily="34" charset="0"/>
              <a:cs typeface="Arial" panose="020B0604020202020204" pitchFamily="34" charset="0"/>
            </a:endParaRP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5" y="5582765"/>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Şirk</a:t>
            </a: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246647"/>
            <a:ext cx="6443562"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Tekbir ile başlayıp selam ile biten belirli hareketlerden oluşan ibadet.</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229843"/>
            <a:ext cx="644356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“Deve, sığır, koyun ve keçi” anlamına gelen kelime</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2928134"/>
            <a:ext cx="6443560" cy="707886"/>
          </a:xfrm>
          <a:prstGeom prst="rect">
            <a:avLst/>
          </a:prstGeom>
          <a:noFill/>
          <a:ln>
            <a:noFill/>
          </a:ln>
        </p:spPr>
        <p:txBody>
          <a:bodyPr wrap="square" rtlCol="0">
            <a:spAutoFit/>
          </a:bodyPr>
          <a:lstStyle/>
          <a:p>
            <a:pPr>
              <a:spcAft>
                <a:spcPts val="600"/>
              </a:spcAft>
            </a:pPr>
            <a:r>
              <a:rPr lang="sv-SE" sz="2000" dirty="0">
                <a:solidFill>
                  <a:schemeClr val="bg1"/>
                </a:solidFill>
                <a:latin typeface="Arial" panose="020B0604020202020204" pitchFamily="34" charset="0"/>
                <a:cs typeface="Arial" panose="020B0604020202020204" pitchFamily="34" charset="0"/>
              </a:rPr>
              <a:t>Puta tapıcılık, Allah’tan</a:t>
            </a:r>
            <a:r>
              <a:rPr lang="tr-TR" sz="2000" dirty="0">
                <a:solidFill>
                  <a:schemeClr val="bg1"/>
                </a:solidFill>
                <a:latin typeface="Arial" panose="020B0604020202020204" pitchFamily="34" charset="0"/>
                <a:cs typeface="Arial" panose="020B0604020202020204" pitchFamily="34" charset="0"/>
              </a:rPr>
              <a:t> (c.c.)</a:t>
            </a:r>
            <a:r>
              <a:rPr lang="sv-SE" sz="2000" dirty="0">
                <a:solidFill>
                  <a:schemeClr val="bg1"/>
                </a:solidFill>
                <a:latin typeface="Arial" panose="020B0604020202020204" pitchFamily="34" charset="0"/>
                <a:cs typeface="Arial" panose="020B0604020202020204" pitchFamily="34" charset="0"/>
              </a:rPr>
              <a:t> başka varlıklara tanrı diye tapınmak</a:t>
            </a: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768119"/>
            <a:ext cx="632364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İbrahim’in (a.s.) tebliğ ettiği tevhit inancını benimseyen kimse</a:t>
            </a: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0" y="4619044"/>
            <a:ext cx="6608455" cy="692497"/>
          </a:xfrm>
          <a:prstGeom prst="rect">
            <a:avLst/>
          </a:prstGeom>
          <a:noFill/>
          <a:ln>
            <a:noFill/>
          </a:ln>
        </p:spPr>
        <p:txBody>
          <a:bodyPr wrap="square" rtlCol="0">
            <a:spAutoFit/>
          </a:bodyPr>
          <a:lstStyle/>
          <a:p>
            <a:pPr>
              <a:spcAft>
                <a:spcPts val="600"/>
              </a:spcAft>
            </a:pPr>
            <a:r>
              <a:rPr lang="tr-TR" sz="1950" dirty="0">
                <a:solidFill>
                  <a:schemeClr val="bg1"/>
                </a:solidFill>
                <a:latin typeface="Arial" panose="020B0604020202020204" pitchFamily="34" charset="0"/>
                <a:cs typeface="Arial" panose="020B0604020202020204" pitchFamily="34" charset="0"/>
              </a:rPr>
              <a:t>Yüce Allah’ın yarattığı, duyu ya da akıl yoluyla kavranabilen varlıklar</a:t>
            </a: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453776"/>
            <a:ext cx="6443560"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Yüce Allah’a yakınlaşmak için uygun nitelikteki bir hayvanın kesilmesi</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893AEDE9-3AB0-0A53-FC32-DF074986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79679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AYET TANIYORUM: EN'ÂM SURESİ 162. AYET VE ANLAMI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16478" y="2811069"/>
            <a:ext cx="7934732"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En'am</a:t>
            </a:r>
            <a:r>
              <a:rPr lang="tr-TR" sz="3000" dirty="0">
                <a:latin typeface="Arial" panose="020B0604020202020204" pitchFamily="34" charset="0"/>
                <a:cs typeface="Arial" panose="020B0604020202020204" pitchFamily="34" charset="0"/>
              </a:rPr>
              <a:t> suresinin 162. ayetinde namaz, oruç, hac, zekât ve kurban gibi bütün ibadetler Allah (c.c.) rızası için yapılır.</a:t>
            </a:r>
          </a:p>
        </p:txBody>
      </p:sp>
      <p:pic>
        <p:nvPicPr>
          <p:cNvPr id="9" name="Resim 8" descr="ekran görüntüsü, iç mekan, pencere, zemin içeren bir resim&#10;&#10;Açıklama otomatik olarak oluşturuldu">
            <a:extLst>
              <a:ext uri="{FF2B5EF4-FFF2-40B4-BE49-F238E27FC236}">
                <a16:creationId xmlns:a16="http://schemas.microsoft.com/office/drawing/2014/main" id="{C7BF13BB-A9CA-6E83-05E8-AA8FCDE56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4116478" y="1092276"/>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En'am</a:t>
            </a:r>
            <a:r>
              <a:rPr lang="tr-TR" sz="3000" dirty="0">
                <a:latin typeface="Arial" panose="020B0604020202020204" pitchFamily="34" charset="0"/>
                <a:cs typeface="Arial" panose="020B0604020202020204" pitchFamily="34" charset="0"/>
              </a:rPr>
              <a:t> suresi ismini bazı </a:t>
            </a:r>
            <a:r>
              <a:rPr lang="tr-TR" sz="3000" dirty="0" err="1">
                <a:latin typeface="Arial" panose="020B0604020202020204" pitchFamily="34" charset="0"/>
                <a:cs typeface="Arial" panose="020B0604020202020204" pitchFamily="34" charset="0"/>
              </a:rPr>
              <a:t>âyetlerde</a:t>
            </a:r>
            <a:r>
              <a:rPr lang="tr-TR" sz="3000" dirty="0">
                <a:latin typeface="Arial" panose="020B0604020202020204" pitchFamily="34" charset="0"/>
                <a:cs typeface="Arial" panose="020B0604020202020204" pitchFamily="34" charset="0"/>
              </a:rPr>
              <a:t> geçen ve “deve, sığır, koyun ve keçi” anlamına gelen </a:t>
            </a:r>
            <a:r>
              <a:rPr lang="tr-TR" sz="3000" dirty="0" err="1">
                <a:latin typeface="Arial" panose="020B0604020202020204" pitchFamily="34" charset="0"/>
                <a:cs typeface="Arial" panose="020B0604020202020204" pitchFamily="34" charset="0"/>
              </a:rPr>
              <a:t>en‘âm</a:t>
            </a:r>
            <a:r>
              <a:rPr lang="tr-TR" sz="3000" dirty="0">
                <a:latin typeface="Arial" panose="020B0604020202020204" pitchFamily="34" charset="0"/>
                <a:cs typeface="Arial" panose="020B0604020202020204" pitchFamily="34" charset="0"/>
              </a:rPr>
              <a:t> kelimesinden alır.</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etin, ekran görüntüsü, yazı tipi içeren bir resim&#10;&#10;Açıklama otomatik olarak oluşturuldu">
            <a:extLst>
              <a:ext uri="{FF2B5EF4-FFF2-40B4-BE49-F238E27FC236}">
                <a16:creationId xmlns:a16="http://schemas.microsoft.com/office/drawing/2014/main" id="{303472B9-88DB-242D-87E1-E53A0AA8E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799842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AYET TANIYORUM: EN'ÂM SURESİ 162. AYET VE ANLAMI</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2702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AYET TANIYORUM: EN'ÂM SURESİ 162. AYET VE ANLAMI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3" name="Metin kutusu 12">
            <a:extLst>
              <a:ext uri="{FF2B5EF4-FFF2-40B4-BE49-F238E27FC236}">
                <a16:creationId xmlns:a16="http://schemas.microsoft.com/office/drawing/2014/main" id="{96FEE490-1EA6-4F3C-7560-2A6797992C32}"/>
              </a:ext>
            </a:extLst>
          </p:cNvPr>
          <p:cNvSpPr txBox="1"/>
          <p:nvPr/>
        </p:nvSpPr>
        <p:spPr>
          <a:xfrm>
            <a:off x="602344" y="3229507"/>
            <a:ext cx="10987312" cy="523220"/>
          </a:xfrm>
          <a:prstGeom prst="rect">
            <a:avLst/>
          </a:prstGeom>
          <a:noFill/>
          <a:ln>
            <a:noFill/>
          </a:ln>
        </p:spPr>
        <p:txBody>
          <a:bodyPr wrap="square" rtlCol="0">
            <a:spAutoFit/>
          </a:bodyPr>
          <a:lstStyle/>
          <a:p>
            <a:pPr algn="ctr">
              <a:spcAft>
                <a:spcPts val="600"/>
              </a:spcAft>
            </a:pPr>
            <a:r>
              <a:rPr lang="tr-TR" sz="2800" dirty="0">
                <a:latin typeface="Arial" panose="020B0604020202020204" pitchFamily="34" charset="0"/>
                <a:cs typeface="Arial" panose="020B0604020202020204" pitchFamily="34" charset="0"/>
              </a:rPr>
              <a:t>Kul </a:t>
            </a:r>
            <a:r>
              <a:rPr lang="tr-TR" sz="2800" dirty="0" err="1">
                <a:latin typeface="Arial" panose="020B0604020202020204" pitchFamily="34" charset="0"/>
                <a:cs typeface="Arial" panose="020B0604020202020204" pitchFamily="34" charset="0"/>
              </a:rPr>
              <a:t>inne</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salâtî</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venusukî</a:t>
            </a:r>
            <a:r>
              <a:rPr lang="tr-TR" sz="2800" dirty="0">
                <a:latin typeface="Arial" panose="020B0604020202020204" pitchFamily="34" charset="0"/>
                <a:cs typeface="Arial" panose="020B0604020202020204" pitchFamily="34" charset="0"/>
              </a:rPr>
              <a:t> ve </a:t>
            </a:r>
            <a:r>
              <a:rPr lang="tr-TR" sz="2800" dirty="0" err="1">
                <a:latin typeface="Arial" panose="020B0604020202020204" pitchFamily="34" charset="0"/>
                <a:cs typeface="Arial" panose="020B0604020202020204" pitchFamily="34" charset="0"/>
              </a:rPr>
              <a:t>mahyâye</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vememâtî</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lillâhi</a:t>
            </a:r>
            <a:r>
              <a:rPr lang="tr-TR" sz="2800" dirty="0">
                <a:latin typeface="Arial" panose="020B0604020202020204" pitchFamily="34" charset="0"/>
                <a:cs typeface="Arial" panose="020B0604020202020204" pitchFamily="34" charset="0"/>
              </a:rPr>
              <a:t> rabbi-</a:t>
            </a:r>
            <a:r>
              <a:rPr lang="tr-TR" sz="2800" dirty="0" err="1">
                <a:latin typeface="Arial" panose="020B0604020202020204" pitchFamily="34" charset="0"/>
                <a:cs typeface="Arial" panose="020B0604020202020204" pitchFamily="34" charset="0"/>
              </a:rPr>
              <a:t>l’âlemin</a:t>
            </a:r>
            <a:r>
              <a:rPr lang="tr-TR" sz="2800" dirty="0">
                <a:latin typeface="Arial" panose="020B0604020202020204" pitchFamily="34" charset="0"/>
                <a:cs typeface="Arial" panose="020B0604020202020204" pitchFamily="34" charset="0"/>
              </a:rPr>
              <a:t>.</a:t>
            </a:r>
          </a:p>
        </p:txBody>
      </p:sp>
      <p:pic>
        <p:nvPicPr>
          <p:cNvPr id="15" name="Resim 14">
            <a:extLst>
              <a:ext uri="{FF2B5EF4-FFF2-40B4-BE49-F238E27FC236}">
                <a16:creationId xmlns:a16="http://schemas.microsoft.com/office/drawing/2014/main" id="{93602AB5-866D-ED47-180A-DAB33A0564B5}"/>
              </a:ext>
            </a:extLst>
          </p:cNvPr>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431509" y="1577804"/>
            <a:ext cx="11328983" cy="1227712"/>
          </a:xfrm>
          <a:prstGeom prst="rect">
            <a:avLst/>
          </a:prstGeom>
        </p:spPr>
      </p:pic>
      <p:sp>
        <p:nvSpPr>
          <p:cNvPr id="17" name="Dikdörtgen 16">
            <a:extLst>
              <a:ext uri="{FF2B5EF4-FFF2-40B4-BE49-F238E27FC236}">
                <a16:creationId xmlns:a16="http://schemas.microsoft.com/office/drawing/2014/main" id="{891184C8-7541-D98A-4EBD-250A05C49135}"/>
              </a:ext>
            </a:extLst>
          </p:cNvPr>
          <p:cNvSpPr/>
          <p:nvPr/>
        </p:nvSpPr>
        <p:spPr>
          <a:xfrm>
            <a:off x="0" y="659567"/>
            <a:ext cx="2743200" cy="452689"/>
          </a:xfrm>
          <a:prstGeom prst="rect">
            <a:avLst/>
          </a:prstGeom>
          <a:solidFill>
            <a:srgbClr val="F68C7A"/>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b="1" dirty="0">
                <a:solidFill>
                  <a:schemeClr val="tx1"/>
                </a:solidFill>
              </a:rPr>
              <a:t>Ayetin Okunuşu ve Anlamı</a:t>
            </a:r>
          </a:p>
        </p:txBody>
      </p:sp>
      <p:sp>
        <p:nvSpPr>
          <p:cNvPr id="19" name="Metin kutusu 18">
            <a:extLst>
              <a:ext uri="{FF2B5EF4-FFF2-40B4-BE49-F238E27FC236}">
                <a16:creationId xmlns:a16="http://schemas.microsoft.com/office/drawing/2014/main" id="{6C10CC31-FC3E-8710-FA0A-4E85B81D13A9}"/>
              </a:ext>
            </a:extLst>
          </p:cNvPr>
          <p:cNvSpPr txBox="1"/>
          <p:nvPr/>
        </p:nvSpPr>
        <p:spPr>
          <a:xfrm>
            <a:off x="602344" y="4176718"/>
            <a:ext cx="10987312" cy="954107"/>
          </a:xfrm>
          <a:prstGeom prst="rect">
            <a:avLst/>
          </a:prstGeom>
          <a:noFill/>
          <a:ln>
            <a:noFill/>
          </a:ln>
        </p:spPr>
        <p:txBody>
          <a:bodyPr wrap="square" rtlCol="0">
            <a:spAutoFit/>
          </a:bodyPr>
          <a:lstStyle/>
          <a:p>
            <a:pPr algn="ctr">
              <a:spcAft>
                <a:spcPts val="600"/>
              </a:spcAft>
            </a:pPr>
            <a:r>
              <a:rPr lang="tr-TR" sz="2800" dirty="0">
                <a:latin typeface="Arial" panose="020B0604020202020204" pitchFamily="34" charset="0"/>
                <a:cs typeface="Arial" panose="020B0604020202020204" pitchFamily="34" charset="0"/>
              </a:rPr>
              <a:t>“De ki: 'Şüphesiz benim namazım, kurbanım, hayatım ve ölümüm hepsi âlemlerin Rabbi Allah içindir.' ”</a:t>
            </a:r>
          </a:p>
        </p:txBody>
      </p:sp>
    </p:spTree>
    <p:extLst>
      <p:ext uri="{BB962C8B-B14F-4D97-AF65-F5344CB8AC3E}">
        <p14:creationId xmlns:p14="http://schemas.microsoft.com/office/powerpoint/2010/main" val="35031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893AEDE9-3AB0-0A53-FC32-DF074986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1178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AYET TANIYORUM: EN'ÂM SURESİ 162. AYET VE ANLAMI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DC5E2E75-884C-DD10-A0A3-EC7BF7B9C31D}"/>
              </a:ext>
            </a:extLst>
          </p:cNvPr>
          <p:cNvSpPr txBox="1"/>
          <p:nvPr/>
        </p:nvSpPr>
        <p:spPr>
          <a:xfrm>
            <a:off x="3615180" y="1309993"/>
            <a:ext cx="8268084"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Muhammed’in (s.a.v.) şirkten uzak olduğu ve müşriklerden olmadığı</a:t>
            </a:r>
          </a:p>
        </p:txBody>
      </p:sp>
      <p:pic>
        <p:nvPicPr>
          <p:cNvPr id="8" name="Resim 7" descr="gökyüzü, bina, Hava fotoğrafçılığı, kuş bakışı görünüm içeren bir resim&#10;&#10;Açıklama otomatik olarak oluşturuldu">
            <a:extLst>
              <a:ext uri="{FF2B5EF4-FFF2-40B4-BE49-F238E27FC236}">
                <a16:creationId xmlns:a16="http://schemas.microsoft.com/office/drawing/2014/main" id="{EB04B728-6676-972B-0F7C-155743E5E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10" name="Metin kutusu 9">
            <a:extLst>
              <a:ext uri="{FF2B5EF4-FFF2-40B4-BE49-F238E27FC236}">
                <a16:creationId xmlns:a16="http://schemas.microsoft.com/office/drawing/2014/main" id="{2B3C457D-ED7A-AA04-401F-768539D9E483}"/>
              </a:ext>
            </a:extLst>
          </p:cNvPr>
          <p:cNvSpPr txBox="1"/>
          <p:nvPr/>
        </p:nvSpPr>
        <p:spPr>
          <a:xfrm>
            <a:off x="3615180" y="2590794"/>
            <a:ext cx="8039791"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İnsanların hayatının tamamının Yüce Allah’a adanması</a:t>
            </a:r>
          </a:p>
        </p:txBody>
      </p:sp>
      <p:sp>
        <p:nvSpPr>
          <p:cNvPr id="11" name="Dikdörtgen: Köşeleri Yuvarlatılmış 10">
            <a:extLst>
              <a:ext uri="{FF2B5EF4-FFF2-40B4-BE49-F238E27FC236}">
                <a16:creationId xmlns:a16="http://schemas.microsoft.com/office/drawing/2014/main" id="{D70C05C6-AB4C-38EB-6987-2B21400745BC}"/>
              </a:ext>
            </a:extLst>
          </p:cNvPr>
          <p:cNvSpPr/>
          <p:nvPr/>
        </p:nvSpPr>
        <p:spPr>
          <a:xfrm>
            <a:off x="140790" y="589436"/>
            <a:ext cx="3333600" cy="502678"/>
          </a:xfrm>
          <a:prstGeom prst="roundRect">
            <a:avLst/>
          </a:prstGeom>
          <a:solidFill>
            <a:srgbClr val="F68C7A"/>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700" b="1" dirty="0">
                <a:solidFill>
                  <a:schemeClr val="tx1"/>
                </a:solidFill>
                <a:latin typeface="Arial" panose="020B0604020202020204" pitchFamily="34" charset="0"/>
                <a:cs typeface="Arial" panose="020B0604020202020204" pitchFamily="34" charset="0"/>
              </a:rPr>
              <a:t>AYETİN TEMEL KONULARI</a:t>
            </a:r>
          </a:p>
        </p:txBody>
      </p:sp>
      <p:sp>
        <p:nvSpPr>
          <p:cNvPr id="13" name="Metin kutusu 12">
            <a:extLst>
              <a:ext uri="{FF2B5EF4-FFF2-40B4-BE49-F238E27FC236}">
                <a16:creationId xmlns:a16="http://schemas.microsoft.com/office/drawing/2014/main" id="{659DA4DB-650D-115F-2CEC-74BE35417364}"/>
              </a:ext>
            </a:extLst>
          </p:cNvPr>
          <p:cNvSpPr txBox="1"/>
          <p:nvPr/>
        </p:nvSpPr>
        <p:spPr>
          <a:xfrm>
            <a:off x="3615180" y="3871595"/>
            <a:ext cx="8436030"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Hayatlarını Allah’a (c.c.) adayanların (hidayete) kurtuluşa ereceği</a:t>
            </a:r>
          </a:p>
        </p:txBody>
      </p:sp>
    </p:spTree>
    <p:extLst>
      <p:ext uri="{BB962C8B-B14F-4D97-AF65-F5344CB8AC3E}">
        <p14:creationId xmlns:p14="http://schemas.microsoft.com/office/powerpoint/2010/main" val="204928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893AEDE9-3AB0-0A53-FC32-DF074986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1178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AYET TANIYORUM: EN'ÂM SURESİ 162. AYET VE ANLAMI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DC5E2E75-884C-DD10-A0A3-EC7BF7B9C31D}"/>
              </a:ext>
            </a:extLst>
          </p:cNvPr>
          <p:cNvSpPr txBox="1"/>
          <p:nvPr/>
        </p:nvSpPr>
        <p:spPr>
          <a:xfrm>
            <a:off x="3615180" y="1309993"/>
            <a:ext cx="8268084"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Bütün ibadetlerin Allah (c.c.) rızasını kazanmaya yönelik olduğu</a:t>
            </a:r>
          </a:p>
        </p:txBody>
      </p:sp>
      <p:pic>
        <p:nvPicPr>
          <p:cNvPr id="8" name="Resim 7" descr="gökyüzü, bina, Hava fotoğrafçılığı, kuş bakışı görünüm içeren bir resim&#10;&#10;Açıklama otomatik olarak oluşturuldu">
            <a:extLst>
              <a:ext uri="{FF2B5EF4-FFF2-40B4-BE49-F238E27FC236}">
                <a16:creationId xmlns:a16="http://schemas.microsoft.com/office/drawing/2014/main" id="{EB04B728-6676-972B-0F7C-155743E5E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10" name="Metin kutusu 9">
            <a:extLst>
              <a:ext uri="{FF2B5EF4-FFF2-40B4-BE49-F238E27FC236}">
                <a16:creationId xmlns:a16="http://schemas.microsoft.com/office/drawing/2014/main" id="{2B3C457D-ED7A-AA04-401F-768539D9E483}"/>
              </a:ext>
            </a:extLst>
          </p:cNvPr>
          <p:cNvSpPr txBox="1"/>
          <p:nvPr/>
        </p:nvSpPr>
        <p:spPr>
          <a:xfrm>
            <a:off x="3615180" y="2590794"/>
            <a:ext cx="8039791"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Allah’ın (c.c.) tüm alemlerin yaratıcı ve düzenleyicisi olduğu</a:t>
            </a:r>
          </a:p>
        </p:txBody>
      </p:sp>
      <p:sp>
        <p:nvSpPr>
          <p:cNvPr id="11" name="Dikdörtgen: Köşeleri Yuvarlatılmış 10">
            <a:extLst>
              <a:ext uri="{FF2B5EF4-FFF2-40B4-BE49-F238E27FC236}">
                <a16:creationId xmlns:a16="http://schemas.microsoft.com/office/drawing/2014/main" id="{D70C05C6-AB4C-38EB-6987-2B21400745BC}"/>
              </a:ext>
            </a:extLst>
          </p:cNvPr>
          <p:cNvSpPr/>
          <p:nvPr/>
        </p:nvSpPr>
        <p:spPr>
          <a:xfrm>
            <a:off x="140790" y="589436"/>
            <a:ext cx="3333600" cy="502678"/>
          </a:xfrm>
          <a:prstGeom prst="roundRect">
            <a:avLst/>
          </a:prstGeom>
          <a:solidFill>
            <a:srgbClr val="F68C7A"/>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700" b="1" dirty="0">
                <a:solidFill>
                  <a:schemeClr val="tx1"/>
                </a:solidFill>
                <a:latin typeface="Arial" panose="020B0604020202020204" pitchFamily="34" charset="0"/>
                <a:cs typeface="Arial" panose="020B0604020202020204" pitchFamily="34" charset="0"/>
              </a:rPr>
              <a:t>AYETİN TEMEL KONULARI</a:t>
            </a:r>
          </a:p>
        </p:txBody>
      </p:sp>
      <p:sp>
        <p:nvSpPr>
          <p:cNvPr id="13" name="Metin kutusu 12">
            <a:extLst>
              <a:ext uri="{FF2B5EF4-FFF2-40B4-BE49-F238E27FC236}">
                <a16:creationId xmlns:a16="http://schemas.microsoft.com/office/drawing/2014/main" id="{659DA4DB-650D-115F-2CEC-74BE35417364}"/>
              </a:ext>
            </a:extLst>
          </p:cNvPr>
          <p:cNvSpPr txBox="1"/>
          <p:nvPr/>
        </p:nvSpPr>
        <p:spPr>
          <a:xfrm>
            <a:off x="3615180" y="3871595"/>
            <a:ext cx="8436030"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Müslümanların ibadetlerinde ve hayatında bilinçli olması gerektiği </a:t>
            </a:r>
          </a:p>
        </p:txBody>
      </p:sp>
    </p:spTree>
    <p:extLst>
      <p:ext uri="{BB962C8B-B14F-4D97-AF65-F5344CB8AC3E}">
        <p14:creationId xmlns:p14="http://schemas.microsoft.com/office/powerpoint/2010/main" val="93894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893AEDE9-3AB0-0A53-FC32-DF074986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1178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AYET TANIYORUM: EN'ÂM SURESİ 162. AYET VE ANLAMI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DC5E2E75-884C-DD10-A0A3-EC7BF7B9C31D}"/>
              </a:ext>
            </a:extLst>
          </p:cNvPr>
          <p:cNvSpPr txBox="1"/>
          <p:nvPr/>
        </p:nvSpPr>
        <p:spPr>
          <a:xfrm>
            <a:off x="3615180" y="1309993"/>
            <a:ext cx="8268084"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(s.a.v.) tek olan Yüce Allah’a inandığını sözleri ve yaşayışıyla ifade etmiştir.</a:t>
            </a:r>
          </a:p>
        </p:txBody>
      </p:sp>
      <p:pic>
        <p:nvPicPr>
          <p:cNvPr id="8" name="Resim 7" descr="gökyüzü, bina, Hava fotoğrafçılığı, kuş bakışı görünüm içeren bir resim&#10;&#10;Açıklama otomatik olarak oluşturuldu">
            <a:extLst>
              <a:ext uri="{FF2B5EF4-FFF2-40B4-BE49-F238E27FC236}">
                <a16:creationId xmlns:a16="http://schemas.microsoft.com/office/drawing/2014/main" id="{EB04B728-6676-972B-0F7C-155743E5E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10" name="Metin kutusu 9">
            <a:extLst>
              <a:ext uri="{FF2B5EF4-FFF2-40B4-BE49-F238E27FC236}">
                <a16:creationId xmlns:a16="http://schemas.microsoft.com/office/drawing/2014/main" id="{2B3C457D-ED7A-AA04-401F-768539D9E483}"/>
              </a:ext>
            </a:extLst>
          </p:cNvPr>
          <p:cNvSpPr txBox="1"/>
          <p:nvPr/>
        </p:nvSpPr>
        <p:spPr>
          <a:xfrm>
            <a:off x="3615180" y="2488340"/>
            <a:ext cx="8039791"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Cahiliye döneminde putlara adanarak kesilen kurbanların şirk olduğunu ve kurbanların sadece Allah (c.c.) adına kesilmesi gerektiğini belirtmiştir.</a:t>
            </a:r>
          </a:p>
        </p:txBody>
      </p:sp>
      <p:sp>
        <p:nvSpPr>
          <p:cNvPr id="11" name="Dikdörtgen: Köşeleri Yuvarlatılmış 10">
            <a:extLst>
              <a:ext uri="{FF2B5EF4-FFF2-40B4-BE49-F238E27FC236}">
                <a16:creationId xmlns:a16="http://schemas.microsoft.com/office/drawing/2014/main" id="{D70C05C6-AB4C-38EB-6987-2B21400745BC}"/>
              </a:ext>
            </a:extLst>
          </p:cNvPr>
          <p:cNvSpPr/>
          <p:nvPr/>
        </p:nvSpPr>
        <p:spPr>
          <a:xfrm>
            <a:off x="140790" y="589436"/>
            <a:ext cx="5391330" cy="502678"/>
          </a:xfrm>
          <a:prstGeom prst="roundRect">
            <a:avLst/>
          </a:prstGeom>
          <a:solidFill>
            <a:srgbClr val="F68C7A"/>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700" b="1" dirty="0">
                <a:solidFill>
                  <a:schemeClr val="tx1"/>
                </a:solidFill>
                <a:latin typeface="Arial" panose="020B0604020202020204" pitchFamily="34" charset="0"/>
                <a:cs typeface="Arial" panose="020B0604020202020204" pitchFamily="34" charset="0"/>
              </a:rPr>
              <a:t>HZ. MUHAMMED (S.A.V.) VE AYETİN YANSIMASI</a:t>
            </a:r>
          </a:p>
        </p:txBody>
      </p:sp>
    </p:spTree>
    <p:extLst>
      <p:ext uri="{BB962C8B-B14F-4D97-AF65-F5344CB8AC3E}">
        <p14:creationId xmlns:p14="http://schemas.microsoft.com/office/powerpoint/2010/main" val="398832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893AEDE9-3AB0-0A53-FC32-DF074986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1178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AYET TANIYORUM: EN'ÂM SURESİ 162. AYET VE ANLAMI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DC5E2E75-884C-DD10-A0A3-EC7BF7B9C31D}"/>
              </a:ext>
            </a:extLst>
          </p:cNvPr>
          <p:cNvSpPr txBox="1"/>
          <p:nvPr/>
        </p:nvSpPr>
        <p:spPr>
          <a:xfrm>
            <a:off x="3615180" y="1309993"/>
            <a:ext cx="8268084"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Kulun ibadetlerini samimiyetle ve </a:t>
            </a:r>
            <a:r>
              <a:rPr lang="tr-TR" sz="3000" dirty="0" err="1">
                <a:latin typeface="Arial" panose="020B0604020202020204" pitchFamily="34" charset="0"/>
                <a:cs typeface="Arial" panose="020B0604020202020204" pitchFamily="34" charset="0"/>
              </a:rPr>
              <a:t>Rabb’in</a:t>
            </a:r>
            <a:r>
              <a:rPr lang="tr-TR" sz="3000" dirty="0">
                <a:latin typeface="Arial" panose="020B0604020202020204" pitchFamily="34" charset="0"/>
                <a:cs typeface="Arial" panose="020B0604020202020204" pitchFamily="34" charset="0"/>
              </a:rPr>
              <a:t> (c.c.) rızasını kazanmak için yapmasını sağlar.</a:t>
            </a:r>
          </a:p>
        </p:txBody>
      </p:sp>
      <p:pic>
        <p:nvPicPr>
          <p:cNvPr id="8" name="Resim 7" descr="gökyüzü, bina, Hava fotoğrafçılığı, kuş bakışı görünüm içeren bir resim&#10;&#10;Açıklama otomatik olarak oluşturuldu">
            <a:extLst>
              <a:ext uri="{FF2B5EF4-FFF2-40B4-BE49-F238E27FC236}">
                <a16:creationId xmlns:a16="http://schemas.microsoft.com/office/drawing/2014/main" id="{EB04B728-6676-972B-0F7C-155743E5E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10" name="Metin kutusu 9">
            <a:extLst>
              <a:ext uri="{FF2B5EF4-FFF2-40B4-BE49-F238E27FC236}">
                <a16:creationId xmlns:a16="http://schemas.microsoft.com/office/drawing/2014/main" id="{2B3C457D-ED7A-AA04-401F-768539D9E483}"/>
              </a:ext>
            </a:extLst>
          </p:cNvPr>
          <p:cNvSpPr txBox="1"/>
          <p:nvPr/>
        </p:nvSpPr>
        <p:spPr>
          <a:xfrm>
            <a:off x="3615180" y="2488340"/>
            <a:ext cx="8039791"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İnsanın yaptığı iyilikleri riya ya da menfaat elde etmek amacıyla yapmasını engeller. </a:t>
            </a:r>
          </a:p>
        </p:txBody>
      </p:sp>
      <p:sp>
        <p:nvSpPr>
          <p:cNvPr id="11" name="Dikdörtgen: Köşeleri Yuvarlatılmış 10">
            <a:extLst>
              <a:ext uri="{FF2B5EF4-FFF2-40B4-BE49-F238E27FC236}">
                <a16:creationId xmlns:a16="http://schemas.microsoft.com/office/drawing/2014/main" id="{D70C05C6-AB4C-38EB-6987-2B21400745BC}"/>
              </a:ext>
            </a:extLst>
          </p:cNvPr>
          <p:cNvSpPr/>
          <p:nvPr/>
        </p:nvSpPr>
        <p:spPr>
          <a:xfrm>
            <a:off x="140790" y="589436"/>
            <a:ext cx="3958770" cy="502678"/>
          </a:xfrm>
          <a:prstGeom prst="roundRect">
            <a:avLst/>
          </a:prstGeom>
          <a:solidFill>
            <a:srgbClr val="F68C7A"/>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700" b="1" dirty="0">
                <a:solidFill>
                  <a:schemeClr val="tx1"/>
                </a:solidFill>
                <a:latin typeface="Arial" panose="020B0604020202020204" pitchFamily="34" charset="0"/>
                <a:cs typeface="Arial" panose="020B0604020202020204" pitchFamily="34" charset="0"/>
              </a:rPr>
              <a:t>AYETİN BİREYE OLAN ETKİLERİ</a:t>
            </a:r>
          </a:p>
        </p:txBody>
      </p:sp>
      <p:sp>
        <p:nvSpPr>
          <p:cNvPr id="3" name="Metin kutusu 2">
            <a:extLst>
              <a:ext uri="{FF2B5EF4-FFF2-40B4-BE49-F238E27FC236}">
                <a16:creationId xmlns:a16="http://schemas.microsoft.com/office/drawing/2014/main" id="{20FE0082-9CF5-696E-A361-F91EFB35C66A}"/>
              </a:ext>
            </a:extLst>
          </p:cNvPr>
          <p:cNvSpPr txBox="1"/>
          <p:nvPr/>
        </p:nvSpPr>
        <p:spPr>
          <a:xfrm>
            <a:off x="3615180" y="3666687"/>
            <a:ext cx="8039791"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İbadet ve davranışları ihlaslı bir biçimde yapmayı tavsiye eder.</a:t>
            </a:r>
          </a:p>
        </p:txBody>
      </p:sp>
      <p:sp>
        <p:nvSpPr>
          <p:cNvPr id="4" name="Metin kutusu 3">
            <a:extLst>
              <a:ext uri="{FF2B5EF4-FFF2-40B4-BE49-F238E27FC236}">
                <a16:creationId xmlns:a16="http://schemas.microsoft.com/office/drawing/2014/main" id="{E17458AF-10C5-42C3-A132-16F5B2B99E91}"/>
              </a:ext>
            </a:extLst>
          </p:cNvPr>
          <p:cNvSpPr txBox="1"/>
          <p:nvPr/>
        </p:nvSpPr>
        <p:spPr>
          <a:xfrm>
            <a:off x="3615180" y="4845034"/>
            <a:ext cx="7899001"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Doğum ile ecel arasındaki yaşantının ilahî buyruğa bağlanmakla dolu olmasını ön görür</a:t>
            </a:r>
          </a:p>
        </p:txBody>
      </p:sp>
    </p:spTree>
    <p:extLst>
      <p:ext uri="{BB962C8B-B14F-4D97-AF65-F5344CB8AC3E}">
        <p14:creationId xmlns:p14="http://schemas.microsoft.com/office/powerpoint/2010/main" val="393388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9DE93E7C-4633-83EB-FE87-11F4FFFAC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37767" y="2190200"/>
            <a:ext cx="10716467" cy="2477601"/>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"Gerçek dua ancak O’nadır. O’ndan başka yalvardıkları ise onların isteklerine ancak, ağzına ulaşmayacağı hâlde, ulaşsın diye avuçlarını suya uzatan kimsenin isteğine suyun cevap verdiği kadar cevap verirler. Kâfirlerin duası daima boşa çıkar."</a:t>
            </a:r>
          </a:p>
          <a:p>
            <a:pPr algn="ctr">
              <a:spcAft>
                <a:spcPts val="600"/>
              </a:spcAft>
            </a:pPr>
            <a:r>
              <a:rPr lang="tr-TR" sz="3000" dirty="0">
                <a:latin typeface="Arial" panose="020B0604020202020204" pitchFamily="34" charset="0"/>
                <a:cs typeface="Arial" panose="020B0604020202020204" pitchFamily="34" charset="0"/>
              </a:rPr>
              <a:t>(</a:t>
            </a:r>
            <a:r>
              <a:rPr lang="tr-TR" sz="3000" dirty="0" err="1">
                <a:latin typeface="Arial" panose="020B0604020202020204" pitchFamily="34" charset="0"/>
                <a:cs typeface="Arial" panose="020B0604020202020204" pitchFamily="34" charset="0"/>
              </a:rPr>
              <a:t>Ra'd</a:t>
            </a:r>
            <a:r>
              <a:rPr lang="tr-TR" sz="3000" dirty="0">
                <a:latin typeface="Arial" panose="020B0604020202020204" pitchFamily="34" charset="0"/>
                <a:cs typeface="Arial" panose="020B0604020202020204" pitchFamily="34" charset="0"/>
              </a:rPr>
              <a:t> suresi, 14. ayet)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798318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AYET TANIYORUM: EN'ÂM SURESİ 162. AYET VE ANLAMI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A31C2A2B-0610-6B06-E067-70D656624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İstekler yalnızca Allah'a (c.c.) arz edilmelidir.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965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BİR AYET TANIYORUM: EN'ÂM SURESİ 162. AYET VE ANLAMI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Allah'tan (c.c.) başka dua edilecek hiçbir varlık yoktur.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Dualar Allah'a (c.c.) yapılmadığı takdirde o duanın hiçbir önemi yoktur.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1254</TotalTime>
  <Words>1814</Words>
  <Application>Microsoft Office PowerPoint</Application>
  <PresentationFormat>Geniş ekran</PresentationFormat>
  <Paragraphs>271</Paragraphs>
  <Slides>20</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20</vt:i4>
      </vt:variant>
    </vt:vector>
  </HeadingPairs>
  <TitlesOfParts>
    <vt:vector size="24"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35</cp:revision>
  <dcterms:created xsi:type="dcterms:W3CDTF">2023-08-29T09:05:15Z</dcterms:created>
  <dcterms:modified xsi:type="dcterms:W3CDTF">2023-09-27T19:17:12Z</dcterms:modified>
</cp:coreProperties>
</file>