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89" r:id="rId5"/>
    <p:sldId id="290" r:id="rId6"/>
    <p:sldId id="291" r:id="rId7"/>
    <p:sldId id="292" r:id="rId8"/>
    <p:sldId id="284" r:id="rId9"/>
    <p:sldId id="286" r:id="rId10"/>
    <p:sldId id="287" r:id="rId11"/>
    <p:sldId id="271" r:id="rId12"/>
    <p:sldId id="272" r:id="rId13"/>
    <p:sldId id="273" r:id="rId14"/>
    <p:sldId id="274" r:id="rId15"/>
    <p:sldId id="267" r:id="rId16"/>
    <p:sldId id="260" r:id="rId17"/>
    <p:sldId id="261" r:id="rId18"/>
    <p:sldId id="264" r:id="rId19"/>
    <p:sldId id="265" r:id="rId20"/>
    <p:sldId id="269" r:id="rId21"/>
    <p:sldId id="268" r:id="rId22"/>
    <p:sldId id="258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E2CE"/>
    <a:srgbClr val="F5917B"/>
    <a:srgbClr val="C00000"/>
    <a:srgbClr val="C61D1D"/>
    <a:srgbClr val="FFFFFF"/>
    <a:srgbClr val="B2B2B2"/>
    <a:srgbClr val="F68C7A"/>
    <a:srgbClr val="3D1E0C"/>
    <a:srgbClr val="A8947B"/>
    <a:srgbClr val="F14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8" autoAdjust="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23.09.2023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çizgi film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24C688F7-1355-69B2-DD78-FC283F79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 descr="metin, ekran görüntüsü, gökyüzü, bulut içeren bir resim&#10;&#10;Açıklama otomatik olarak oluşturuldu">
            <a:extLst>
              <a:ext uri="{FF2B5EF4-FFF2-40B4-BE49-F238E27FC236}">
                <a16:creationId xmlns:a16="http://schemas.microsoft.com/office/drawing/2014/main" id="{790F5F06-F5E6-61BE-56B4-156142329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3357AA31-D0F4-962E-A4EF-5B183CF74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37584" y="795784"/>
            <a:ext cx="7913626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Haccın yapıldığı Mekke'de hacı adayları    Hz. Peygamber’e (s.a.v.) ilk vahyin geldiği Hira Mağarası’nı, Resulullah’ın (s.a.v.) ve ashabının yaşadığı, oturup sohbet ettiği yerleri görürler.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D63A729-72C8-084B-21B4-F5432AD784C5}"/>
              </a:ext>
            </a:extLst>
          </p:cNvPr>
          <p:cNvSpPr txBox="1"/>
          <p:nvPr/>
        </p:nvSpPr>
        <p:spPr>
          <a:xfrm>
            <a:off x="459772" y="5096183"/>
            <a:ext cx="112298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Bütün bunlar da Müslümanları duygulandırır ve onları manevi yönden güçlendirir.</a:t>
            </a:r>
          </a:p>
        </p:txBody>
      </p:sp>
      <p:pic>
        <p:nvPicPr>
          <p:cNvPr id="7" name="Resim 6" descr="ekran görüntüsü, dikdörtgen, kırmızı, tasarım içeren bir resim&#10;&#10;Açıklama otomatik olarak oluşturuldu">
            <a:extLst>
              <a:ext uri="{FF2B5EF4-FFF2-40B4-BE49-F238E27FC236}">
                <a16:creationId xmlns:a16="http://schemas.microsoft.com/office/drawing/2014/main" id="{CF31B9A6-A6AF-A1DE-4A62-A2B40BE9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836578"/>
            <a:ext cx="3218040" cy="15768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F99B072-B253-9879-687C-736D0530CB53}"/>
              </a:ext>
            </a:extLst>
          </p:cNvPr>
          <p:cNvSpPr txBox="1"/>
          <p:nvPr/>
        </p:nvSpPr>
        <p:spPr>
          <a:xfrm>
            <a:off x="653444" y="1057574"/>
            <a:ext cx="30693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Haccın İnsanlara Hatırlattıkları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7076A16-D565-96FC-5C63-B1B9B09D0D30}"/>
              </a:ext>
            </a:extLst>
          </p:cNvPr>
          <p:cNvSpPr txBox="1"/>
          <p:nvPr/>
        </p:nvSpPr>
        <p:spPr>
          <a:xfrm>
            <a:off x="459772" y="3407989"/>
            <a:ext cx="1104642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Hacca gidenler Mekke'den Medine'ye de geçerek Medine'de Hz. Muhammed'in (s.a.v.) mübarek mezarını ziyaret eder, onun mescidinde namaz kılarlar. </a:t>
            </a:r>
          </a:p>
        </p:txBody>
      </p:sp>
    </p:spTree>
    <p:extLst>
      <p:ext uri="{BB962C8B-B14F-4D97-AF65-F5344CB8AC3E}">
        <p14:creationId xmlns:p14="http://schemas.microsoft.com/office/powerpoint/2010/main" val="10219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9DE93E7C-4633-83EB-FE87-11F4FFFAC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“…Yoluna gücü yetenlerin Kâbe'yi haccetmesi, Allah’ın insanlar üzerindeki bir hakkıdır…”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(Âl-i İmrân suresi, 97.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31C2A2B-0610-6B06-E067-70D65662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 belli şartları taşıyan kimselere zorunludur.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Kâbe'ye yolculuk yapabilecek olanlar hacca gidebilir.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İmkânı olanlara hac yapmak Allah’ın (c.c.) bir hakkıdır.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BD5FC83E-3E09-223D-BE9C-0485A3F5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64301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“Kim Allah için hacceder ve Allah’a karşı gelmekten sakınırsa annesinden doğduğu günkü gibi günahlarından arınmış bir şekilde hacdan döner.”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5E7CC5E-0CAA-F49E-151F-EC84AAE13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 günahlardan arınmak için güzel bir fırsattır.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Allah’ın (c.c.) emirlerine uymak insanı ruhen temizler.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ibadetini samimiyetle yapmak manevî olarak insanı geliştirir.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93782E4D-AA25-D691-5539-AC61FAEE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126662"/>
            <a:ext cx="1092402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Hac ibadetinde farklı coğrafyalardan gelen Müslümanlar, birbirlerinin kültürlerini tanır ve birbirleri hakkında bilgi edinme fırsatı bulur.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BB04EAF-9FF0-0848-6DEB-D0BAB41F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978139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508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İslam kardeşliğini pekiştirir.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İnsana zorluklara karşı dayanma gücü kazandırır.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Farklı kültürleri tanıma fırsatı verir.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İnsana mahşer gününü hatırlatır.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Rasim öğretmen 7/C sınıfında konu tekrarı yaparken bir soru sormuş ve öğrencilerin söylediklerini maddeler hâlinde tahtaya yazmıştır.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Buna göre Rasim öğretmen aşağıdaki sorulardan hangisini sormuştur?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Hac bize neler kazandırır?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Haccın geciktirilmesi günah mıdır?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Haccın farz olması için gerekli şartlar nelerdir?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Haccın kabul olması için hangi davranışlar sergilenmelidir?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1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BD40925-04E4-17DF-55C2-866473652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343143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0315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Ankara’da yaşayan halamı ziyarete gitmiştik. “Kurban Bayram’ın mübarek olsun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halacım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 Nasılsın?’’ diyerek elini öptüm. Halam iyileştiğini fakat hastalık yüzünden hacca gidemediğini söyledi. Bunun üzerine halama “İstersen bayramdan hemen sonra Kâbe’ye giderek hac yapabilir, Allah’ın emrini yerine getirebilirsin.’’ diyerek onu teselli ettim.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metindeki yanlış bilgi hac ibadetinin hangi yönüyle ilgilidir?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Zamanı 			B) Dinî hükmü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Mekânı 			D) Yasakları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CDB2251-A0EF-89C2-420A-9D895222EC9E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1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51836E8-0C8D-1209-5F48-7B7AD96E8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C25E4566-2130-C7FA-AA77-D606E501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5" y="4795476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“…Yoluna gücü yetenlerin Kâbe’yi haccetmesi, Allah’ın insanlar üzerindeki bir hakkıdır…” 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(Âl-i İmrân suresi, 97. ayet)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ayet hac ibadetiyle ilgili;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Yapılacağı yer neresidir?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Kimlerin gitmesi gerekir?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Dinî hükmü nedir?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sorulardan hangisine ilişkin bilgi içerir?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I ve II 				B) I ve III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II ve III 				D) I, II ve II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DA3E877-3686-8F5D-CA14-C05E5EFB30A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1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B6E231E-C9FD-B62C-2EBB-FD3E3C0F5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7503886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284366"/>
              </p:ext>
            </p:extLst>
          </p:nvPr>
        </p:nvGraphicFramePr>
        <p:xfrm>
          <a:off x="856343" y="1314751"/>
          <a:ext cx="10348686" cy="4737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Hac ibadetinde bencillik ve bireysellik duygusunun yerini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diğergâmlık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ve “biz” duygusu alır.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Hac ibadetinde benzer coğrafyalardan gelen Müslümanlar, kültürel gezi yapma imkanına kavuşur.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Hacca gidenler Hz. Peygamber’e (s.a.v.) ilk vahyin geldiği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Hira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Mağarası’nı,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Resulullah’ın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(s.a.v.) ve ashabının yaşadığı yerleri görürler.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Müslümanların kıblesi, yeryüzündeki ilk mabet olan kutsal ibadethane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Kuba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Mescididir.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Sağlık ve zenginlik nimetinden dolayı Yüce Allah’a (c.c.) şükretmek amacıyla hac ibadeti yapılır.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indent="-742950">
                        <a:buFont typeface="+mj-lt"/>
                        <a:buNone/>
                        <a:defRPr/>
                      </a:pP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Hac hem mal hem de beden ile yapılan bir ibadet olup hicretin 9.yılında </a:t>
                      </a:r>
                    </a:p>
                    <a:p>
                      <a:pPr marL="742950" indent="-742950">
                        <a:buFont typeface="+mj-lt"/>
                        <a:buNone/>
                        <a:defRPr/>
                      </a:pP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farz kılınmıştır.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Hac Kâbe’yi, Arafat ve çevresindeki yerlerin gezi gözlem amacıyla ziyaret etmeyi ifade eder.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158739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04282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3386154"/>
            <a:ext cx="453905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4071496"/>
            <a:ext cx="603141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39577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5425025"/>
            <a:ext cx="453905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93AEDE9-3AB0-0A53-FC32-DF074986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2811069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Terim olarak hac Kâbe’yi, Arafat ve çevresindeki yerlerin ibadet amacıyla ziyaret etmeyi ifade eder.</a:t>
            </a:r>
          </a:p>
        </p:txBody>
      </p:sp>
      <p:pic>
        <p:nvPicPr>
          <p:cNvPr id="7" name="Resim 6" descr="ekran görüntüsü, gökdelen, gökyüzü, dış mekan içeren bir resim&#10;&#10;Açıklama otomatik olarak oluşturuldu">
            <a:extLst>
              <a:ext uri="{FF2B5EF4-FFF2-40B4-BE49-F238E27FC236}">
                <a16:creationId xmlns:a16="http://schemas.microsoft.com/office/drawing/2014/main" id="{6CB37540-0768-8F15-C153-3C72E20A4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92276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Hac, sözlükte bir şeye yönelmek, bir       yeri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ziyaret etmek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bir şeyi amaçlamak gibi anlamlara gelmektedir. 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alkolsüz içki, içecek içeren bir resim&#10;&#10;Açıklama otomatik olarak oluşturuldu">
            <a:extLst>
              <a:ext uri="{FF2B5EF4-FFF2-40B4-BE49-F238E27FC236}">
                <a16:creationId xmlns:a16="http://schemas.microsoft.com/office/drawing/2014/main" id="{2C37DC31-38C2-204A-99A2-DDF34C0A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7414261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kavramları Sözcük Avı bulmacasından bulunuz.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 rot="5400000">
            <a:off x="1971902" y="3957023"/>
            <a:ext cx="300049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 rot="5400000">
            <a:off x="6746911" y="4668241"/>
            <a:ext cx="262508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 rot="19518279">
            <a:off x="1958405" y="3507485"/>
            <a:ext cx="823599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2631956" y="1205350"/>
            <a:ext cx="627074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5257800" y="5340954"/>
            <a:ext cx="4288726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1066840" y="3261176"/>
            <a:ext cx="351135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8498557" y="2365861"/>
            <a:ext cx="172071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0800000">
            <a:off x="3291187" y="3041100"/>
            <a:ext cx="302706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10800000">
            <a:off x="3908778" y="1668517"/>
            <a:ext cx="437416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KÂBE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HAC İBADETİ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BERABERLİK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SAĞLIK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ZİLHİCCE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3455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ARINMAK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KIBLE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ZİYARET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1450" b="1" dirty="0">
                <a:latin typeface="Arial" panose="020B0604020202020204" pitchFamily="34" charset="0"/>
                <a:cs typeface="Arial" panose="020B0604020202020204" pitchFamily="34" charset="0"/>
              </a:rPr>
              <a:t>HZ. PEYGAMBER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EŞİTLİK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C755A6C-A906-934D-D01E-B5539FBE6DCE}"/>
              </a:ext>
            </a:extLst>
          </p:cNvPr>
          <p:cNvSpPr/>
          <p:nvPr/>
        </p:nvSpPr>
        <p:spPr>
          <a:xfrm rot="19518279">
            <a:off x="2737389" y="3729403"/>
            <a:ext cx="743028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aphicFrame>
        <p:nvGraphicFramePr>
          <p:cNvPr id="21" name="4 Tablo">
            <a:extLst>
              <a:ext uri="{FF2B5EF4-FFF2-40B4-BE49-F238E27FC236}">
                <a16:creationId xmlns:a16="http://schemas.microsoft.com/office/drawing/2014/main" id="{752627B3-742A-B06B-8C06-EE62B54B3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872064"/>
              </p:ext>
            </p:extLst>
          </p:nvPr>
        </p:nvGraphicFramePr>
        <p:xfrm>
          <a:off x="2496003" y="1170253"/>
          <a:ext cx="7199995" cy="5040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45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81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metin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7080A337-E675-8A5C-43ED-446F1905F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836022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4" y="1358447"/>
            <a:ext cx="24051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Hicretin 9. yılı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4" y="2236148"/>
            <a:ext cx="29220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 (s.a.v.)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4" y="3892084"/>
            <a:ext cx="27708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İbrahim (a.s.)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22237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Zilhicce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Kâbe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246647"/>
            <a:ext cx="64435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 şeye yönelmek, bir yeri ziyaret etmek, bir şeyi amaçlamak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229843"/>
            <a:ext cx="64435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 ibadetinin yapıldığı hicri ay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2928134"/>
            <a:ext cx="6608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 ibadetinde ziyaret edilmesi mecburî olan kutsal mabet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920519"/>
            <a:ext cx="63236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 ibadetini ilk olarak başlatan peygamber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0" y="4771444"/>
            <a:ext cx="6608455" cy="392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 ibadetinin farz kılındığı yıl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441076"/>
            <a:ext cx="6443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 ibadetinin nasıl yapılacağını uygulamalı olarak gösteren kişi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303472B9-88DB-242D-87E1-E53A0AA8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9061F413-59CC-B63D-1941-2980D51AF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92859" y="3136613"/>
            <a:ext cx="256857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Hac,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9530567" y="2890391"/>
            <a:ext cx="259120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herkese farzdır.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3204077" y="2185931"/>
            <a:ext cx="5783847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Ergenlik çağına girmiş olan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490628B-E6E5-0E1C-87E6-5A3959427871}"/>
              </a:ext>
            </a:extLst>
          </p:cNvPr>
          <p:cNvSpPr txBox="1"/>
          <p:nvPr/>
        </p:nvSpPr>
        <p:spPr>
          <a:xfrm>
            <a:off x="3204077" y="1532134"/>
            <a:ext cx="578384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Akıl sağlığı yerinde olan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194B4AF-AB70-B691-B478-55E9A6D0B158}"/>
              </a:ext>
            </a:extLst>
          </p:cNvPr>
          <p:cNvSpPr txBox="1"/>
          <p:nvPr/>
        </p:nvSpPr>
        <p:spPr>
          <a:xfrm>
            <a:off x="3204077" y="2839728"/>
            <a:ext cx="578384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Özgür olan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B507B0C-BDB5-0A65-0293-EDC2D543E3A3}"/>
              </a:ext>
            </a:extLst>
          </p:cNvPr>
          <p:cNvSpPr txBox="1"/>
          <p:nvPr/>
        </p:nvSpPr>
        <p:spPr>
          <a:xfrm>
            <a:off x="3204077" y="3493525"/>
            <a:ext cx="578384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Ekonomik durumu yeterli olan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26E3774-1006-446F-B667-E02B019C1ED0}"/>
              </a:ext>
            </a:extLst>
          </p:cNvPr>
          <p:cNvSpPr txBox="1"/>
          <p:nvPr/>
        </p:nvSpPr>
        <p:spPr>
          <a:xfrm>
            <a:off x="3204077" y="4148848"/>
            <a:ext cx="57838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Sağlık sorunu bulunmayan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EF2CDAF-546E-F2C7-3384-56D4229878FC}"/>
              </a:ext>
            </a:extLst>
          </p:cNvPr>
          <p:cNvSpPr txBox="1"/>
          <p:nvPr/>
        </p:nvSpPr>
        <p:spPr>
          <a:xfrm>
            <a:off x="3204077" y="4802645"/>
            <a:ext cx="578384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Yol güvenliği olan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0" grpId="0" animBg="1"/>
      <p:bldP spid="18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93AEDE9-3AB0-0A53-FC32-DF074986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6" y="4023335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ibadetinin belirli bir dönemi vardır. Bu ibadet hicri aylardan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 Zilhicce ayı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nın 9, 10 ve 11. günlerinde yerine getirilmektedir.</a:t>
            </a:r>
          </a:p>
        </p:txBody>
      </p:sp>
      <p:pic>
        <p:nvPicPr>
          <p:cNvPr id="8" name="Resim 7" descr="Astronomi nesnesi, ay, göksel olay, küre içeren bir resim&#10;&#10;Açıklama otomatik olarak oluşturuldu">
            <a:extLst>
              <a:ext uri="{FF2B5EF4-FFF2-40B4-BE49-F238E27FC236}">
                <a16:creationId xmlns:a16="http://schemas.microsoft.com/office/drawing/2014/main" id="{7E0C14A4-D258-6C4D-FD22-04F09A164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92276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Hac, hem mal hem de beden ile yapılan bir ibadettir.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59F62D9-DCB6-E55F-1EA6-86A25033F041}"/>
              </a:ext>
            </a:extLst>
          </p:cNvPr>
          <p:cNvSpPr txBox="1"/>
          <p:nvPr/>
        </p:nvSpPr>
        <p:spPr>
          <a:xfrm>
            <a:off x="4116476" y="2557805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Müslümanlar Mekke'den Medine'ye hicret ettikten dokuz yıl sonra farz kılınmıştır.</a:t>
            </a:r>
          </a:p>
        </p:txBody>
      </p:sp>
    </p:spTree>
    <p:extLst>
      <p:ext uri="{BB962C8B-B14F-4D97-AF65-F5344CB8AC3E}">
        <p14:creationId xmlns:p14="http://schemas.microsoft.com/office/powerpoint/2010/main" val="39883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93AEDE9-3AB0-0A53-FC32-DF074986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9" y="4582421"/>
            <a:ext cx="779203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ibadetini yerine getiren insanlar manevi anlamda Allah'a (c.c.) yakınlaşmış olurlar.</a:t>
            </a:r>
          </a:p>
        </p:txBody>
      </p:sp>
      <p:pic>
        <p:nvPicPr>
          <p:cNvPr id="8" name="Resim 7" descr="kalabalık, dinleyici kitlesi, kişi, şahıs, insanlar içeren bir resim&#10;&#10;Açıklama otomatik olarak oluşturuldu">
            <a:extLst>
              <a:ext uri="{FF2B5EF4-FFF2-40B4-BE49-F238E27FC236}">
                <a16:creationId xmlns:a16="http://schemas.microsoft.com/office/drawing/2014/main" id="{5E4ADC01-532F-979F-CE68-046AAD498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924636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ibadeti, Allah'ın (c.c.) emrini yerine getirmek ve O'nun rızasını kazanmak için yapılır.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59F62D9-DCB6-E55F-1EA6-86A25033F041}"/>
              </a:ext>
            </a:extLst>
          </p:cNvPr>
          <p:cNvSpPr txBox="1"/>
          <p:nvPr/>
        </p:nvSpPr>
        <p:spPr>
          <a:xfrm>
            <a:off x="4116479" y="2755576"/>
            <a:ext cx="779203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ile Müslümanlar sağlık ve zenginlik nimetlerinden dolayı Allah'a (c.c.) şükretmiş olurlar.</a:t>
            </a:r>
          </a:p>
        </p:txBody>
      </p:sp>
    </p:spTree>
    <p:extLst>
      <p:ext uri="{BB962C8B-B14F-4D97-AF65-F5344CB8AC3E}">
        <p14:creationId xmlns:p14="http://schemas.microsoft.com/office/powerpoint/2010/main" val="323773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93AEDE9-3AB0-0A53-FC32-DF074986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ekran görüntüsü, gökdelen, bina, gökyüzü içeren bir resim&#10;&#10;Açıklama otomatik olarak oluşturuldu">
            <a:extLst>
              <a:ext uri="{FF2B5EF4-FFF2-40B4-BE49-F238E27FC236}">
                <a16:creationId xmlns:a16="http://schemas.microsoft.com/office/drawing/2014/main" id="{18B7626C-E4C0-E399-3269-09717E74B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7" y="4292491"/>
            <a:ext cx="777940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ibadetini yerine getirecek olan hacı adayları bu mekanın çevresinde dönerek tavaf ibadetlerini gerçekleştirirler.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92276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 ibadetinin vazgeçilmez bir yapısı olan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Kâbe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yeryüzünde inşa edilen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mabet 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olan kutsal bir ibadethanedir.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59F62D9-DCB6-E55F-1EA6-86A25033F041}"/>
              </a:ext>
            </a:extLst>
          </p:cNvPr>
          <p:cNvSpPr txBox="1"/>
          <p:nvPr/>
        </p:nvSpPr>
        <p:spPr>
          <a:xfrm>
            <a:off x="4116478" y="2923216"/>
            <a:ext cx="793473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Kâbe Müslümanların namaz için yöneldikleri kıbledir.</a:t>
            </a:r>
          </a:p>
        </p:txBody>
      </p:sp>
    </p:spTree>
    <p:extLst>
      <p:ext uri="{BB962C8B-B14F-4D97-AF65-F5344CB8AC3E}">
        <p14:creationId xmlns:p14="http://schemas.microsoft.com/office/powerpoint/2010/main" val="36597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93AEDE9-3AB0-0A53-FC32-DF074986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3268042"/>
            <a:ext cx="12191999" cy="2477601"/>
          </a:xfrm>
          <a:prstGeom prst="rect">
            <a:avLst/>
          </a:prstGeom>
          <a:solidFill>
            <a:srgbClr val="86E2C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130675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“Bütün insanlara haccı ilan et ki, gerek yaya olarak gerekse çok uzak diyarlardan yola çıkan ve yolculuktan zayıf düşmüş yorgun develer üzerinde sana gelsinler!”</a:t>
            </a:r>
          </a:p>
          <a:p>
            <a:pPr marL="8169275">
              <a:spcAft>
                <a:spcPts val="600"/>
              </a:spcAft>
              <a:tabLst>
                <a:tab pos="8975725" algn="l"/>
              </a:tabLs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(Hac suresi, 27. ayet)</a:t>
            </a:r>
          </a:p>
        </p:txBody>
      </p:sp>
      <p:pic>
        <p:nvPicPr>
          <p:cNvPr id="7" name="Resim 6" descr="kum tepesi, gökyüzü, kum, rüzgarla biçimlenmiş toprak içeren bir resim&#10;&#10;Açıklama otomatik olarak oluşturuldu">
            <a:extLst>
              <a:ext uri="{FF2B5EF4-FFF2-40B4-BE49-F238E27FC236}">
                <a16:creationId xmlns:a16="http://schemas.microsoft.com/office/drawing/2014/main" id="{9A86F9D2-7DF4-7F98-9BFA-6E998D15C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9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92276"/>
            <a:ext cx="79347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Hac; İslam’ın şartlarından biridir.              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İbrahim (a.s.) 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döneminde hac ibadeti başlamıştır.</a:t>
            </a:r>
          </a:p>
        </p:txBody>
      </p:sp>
    </p:spTree>
    <p:extLst>
      <p:ext uri="{BB962C8B-B14F-4D97-AF65-F5344CB8AC3E}">
        <p14:creationId xmlns:p14="http://schemas.microsoft.com/office/powerpoint/2010/main" val="24468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34C26F3-5616-0CD8-AB9E-BF96F2466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 descr="daire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DA208B9-C824-391D-CD53-2045DADA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0" y="766970"/>
            <a:ext cx="4400000" cy="521904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4872526" y="587182"/>
            <a:ext cx="50209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Eşitlik duygusunu pekiştirir.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7E3D3F-7112-CB64-6449-074710006C19}"/>
              </a:ext>
            </a:extLst>
          </p:cNvPr>
          <p:cNvSpPr txBox="1"/>
          <p:nvPr/>
        </p:nvSpPr>
        <p:spPr>
          <a:xfrm>
            <a:off x="5847830" y="1292124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Birlik ve beraberlik bağlarını güçlendirir.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1341670" y="2591664"/>
            <a:ext cx="239212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Haccın İnsan Davranışları Üzerindeki Etkisi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71FF505-8A40-DF23-E584-756ED00EC2D4}"/>
              </a:ext>
            </a:extLst>
          </p:cNvPr>
          <p:cNvSpPr txBox="1"/>
          <p:nvPr/>
        </p:nvSpPr>
        <p:spPr>
          <a:xfrm>
            <a:off x="5866562" y="2741878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Kişiyi günahlardan arındırır ve şükür duygusunu arttırır.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3CA2025-6107-42DB-EA1D-A2F7D418611B}"/>
              </a:ext>
            </a:extLst>
          </p:cNvPr>
          <p:cNvSpPr txBox="1"/>
          <p:nvPr/>
        </p:nvSpPr>
        <p:spPr>
          <a:xfrm>
            <a:off x="5866562" y="4396703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Düzenli ve disiplinli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uyaşama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duygusu kazandırır.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7726166-AEAC-ECB6-3E8E-E542AE96B53A}"/>
              </a:ext>
            </a:extLst>
          </p:cNvPr>
          <p:cNvSpPr txBox="1"/>
          <p:nvPr/>
        </p:nvSpPr>
        <p:spPr>
          <a:xfrm>
            <a:off x="4872525" y="5407601"/>
            <a:ext cx="662493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İnsana sabretme ve kendine hakim olma alışkanlığı kazandırır.</a:t>
            </a:r>
          </a:p>
        </p:txBody>
      </p:sp>
    </p:spTree>
    <p:extLst>
      <p:ext uri="{BB962C8B-B14F-4D97-AF65-F5344CB8AC3E}">
        <p14:creationId xmlns:p14="http://schemas.microsoft.com/office/powerpoint/2010/main" val="1694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0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DB9F3B5-4522-77F6-9E69-FAC5D4D5C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İSLAM'DA HAC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37584" y="879310"/>
            <a:ext cx="746471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Dinimize göre kişi, hac ibadetini   mümkün olan en kısa zamanda yerine getirmelidir. Geçerli bir sebep olmadıkça farz olan haccı ertelememelidir.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D63A729-72C8-084B-21B4-F5432AD784C5}"/>
              </a:ext>
            </a:extLst>
          </p:cNvPr>
          <p:cNvSpPr txBox="1"/>
          <p:nvPr/>
        </p:nvSpPr>
        <p:spPr>
          <a:xfrm>
            <a:off x="481091" y="3120583"/>
            <a:ext cx="112298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 Efendimiz (s.a.v.), Müslümanlara bu konuda şöyle tavsiyede bulunmuştur: </a:t>
            </a:r>
          </a:p>
        </p:txBody>
      </p:sp>
      <p:pic>
        <p:nvPicPr>
          <p:cNvPr id="7" name="Resim 6" descr="ekran görüntüsü, dikdörtgen, kırmızı, tasarım içeren bir resim&#10;&#10;Açıklama otomatik olarak oluşturuldu">
            <a:extLst>
              <a:ext uri="{FF2B5EF4-FFF2-40B4-BE49-F238E27FC236}">
                <a16:creationId xmlns:a16="http://schemas.microsoft.com/office/drawing/2014/main" id="{CF31B9A6-A6AF-A1DE-4A62-A2B40BE9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836578"/>
            <a:ext cx="3218040" cy="15768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F99B072-B253-9879-687C-736D0530CB53}"/>
              </a:ext>
            </a:extLst>
          </p:cNvPr>
          <p:cNvSpPr txBox="1"/>
          <p:nvPr/>
        </p:nvSpPr>
        <p:spPr>
          <a:xfrm>
            <a:off x="589702" y="1062425"/>
            <a:ext cx="32180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Peygamberimiz (s.a.v.) diyor ki;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7076A16-D565-96FC-5C63-B1B9B09D0D30}"/>
              </a:ext>
            </a:extLst>
          </p:cNvPr>
          <p:cNvSpPr txBox="1"/>
          <p:nvPr/>
        </p:nvSpPr>
        <p:spPr>
          <a:xfrm>
            <a:off x="0" y="4544094"/>
            <a:ext cx="12192000" cy="1477328"/>
          </a:xfrm>
          <a:prstGeom prst="rect">
            <a:avLst/>
          </a:prstGeom>
          <a:solidFill>
            <a:srgbClr val="F59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“Haccetmek isteyen kimse acele etsin! Olur ki hastalanır veya binek hayvanı kaybolur ya da (hacca gitmesini engelleyen) bir ihtiyaç ortaya çıkar.”</a:t>
            </a:r>
          </a:p>
        </p:txBody>
      </p:sp>
    </p:spTree>
    <p:extLst>
      <p:ext uri="{BB962C8B-B14F-4D97-AF65-F5344CB8AC3E}">
        <p14:creationId xmlns:p14="http://schemas.microsoft.com/office/powerpoint/2010/main" val="1122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1805</Words>
  <Application>Microsoft Office PowerPoint</Application>
  <PresentationFormat>Geniş ekran</PresentationFormat>
  <Paragraphs>292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33</cp:revision>
  <dcterms:created xsi:type="dcterms:W3CDTF">2023-08-29T09:05:15Z</dcterms:created>
  <dcterms:modified xsi:type="dcterms:W3CDTF">2023-09-23T16:45:43Z</dcterms:modified>
</cp:coreProperties>
</file>