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89" r:id="rId5"/>
    <p:sldId id="293" r:id="rId6"/>
    <p:sldId id="294" r:id="rId7"/>
    <p:sldId id="295" r:id="rId8"/>
    <p:sldId id="296" r:id="rId9"/>
    <p:sldId id="297" r:id="rId10"/>
    <p:sldId id="290" r:id="rId11"/>
    <p:sldId id="291" r:id="rId12"/>
    <p:sldId id="292" r:id="rId13"/>
    <p:sldId id="271" r:id="rId14"/>
    <p:sldId id="272" r:id="rId15"/>
    <p:sldId id="273" r:id="rId16"/>
    <p:sldId id="274" r:id="rId17"/>
    <p:sldId id="267" r:id="rId18"/>
    <p:sldId id="260" r:id="rId19"/>
    <p:sldId id="261" r:id="rId20"/>
    <p:sldId id="264" r:id="rId21"/>
    <p:sldId id="265" r:id="rId22"/>
    <p:sldId id="269" r:id="rId23"/>
    <p:sldId id="268" r:id="rId24"/>
    <p:sldId id="258"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E2CE"/>
    <a:srgbClr val="F5917B"/>
    <a:srgbClr val="C00000"/>
    <a:srgbClr val="C61D1D"/>
    <a:srgbClr val="FFFFFF"/>
    <a:srgbClr val="B2B2B2"/>
    <a:srgbClr val="F68C7A"/>
    <a:srgbClr val="3D1E0C"/>
    <a:srgbClr val="A8947B"/>
    <a:srgbClr val="F14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p:scale>
          <a:sx n="66" d="100"/>
          <a:sy n="66" d="100"/>
        </p:scale>
        <p:origin x="792"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26.09.2023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26.09.2023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çizgi film, ekran görüntüsü, grafik tasarım içeren bir resim&#10;&#10;Açıklama otomatik olarak oluşturuldu">
            <a:extLst>
              <a:ext uri="{FF2B5EF4-FFF2-40B4-BE49-F238E27FC236}">
                <a16:creationId xmlns:a16="http://schemas.microsoft.com/office/drawing/2014/main" id="{24C688F7-1355-69B2-DD78-FC283F796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descr="metin, ekran görüntüsü, gökyüzü, bulut içeren bir resim&#10;&#10;Açıklama otomatik olarak oluşturuldu">
            <a:extLst>
              <a:ext uri="{FF2B5EF4-FFF2-40B4-BE49-F238E27FC236}">
                <a16:creationId xmlns:a16="http://schemas.microsoft.com/office/drawing/2014/main" id="{790F5F06-F5E6-61BE-56B4-156142329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dikdörtgen, tasarım içeren bir resim&#10;&#10;Açıklama otomatik olarak oluşturuldu">
            <a:extLst>
              <a:ext uri="{FF2B5EF4-FFF2-40B4-BE49-F238E27FC236}">
                <a16:creationId xmlns:a16="http://schemas.microsoft.com/office/drawing/2014/main" id="{EEEE3DAB-6089-1B52-D714-8FEC6313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12" y="1037005"/>
            <a:ext cx="5285708" cy="5285708"/>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1453958" y="1144769"/>
            <a:ext cx="3480215" cy="707886"/>
          </a:xfrm>
          <a:prstGeom prst="rect">
            <a:avLst/>
          </a:prstGeom>
          <a:noFill/>
          <a:ln>
            <a:noFill/>
          </a:ln>
        </p:spPr>
        <p:txBody>
          <a:bodyPr wrap="square" rtlCol="0">
            <a:spAutoFit/>
          </a:bodyPr>
          <a:lstStyle/>
          <a:p>
            <a:pPr algn="ctr">
              <a:spcAft>
                <a:spcPts val="600"/>
              </a:spcAft>
            </a:pPr>
            <a:r>
              <a:rPr lang="tr-TR" sz="2000" b="1" dirty="0">
                <a:latin typeface="Arial" panose="020B0604020202020204" pitchFamily="34" charset="0"/>
                <a:cs typeface="Arial" panose="020B0604020202020204" pitchFamily="34" charset="0"/>
              </a:rPr>
              <a:t>Kurban Edilemeyen Hayvanlar</a:t>
            </a:r>
          </a:p>
        </p:txBody>
      </p:sp>
      <p:pic>
        <p:nvPicPr>
          <p:cNvPr id="11" name="Resim 10" descr="mor, pembe, macenta, leylak içeren bir resim&#10;&#10;Açıklama otomatik olarak oluşturuldu">
            <a:extLst>
              <a:ext uri="{FF2B5EF4-FFF2-40B4-BE49-F238E27FC236}">
                <a16:creationId xmlns:a16="http://schemas.microsoft.com/office/drawing/2014/main" id="{54C73265-950C-F521-C683-335FE2C57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825" y="1037005"/>
            <a:ext cx="5278203" cy="5284800"/>
          </a:xfrm>
          <a:prstGeom prst="rect">
            <a:avLst/>
          </a:prstGeom>
        </p:spPr>
      </p:pic>
      <p:sp>
        <p:nvSpPr>
          <p:cNvPr id="13" name="Metin kutusu 12">
            <a:extLst>
              <a:ext uri="{FF2B5EF4-FFF2-40B4-BE49-F238E27FC236}">
                <a16:creationId xmlns:a16="http://schemas.microsoft.com/office/drawing/2014/main" id="{FBACA59E-B717-1FB9-61B6-09A42AA968ED}"/>
              </a:ext>
            </a:extLst>
          </p:cNvPr>
          <p:cNvSpPr txBox="1"/>
          <p:nvPr/>
        </p:nvSpPr>
        <p:spPr>
          <a:xfrm>
            <a:off x="7276818" y="1144769"/>
            <a:ext cx="3480215" cy="707886"/>
          </a:xfrm>
          <a:prstGeom prst="rect">
            <a:avLst/>
          </a:prstGeom>
          <a:noFill/>
          <a:ln>
            <a:noFill/>
          </a:ln>
        </p:spPr>
        <p:txBody>
          <a:bodyPr wrap="square" rtlCol="0">
            <a:spAutoFit/>
          </a:bodyPr>
          <a:lstStyle/>
          <a:p>
            <a:pPr algn="ctr">
              <a:spcAft>
                <a:spcPts val="600"/>
              </a:spcAft>
            </a:pPr>
            <a:r>
              <a:rPr lang="tr-TR" sz="2000" b="1" dirty="0">
                <a:latin typeface="Arial" panose="020B0604020202020204" pitchFamily="34" charset="0"/>
                <a:cs typeface="Arial" panose="020B0604020202020204" pitchFamily="34" charset="0"/>
              </a:rPr>
              <a:t>Kurban Edilebilen Hayvanlar</a:t>
            </a:r>
          </a:p>
        </p:txBody>
      </p:sp>
      <p:sp>
        <p:nvSpPr>
          <p:cNvPr id="14" name="Metin kutusu 13">
            <a:extLst>
              <a:ext uri="{FF2B5EF4-FFF2-40B4-BE49-F238E27FC236}">
                <a16:creationId xmlns:a16="http://schemas.microsoft.com/office/drawing/2014/main" id="{D879BA6F-E3F9-D845-33E4-FC9A034D1913}"/>
              </a:ext>
            </a:extLst>
          </p:cNvPr>
          <p:cNvSpPr txBox="1"/>
          <p:nvPr/>
        </p:nvSpPr>
        <p:spPr>
          <a:xfrm>
            <a:off x="2731052" y="2314665"/>
            <a:ext cx="2526747"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 Horoz ve hindi gibi kümes hayvanları</a:t>
            </a:r>
          </a:p>
        </p:txBody>
      </p:sp>
      <p:sp>
        <p:nvSpPr>
          <p:cNvPr id="15" name="Metin kutusu 14">
            <a:extLst>
              <a:ext uri="{FF2B5EF4-FFF2-40B4-BE49-F238E27FC236}">
                <a16:creationId xmlns:a16="http://schemas.microsoft.com/office/drawing/2014/main" id="{6D7D5BBD-658B-C578-381C-AC2993013D15}"/>
              </a:ext>
            </a:extLst>
          </p:cNvPr>
          <p:cNvSpPr txBox="1"/>
          <p:nvPr/>
        </p:nvSpPr>
        <p:spPr>
          <a:xfrm>
            <a:off x="2731052" y="3671578"/>
            <a:ext cx="2526748"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 Geyik ve ceylan gibi vahşi hayvanlar.</a:t>
            </a:r>
          </a:p>
        </p:txBody>
      </p:sp>
      <p:sp>
        <p:nvSpPr>
          <p:cNvPr id="16" name="Metin kutusu 15">
            <a:extLst>
              <a:ext uri="{FF2B5EF4-FFF2-40B4-BE49-F238E27FC236}">
                <a16:creationId xmlns:a16="http://schemas.microsoft.com/office/drawing/2014/main" id="{3880D8B7-93EA-19C8-7D1F-6B1AA64C3ACD}"/>
              </a:ext>
            </a:extLst>
          </p:cNvPr>
          <p:cNvSpPr txBox="1"/>
          <p:nvPr/>
        </p:nvSpPr>
        <p:spPr>
          <a:xfrm>
            <a:off x="8610599" y="2292277"/>
            <a:ext cx="255385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 Koyun, keçi gibi küçükbaş hayvanlar</a:t>
            </a:r>
          </a:p>
        </p:txBody>
      </p:sp>
      <p:sp>
        <p:nvSpPr>
          <p:cNvPr id="17" name="Metin kutusu 16">
            <a:extLst>
              <a:ext uri="{FF2B5EF4-FFF2-40B4-BE49-F238E27FC236}">
                <a16:creationId xmlns:a16="http://schemas.microsoft.com/office/drawing/2014/main" id="{7810D5CD-E04E-7267-7169-1DDCA7A380EC}"/>
              </a:ext>
            </a:extLst>
          </p:cNvPr>
          <p:cNvSpPr txBox="1"/>
          <p:nvPr/>
        </p:nvSpPr>
        <p:spPr>
          <a:xfrm>
            <a:off x="8610599" y="3649190"/>
            <a:ext cx="255385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 Sığır, manda gibi büyükbaş hayvanlar</a:t>
            </a:r>
          </a:p>
        </p:txBody>
      </p:sp>
      <p:sp>
        <p:nvSpPr>
          <p:cNvPr id="18" name="Metin kutusu 17">
            <a:extLst>
              <a:ext uri="{FF2B5EF4-FFF2-40B4-BE49-F238E27FC236}">
                <a16:creationId xmlns:a16="http://schemas.microsoft.com/office/drawing/2014/main" id="{BA611A24-C549-606C-8A26-D56AA9EC0D80}"/>
              </a:ext>
            </a:extLst>
          </p:cNvPr>
          <p:cNvSpPr txBox="1"/>
          <p:nvPr/>
        </p:nvSpPr>
        <p:spPr>
          <a:xfrm>
            <a:off x="8610599" y="5006103"/>
            <a:ext cx="1810284"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 Deve</a:t>
            </a:r>
          </a:p>
        </p:txBody>
      </p:sp>
      <p:pic>
        <p:nvPicPr>
          <p:cNvPr id="19" name="Resim 18" descr="memeli, keçi, keçiler, canlı hayvan içeren bir resim&#10;&#10;Açıklama otomatik olarak oluşturuldu">
            <a:extLst>
              <a:ext uri="{FF2B5EF4-FFF2-40B4-BE49-F238E27FC236}">
                <a16:creationId xmlns:a16="http://schemas.microsoft.com/office/drawing/2014/main" id="{37CBED94-C8B0-190D-530D-610EE8008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026" y="1869334"/>
            <a:ext cx="1576800" cy="1576800"/>
          </a:xfrm>
          <a:prstGeom prst="rect">
            <a:avLst/>
          </a:prstGeom>
        </p:spPr>
      </p:pic>
      <p:pic>
        <p:nvPicPr>
          <p:cNvPr id="23" name="Resim 22" descr="sığır, çim, dış mekan, sığıra ait içeren bir resim&#10;&#10;Açıklama otomatik olarak oluşturuldu">
            <a:extLst>
              <a:ext uri="{FF2B5EF4-FFF2-40B4-BE49-F238E27FC236}">
                <a16:creationId xmlns:a16="http://schemas.microsoft.com/office/drawing/2014/main" id="{49C8D421-B4AF-7CCF-08D9-70C6F46FC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4026" y="3214733"/>
            <a:ext cx="1576800" cy="1576800"/>
          </a:xfrm>
          <a:prstGeom prst="rect">
            <a:avLst/>
          </a:prstGeom>
        </p:spPr>
      </p:pic>
      <p:pic>
        <p:nvPicPr>
          <p:cNvPr id="9" name="Resim 8" descr="memeli, devegillerle ilgili, çöl, Arap devesi içeren bir resim&#10;&#10;Açıklama otomatik olarak oluşturuldu">
            <a:extLst>
              <a:ext uri="{FF2B5EF4-FFF2-40B4-BE49-F238E27FC236}">
                <a16:creationId xmlns:a16="http://schemas.microsoft.com/office/drawing/2014/main" id="{E738B597-3CD8-B65E-3801-72A7A84743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4026" y="4427957"/>
            <a:ext cx="1576800" cy="1576800"/>
          </a:xfrm>
          <a:prstGeom prst="rect">
            <a:avLst/>
          </a:prstGeom>
        </p:spPr>
      </p:pic>
      <p:pic>
        <p:nvPicPr>
          <p:cNvPr id="25" name="Resim 24" descr="kuş, tavukgillerden kuş, kümes hayvanı eti, çim içeren bir resim&#10;&#10;Açıklama otomatik olarak oluşturuldu">
            <a:extLst>
              <a:ext uri="{FF2B5EF4-FFF2-40B4-BE49-F238E27FC236}">
                <a16:creationId xmlns:a16="http://schemas.microsoft.com/office/drawing/2014/main" id="{D4A3CF37-181E-7ED2-185A-E2CBEC8671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480" y="1872698"/>
            <a:ext cx="1576800" cy="1576800"/>
          </a:xfrm>
          <a:prstGeom prst="rect">
            <a:avLst/>
          </a:prstGeom>
        </p:spPr>
      </p:pic>
      <p:pic>
        <p:nvPicPr>
          <p:cNvPr id="6" name="Resim 5" descr="memeli, antilop, çim, yeryüzü hayvanı içeren bir resim&#10;&#10;Açıklama otomatik olarak oluşturuldu">
            <a:extLst>
              <a:ext uri="{FF2B5EF4-FFF2-40B4-BE49-F238E27FC236}">
                <a16:creationId xmlns:a16="http://schemas.microsoft.com/office/drawing/2014/main" id="{0B49E09C-B5D9-CD12-3E7A-163570BF7F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549" y="3237348"/>
            <a:ext cx="1576346" cy="1576346"/>
          </a:xfrm>
          <a:prstGeom prst="rect">
            <a:avLst/>
          </a:prstGeom>
        </p:spPr>
      </p:pic>
    </p:spTree>
    <p:extLst>
      <p:ext uri="{BB962C8B-B14F-4D97-AF65-F5344CB8AC3E}">
        <p14:creationId xmlns:p14="http://schemas.microsoft.com/office/powerpoint/2010/main" val="32377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380524" y="2100263"/>
            <a:ext cx="3430952" cy="553998"/>
          </a:xfrm>
          <a:prstGeom prst="rect">
            <a:avLst/>
          </a:prstGeom>
          <a:noFill/>
          <a:ln>
            <a:noFill/>
          </a:ln>
        </p:spPr>
        <p:txBody>
          <a:bodyPr wrap="square" rtlCol="0">
            <a:spAutoFit/>
          </a:bodyPr>
          <a:lstStyle/>
          <a:p>
            <a:pPr algn="ctr">
              <a:spcAft>
                <a:spcPts val="600"/>
              </a:spcAft>
            </a:pPr>
            <a:r>
              <a:rPr lang="tr-TR" sz="2900" b="1" dirty="0">
                <a:latin typeface="Arial" panose="020B0604020202020204" pitchFamily="34" charset="0"/>
                <a:cs typeface="Arial" panose="020B0604020202020204" pitchFamily="34" charset="0"/>
              </a:rPr>
              <a:t>SIĞIR VE MANDA</a:t>
            </a:r>
          </a:p>
        </p:txBody>
      </p:sp>
      <p:sp>
        <p:nvSpPr>
          <p:cNvPr id="7" name="Metin kutusu 6">
            <a:extLst>
              <a:ext uri="{FF2B5EF4-FFF2-40B4-BE49-F238E27FC236}">
                <a16:creationId xmlns:a16="http://schemas.microsoft.com/office/drawing/2014/main" id="{AF497418-BCE3-D46A-6264-0BEB31837A17}"/>
              </a:ext>
            </a:extLst>
          </p:cNvPr>
          <p:cNvSpPr txBox="1"/>
          <p:nvPr/>
        </p:nvSpPr>
        <p:spPr>
          <a:xfrm>
            <a:off x="598158" y="2098410"/>
            <a:ext cx="3184209" cy="538609"/>
          </a:xfrm>
          <a:prstGeom prst="rect">
            <a:avLst/>
          </a:prstGeom>
          <a:noFill/>
          <a:ln>
            <a:noFill/>
          </a:ln>
        </p:spPr>
        <p:txBody>
          <a:bodyPr wrap="square" rtlCol="0">
            <a:spAutoFit/>
          </a:bodyPr>
          <a:lstStyle/>
          <a:p>
            <a:pPr algn="ctr">
              <a:spcAft>
                <a:spcPts val="600"/>
              </a:spcAft>
            </a:pPr>
            <a:r>
              <a:rPr lang="tr-TR" sz="2900" b="1" dirty="0">
                <a:latin typeface="Arial" panose="020B0604020202020204" pitchFamily="34" charset="0"/>
                <a:cs typeface="Arial" panose="020B0604020202020204" pitchFamily="34" charset="0"/>
              </a:rPr>
              <a:t>KOYUN VE KEÇİ</a:t>
            </a:r>
          </a:p>
        </p:txBody>
      </p:sp>
      <p:sp>
        <p:nvSpPr>
          <p:cNvPr id="8" name="Metin kutusu 7">
            <a:extLst>
              <a:ext uri="{FF2B5EF4-FFF2-40B4-BE49-F238E27FC236}">
                <a16:creationId xmlns:a16="http://schemas.microsoft.com/office/drawing/2014/main" id="{370223B4-E4CD-D887-B5A3-090C29E4AE47}"/>
              </a:ext>
            </a:extLst>
          </p:cNvPr>
          <p:cNvSpPr txBox="1"/>
          <p:nvPr/>
        </p:nvSpPr>
        <p:spPr>
          <a:xfrm>
            <a:off x="8409633" y="2098410"/>
            <a:ext cx="3184209" cy="553998"/>
          </a:xfrm>
          <a:prstGeom prst="rect">
            <a:avLst/>
          </a:prstGeom>
          <a:noFill/>
          <a:ln>
            <a:noFill/>
          </a:ln>
        </p:spPr>
        <p:txBody>
          <a:bodyPr wrap="square" rtlCol="0">
            <a:spAutoFit/>
          </a:bodyPr>
          <a:lstStyle/>
          <a:p>
            <a:pPr algn="ctr">
              <a:spcAft>
                <a:spcPts val="600"/>
              </a:spcAft>
            </a:pPr>
            <a:r>
              <a:rPr lang="tr-TR" sz="2900" b="1" dirty="0">
                <a:latin typeface="Arial" panose="020B0604020202020204" pitchFamily="34" charset="0"/>
                <a:cs typeface="Arial" panose="020B0604020202020204" pitchFamily="34" charset="0"/>
              </a:rPr>
              <a:t>DEVE</a:t>
            </a:r>
          </a:p>
        </p:txBody>
      </p:sp>
      <p:pic>
        <p:nvPicPr>
          <p:cNvPr id="11" name="Resim 10" descr="ekran görüntüsü, tasarım içeren bir resim&#10;&#10;Açıklama otomatik olarak oluşturuldu">
            <a:extLst>
              <a:ext uri="{FF2B5EF4-FFF2-40B4-BE49-F238E27FC236}">
                <a16:creationId xmlns:a16="http://schemas.microsoft.com/office/drawing/2014/main" id="{9E29AA86-1DFC-98A1-A8E2-FD1A9F08B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35" y="2637019"/>
            <a:ext cx="3327730" cy="1980000"/>
          </a:xfrm>
          <a:prstGeom prst="rect">
            <a:avLst/>
          </a:prstGeom>
        </p:spPr>
      </p:pic>
      <p:pic>
        <p:nvPicPr>
          <p:cNvPr id="14" name="Resim 13" descr="ekran görüntüsü, tasarım içeren bir resim&#10;&#10;Açıklama otomatik olarak oluşturuldu">
            <a:extLst>
              <a:ext uri="{FF2B5EF4-FFF2-40B4-BE49-F238E27FC236}">
                <a16:creationId xmlns:a16="http://schemas.microsoft.com/office/drawing/2014/main" id="{250BA9DF-C62E-BFB3-9C0F-32165DF53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35" y="4368507"/>
            <a:ext cx="3327730" cy="1980000"/>
          </a:xfrm>
          <a:prstGeom prst="rect">
            <a:avLst/>
          </a:prstGeom>
        </p:spPr>
      </p:pic>
      <p:pic>
        <p:nvPicPr>
          <p:cNvPr id="16" name="Resim 15" descr="ekran görüntüsü içeren bir resim&#10;&#10;Açıklama otomatik olarak oluşturuldu">
            <a:extLst>
              <a:ext uri="{FF2B5EF4-FFF2-40B4-BE49-F238E27FC236}">
                <a16:creationId xmlns:a16="http://schemas.microsoft.com/office/drawing/2014/main" id="{65FC348A-351D-5EBE-DB26-5DCA85B55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96" y="2652408"/>
            <a:ext cx="3327731" cy="1980000"/>
          </a:xfrm>
          <a:prstGeom prst="rect">
            <a:avLst/>
          </a:prstGeom>
        </p:spPr>
      </p:pic>
      <p:pic>
        <p:nvPicPr>
          <p:cNvPr id="18" name="Resim 17" descr="ekran görüntüsü içeren bir resim&#10;&#10;Açıklama otomatik olarak oluşturuldu">
            <a:extLst>
              <a:ext uri="{FF2B5EF4-FFF2-40B4-BE49-F238E27FC236}">
                <a16:creationId xmlns:a16="http://schemas.microsoft.com/office/drawing/2014/main" id="{7EB64105-A2DE-3CB4-C859-253DA8749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96" y="4342713"/>
            <a:ext cx="3327731" cy="1980000"/>
          </a:xfrm>
          <a:prstGeom prst="rect">
            <a:avLst/>
          </a:prstGeom>
        </p:spPr>
      </p:pic>
      <p:pic>
        <p:nvPicPr>
          <p:cNvPr id="20" name="Resim 19" descr="ekran görüntüsü, pembe içeren bir resim&#10;&#10;Açıklama otomatik olarak oluşturuldu">
            <a:extLst>
              <a:ext uri="{FF2B5EF4-FFF2-40B4-BE49-F238E27FC236}">
                <a16:creationId xmlns:a16="http://schemas.microsoft.com/office/drawing/2014/main" id="{7023082E-B013-98CD-8A0B-748F70120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871" y="2652408"/>
            <a:ext cx="3327731" cy="1980000"/>
          </a:xfrm>
          <a:prstGeom prst="rect">
            <a:avLst/>
          </a:prstGeom>
        </p:spPr>
      </p:pic>
      <p:pic>
        <p:nvPicPr>
          <p:cNvPr id="21" name="Resim 20" descr="ekran görüntüsü, pembe içeren bir resim&#10;&#10;Açıklama otomatik olarak oluşturuldu">
            <a:extLst>
              <a:ext uri="{FF2B5EF4-FFF2-40B4-BE49-F238E27FC236}">
                <a16:creationId xmlns:a16="http://schemas.microsoft.com/office/drawing/2014/main" id="{4FEC9495-2D8D-BF46-0D16-62121D8CB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871" y="4368507"/>
            <a:ext cx="3327731" cy="1980000"/>
          </a:xfrm>
          <a:prstGeom prst="rect">
            <a:avLst/>
          </a:prstGeom>
        </p:spPr>
      </p:pic>
      <p:pic>
        <p:nvPicPr>
          <p:cNvPr id="23" name="Resim 22" descr="memeli, keçi, keçiler, canlı hayvan içeren bir resim&#10;&#10;Açıklama otomatik olarak oluşturuldu">
            <a:extLst>
              <a:ext uri="{FF2B5EF4-FFF2-40B4-BE49-F238E27FC236}">
                <a16:creationId xmlns:a16="http://schemas.microsoft.com/office/drawing/2014/main" id="{5225503F-2858-5740-BA09-4DB6F65BB0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849" y="521145"/>
            <a:ext cx="1614824" cy="1614824"/>
          </a:xfrm>
          <a:prstGeom prst="rect">
            <a:avLst/>
          </a:prstGeom>
        </p:spPr>
      </p:pic>
      <p:pic>
        <p:nvPicPr>
          <p:cNvPr id="25" name="Resim 24" descr="çöl, devegillerle ilgili, Arap devesi, memeli içeren bir resim&#10;&#10;Açıklama otomatik olarak oluşturuldu">
            <a:extLst>
              <a:ext uri="{FF2B5EF4-FFF2-40B4-BE49-F238E27FC236}">
                <a16:creationId xmlns:a16="http://schemas.microsoft.com/office/drawing/2014/main" id="{7FA4C879-FF1C-2FEF-D6E2-89FF06EE99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2751" y="520357"/>
            <a:ext cx="1616400" cy="1616400"/>
          </a:xfrm>
          <a:prstGeom prst="rect">
            <a:avLst/>
          </a:prstGeom>
        </p:spPr>
      </p:pic>
      <p:pic>
        <p:nvPicPr>
          <p:cNvPr id="27" name="Resim 26" descr="inek, sığır, sığıra ait, memeli içeren bir resim&#10;&#10;Açıklama otomatik olarak oluşturuldu">
            <a:extLst>
              <a:ext uri="{FF2B5EF4-FFF2-40B4-BE49-F238E27FC236}">
                <a16:creationId xmlns:a16="http://schemas.microsoft.com/office/drawing/2014/main" id="{4D7231B7-2B5C-D75C-E044-3C2CF52DB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3828" y="521995"/>
            <a:ext cx="1616400" cy="1616400"/>
          </a:xfrm>
          <a:prstGeom prst="rect">
            <a:avLst/>
          </a:prstGeom>
        </p:spPr>
      </p:pic>
      <p:sp>
        <p:nvSpPr>
          <p:cNvPr id="28" name="5 Dikdörtgen">
            <a:extLst>
              <a:ext uri="{FF2B5EF4-FFF2-40B4-BE49-F238E27FC236}">
                <a16:creationId xmlns:a16="http://schemas.microsoft.com/office/drawing/2014/main" id="{A308652D-09A1-B294-1B60-795253AF238C}"/>
              </a:ext>
            </a:extLst>
          </p:cNvPr>
          <p:cNvSpPr/>
          <p:nvPr/>
        </p:nvSpPr>
        <p:spPr>
          <a:xfrm>
            <a:off x="1039315" y="3065050"/>
            <a:ext cx="2428892" cy="94895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tr-TR" sz="2400" dirty="0">
                <a:latin typeface="Arial" panose="020B0604020202020204" pitchFamily="34" charset="0"/>
                <a:cs typeface="Arial" panose="020B0604020202020204" pitchFamily="34" charset="0"/>
              </a:rPr>
              <a:t>1 kişi adına kurban edilebilir.</a:t>
            </a:r>
          </a:p>
        </p:txBody>
      </p:sp>
      <p:sp>
        <p:nvSpPr>
          <p:cNvPr id="29" name="6 Dikdörtgen">
            <a:extLst>
              <a:ext uri="{FF2B5EF4-FFF2-40B4-BE49-F238E27FC236}">
                <a16:creationId xmlns:a16="http://schemas.microsoft.com/office/drawing/2014/main" id="{04BBE512-7564-FE12-C794-BD1D291C2F54}"/>
              </a:ext>
            </a:extLst>
          </p:cNvPr>
          <p:cNvSpPr/>
          <p:nvPr/>
        </p:nvSpPr>
        <p:spPr>
          <a:xfrm>
            <a:off x="952500" y="4580809"/>
            <a:ext cx="2624609" cy="135732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tr-TR" sz="2400" dirty="0">
                <a:latin typeface="Arial" panose="020B0604020202020204" pitchFamily="34" charset="0"/>
                <a:cs typeface="Arial" panose="020B0604020202020204" pitchFamily="34" charset="0"/>
              </a:rPr>
              <a:t>En az 1 yaşını doldurmuş olmalıdır.</a:t>
            </a:r>
          </a:p>
        </p:txBody>
      </p:sp>
      <p:sp>
        <p:nvSpPr>
          <p:cNvPr id="32" name="5 Dikdörtgen">
            <a:extLst>
              <a:ext uri="{FF2B5EF4-FFF2-40B4-BE49-F238E27FC236}">
                <a16:creationId xmlns:a16="http://schemas.microsoft.com/office/drawing/2014/main" id="{6B7C9F06-A2D1-9D86-C412-5F69DD4B67D0}"/>
              </a:ext>
            </a:extLst>
          </p:cNvPr>
          <p:cNvSpPr/>
          <p:nvPr/>
        </p:nvSpPr>
        <p:spPr>
          <a:xfrm>
            <a:off x="4919654" y="3068855"/>
            <a:ext cx="2428892" cy="94895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sv-SE" sz="2400" dirty="0">
                <a:latin typeface="Arial" panose="020B0604020202020204" pitchFamily="34" charset="0"/>
                <a:cs typeface="Arial" panose="020B0604020202020204" pitchFamily="34" charset="0"/>
              </a:rPr>
              <a:t>1-7 kişi arasında ortaklaşa kurban edilebilir.</a:t>
            </a:r>
          </a:p>
        </p:txBody>
      </p:sp>
      <p:sp>
        <p:nvSpPr>
          <p:cNvPr id="33" name="6 Dikdörtgen">
            <a:extLst>
              <a:ext uri="{FF2B5EF4-FFF2-40B4-BE49-F238E27FC236}">
                <a16:creationId xmlns:a16="http://schemas.microsoft.com/office/drawing/2014/main" id="{2FDFA7A8-834A-915B-DFE1-A668345C96F2}"/>
              </a:ext>
            </a:extLst>
          </p:cNvPr>
          <p:cNvSpPr/>
          <p:nvPr/>
        </p:nvSpPr>
        <p:spPr>
          <a:xfrm>
            <a:off x="4832839" y="4584614"/>
            <a:ext cx="2624609" cy="135732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tr-TR" sz="2400" dirty="0">
                <a:latin typeface="Arial" panose="020B0604020202020204" pitchFamily="34" charset="0"/>
                <a:cs typeface="Arial" panose="020B0604020202020204" pitchFamily="34" charset="0"/>
              </a:rPr>
              <a:t>En az 2 yaşını doldurmuş olmalıdır.</a:t>
            </a:r>
          </a:p>
        </p:txBody>
      </p:sp>
      <p:sp>
        <p:nvSpPr>
          <p:cNvPr id="34" name="5 Dikdörtgen">
            <a:extLst>
              <a:ext uri="{FF2B5EF4-FFF2-40B4-BE49-F238E27FC236}">
                <a16:creationId xmlns:a16="http://schemas.microsoft.com/office/drawing/2014/main" id="{99936139-3F3F-0674-2BDC-1C4DDD4A5A0F}"/>
              </a:ext>
            </a:extLst>
          </p:cNvPr>
          <p:cNvSpPr/>
          <p:nvPr/>
        </p:nvSpPr>
        <p:spPr>
          <a:xfrm>
            <a:off x="8869354" y="3091249"/>
            <a:ext cx="2428892" cy="94895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sv-SE" sz="2400" dirty="0">
                <a:latin typeface="Arial" panose="020B0604020202020204" pitchFamily="34" charset="0"/>
                <a:cs typeface="Arial" panose="020B0604020202020204" pitchFamily="34" charset="0"/>
              </a:rPr>
              <a:t>1-7 kişi arasında ortaklaşa kurban edilebilir.</a:t>
            </a:r>
          </a:p>
        </p:txBody>
      </p:sp>
      <p:sp>
        <p:nvSpPr>
          <p:cNvPr id="35" name="6 Dikdörtgen">
            <a:extLst>
              <a:ext uri="{FF2B5EF4-FFF2-40B4-BE49-F238E27FC236}">
                <a16:creationId xmlns:a16="http://schemas.microsoft.com/office/drawing/2014/main" id="{D45AA9A6-1CE3-0350-2BFA-42E24789B913}"/>
              </a:ext>
            </a:extLst>
          </p:cNvPr>
          <p:cNvSpPr/>
          <p:nvPr/>
        </p:nvSpPr>
        <p:spPr>
          <a:xfrm>
            <a:off x="8782539" y="4607008"/>
            <a:ext cx="2624609" cy="135732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tr-TR" sz="2400" dirty="0">
                <a:latin typeface="Arial" panose="020B0604020202020204" pitchFamily="34" charset="0"/>
                <a:cs typeface="Arial" panose="020B0604020202020204" pitchFamily="34" charset="0"/>
              </a:rPr>
              <a:t>En az 5 yaşını doldurmuş olmalıdır.</a:t>
            </a:r>
          </a:p>
        </p:txBody>
      </p:sp>
    </p:spTree>
    <p:extLst>
      <p:ext uri="{BB962C8B-B14F-4D97-AF65-F5344CB8AC3E}">
        <p14:creationId xmlns:p14="http://schemas.microsoft.com/office/powerpoint/2010/main" val="36597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kişi, şahıs, iç mekan, yemek, gıda, çerez, atıştırmalık içeren bir resim&#10;&#10;Açıklama otomatik olarak oluşturuldu">
            <a:extLst>
              <a:ext uri="{FF2B5EF4-FFF2-40B4-BE49-F238E27FC236}">
                <a16:creationId xmlns:a16="http://schemas.microsoft.com/office/drawing/2014/main" id="{B458780C-196D-7E4F-7CF0-F23E5818C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(s.a.v.) kesilen kurban etinin </a:t>
            </a:r>
            <a:r>
              <a:rPr lang="tr-TR" sz="3000" dirty="0">
                <a:solidFill>
                  <a:srgbClr val="FF0000"/>
                </a:solidFill>
                <a:latin typeface="Arial" panose="020B0604020202020204" pitchFamily="34" charset="0"/>
                <a:cs typeface="Arial" panose="020B0604020202020204" pitchFamily="34" charset="0"/>
              </a:rPr>
              <a:t>üç parça</a:t>
            </a:r>
            <a:r>
              <a:rPr lang="tr-TR" sz="3000" dirty="0">
                <a:latin typeface="Arial" panose="020B0604020202020204" pitchFamily="34" charset="0"/>
                <a:cs typeface="Arial" panose="020B0604020202020204" pitchFamily="34" charset="0"/>
              </a:rPr>
              <a:t>ya ayrılmasını tavsiye etmiştir. Bunlar yoksullar, misafirler ve hane halkı için ayrılan paylardır.</a:t>
            </a:r>
          </a:p>
        </p:txBody>
      </p:sp>
      <p:sp>
        <p:nvSpPr>
          <p:cNvPr id="6" name="Metin kutusu 5">
            <a:extLst>
              <a:ext uri="{FF2B5EF4-FFF2-40B4-BE49-F238E27FC236}">
                <a16:creationId xmlns:a16="http://schemas.microsoft.com/office/drawing/2014/main" id="{5330C191-ABF7-8E35-FCD3-8AC07596A988}"/>
              </a:ext>
            </a:extLst>
          </p:cNvPr>
          <p:cNvSpPr txBox="1"/>
          <p:nvPr/>
        </p:nvSpPr>
        <p:spPr>
          <a:xfrm>
            <a:off x="4116477" y="3336068"/>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ibadeti sayesinde muhtaç aileler yiyecek ihtiyaçlarını karşılamış olurlar, insanlar arasında kardeşlik bağları güçlenir, zenginler ile ihtiyaç sahibi insanlar arasında kardeşlik köprüleri kurulur.</a:t>
            </a:r>
          </a:p>
        </p:txBody>
      </p:sp>
    </p:spTree>
    <p:extLst>
      <p:ext uri="{BB962C8B-B14F-4D97-AF65-F5344CB8AC3E}">
        <p14:creationId xmlns:p14="http://schemas.microsoft.com/office/powerpoint/2010/main" val="24468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DE93E7C-4633-83EB-FE87-11F4FFFA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1554272"/>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“...Onlardan (kurbanlıklardan) hem kendiniz (aileniz) yiyin hem de ihtiyacını gizleyen-gizlemeyen fakirlere yedirin…”</a:t>
            </a:r>
          </a:p>
          <a:p>
            <a:pPr algn="ctr">
              <a:spcAft>
                <a:spcPts val="600"/>
              </a:spcAft>
            </a:pPr>
            <a:r>
              <a:rPr lang="tr-TR" sz="3000" dirty="0">
                <a:latin typeface="Arial" panose="020B0604020202020204" pitchFamily="34" charset="0"/>
                <a:cs typeface="Arial" panose="020B0604020202020204" pitchFamily="34" charset="0"/>
              </a:rPr>
              <a:t>(Hac suresi, 36.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A31C2A2B-0610-6B06-E067-70D656624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sahibi ailesini ve yakın çevresini düşünmelidir.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ibadeti paylaşma ve bölüşme üzerine kuruludur.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ibadeti toplumda yardımlaşma ve dayanışma ruhunu diri tutar.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BD5FC83E-3E09-223D-BE9C-0485A3F5E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1938992"/>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Peygamber Efendimiz (s.a.v.), bir Kurban Bayramı günü şöyle buyurmuştur: “</a:t>
            </a:r>
            <a:r>
              <a:rPr lang="tr-TR" sz="3000" dirty="0">
                <a:solidFill>
                  <a:srgbClr val="00B050"/>
                </a:solidFill>
                <a:latin typeface="Arial" panose="020B0604020202020204" pitchFamily="34" charset="0"/>
                <a:cs typeface="Arial" panose="020B0604020202020204" pitchFamily="34" charset="0"/>
              </a:rPr>
              <a:t>Bugün ilk işimiz (bayram) namazı kılmak, sonra dönüp kurban kesmektir. Kim böyle yaparsa bizim sünnetimize uymuş olur.</a:t>
            </a:r>
            <a:r>
              <a:rPr lang="tr-TR" sz="3000" dirty="0">
                <a:latin typeface="Arial" panose="020B0604020202020204" pitchFamily="34" charset="0"/>
                <a:cs typeface="Arial" panose="020B0604020202020204" pitchFamily="34" charset="0"/>
              </a:rPr>
              <a:t>” </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75E7CC5E-0CAA-F49E-151F-EC84AAE13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Bayram günlerinde uyulması gereken gelenekler vardır.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Peygamber’in (s.a.v) sünnetini takip etmek dinî bir görevdir.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4364691"/>
            <a:ext cx="10490616"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 (s.a.v) ibadetlerin nasıl yapılacağını göstermiştir.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3782E4D-AA25-D691-5539-AC61FAEE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776142"/>
            <a:ext cx="10975549" cy="3493264"/>
          </a:xfrm>
          <a:prstGeom prst="rect">
            <a:avLst/>
          </a:prstGeom>
          <a:noFill/>
          <a:ln>
            <a:noFill/>
          </a:ln>
        </p:spPr>
        <p:txBody>
          <a:bodyPr wrap="square" rtlCol="0">
            <a:spAutoFit/>
          </a:bodyPr>
          <a:lstStyle/>
          <a:p>
            <a:pPr algn="ctr">
              <a:spcAft>
                <a:spcPts val="600"/>
              </a:spcAft>
            </a:pPr>
            <a:r>
              <a:rPr lang="tr-TR" sz="3600" dirty="0">
                <a:solidFill>
                  <a:srgbClr val="FF0000"/>
                </a:solidFill>
                <a:latin typeface="Arial" panose="020B0604020202020204" pitchFamily="34" charset="0"/>
                <a:cs typeface="Arial" panose="020B0604020202020204" pitchFamily="34" charset="0"/>
              </a:rPr>
              <a:t>Alevi-</a:t>
            </a:r>
            <a:r>
              <a:rPr lang="tr-TR" sz="3600" dirty="0" err="1">
                <a:solidFill>
                  <a:srgbClr val="FF0000"/>
                </a:solidFill>
                <a:latin typeface="Arial" panose="020B0604020202020204" pitchFamily="34" charset="0"/>
                <a:cs typeface="Arial" panose="020B0604020202020204" pitchFamily="34" charset="0"/>
              </a:rPr>
              <a:t>Bektaşilik</a:t>
            </a:r>
            <a:r>
              <a:rPr lang="tr-TR" sz="3600" dirty="0" err="1">
                <a:latin typeface="Arial" panose="020B0604020202020204" pitchFamily="34" charset="0"/>
                <a:cs typeface="Arial" panose="020B0604020202020204" pitchFamily="34" charset="0"/>
              </a:rPr>
              <a:t>’te</a:t>
            </a:r>
            <a:r>
              <a:rPr lang="tr-TR" sz="3600" dirty="0">
                <a:latin typeface="Arial" panose="020B0604020202020204" pitchFamily="34" charset="0"/>
                <a:cs typeface="Arial" panose="020B0604020202020204" pitchFamily="34" charset="0"/>
              </a:rPr>
              <a:t> ziyaret yerlerine giderken </a:t>
            </a:r>
            <a:r>
              <a:rPr lang="tr-TR" sz="3600" dirty="0">
                <a:solidFill>
                  <a:srgbClr val="FF0000"/>
                </a:solidFill>
                <a:latin typeface="Arial" panose="020B0604020202020204" pitchFamily="34" charset="0"/>
                <a:cs typeface="Arial" panose="020B0604020202020204" pitchFamily="34" charset="0"/>
              </a:rPr>
              <a:t>ziyaret kurbanı</a:t>
            </a:r>
            <a:r>
              <a:rPr lang="tr-TR" sz="3600" dirty="0">
                <a:latin typeface="Arial" panose="020B0604020202020204" pitchFamily="34" charset="0"/>
                <a:cs typeface="Arial" panose="020B0604020202020204" pitchFamily="34" charset="0"/>
              </a:rPr>
              <a:t>, Muharrem ayında </a:t>
            </a:r>
            <a:r>
              <a:rPr lang="tr-TR" sz="3600" dirty="0">
                <a:solidFill>
                  <a:srgbClr val="FF0000"/>
                </a:solidFill>
                <a:latin typeface="Arial" panose="020B0604020202020204" pitchFamily="34" charset="0"/>
                <a:cs typeface="Arial" panose="020B0604020202020204" pitchFamily="34" charset="0"/>
              </a:rPr>
              <a:t>şükür kurbanı</a:t>
            </a:r>
            <a:r>
              <a:rPr lang="tr-TR" sz="3600" dirty="0">
                <a:latin typeface="Arial" panose="020B0604020202020204" pitchFamily="34" charset="0"/>
                <a:cs typeface="Arial" panose="020B0604020202020204" pitchFamily="34" charset="0"/>
              </a:rPr>
              <a:t>, ölen bir kimsenin affı için </a:t>
            </a:r>
            <a:r>
              <a:rPr lang="tr-TR" sz="3600" dirty="0">
                <a:solidFill>
                  <a:srgbClr val="FF0000"/>
                </a:solidFill>
                <a:latin typeface="Arial" panose="020B0604020202020204" pitchFamily="34" charset="0"/>
                <a:cs typeface="Arial" panose="020B0604020202020204" pitchFamily="34" charset="0"/>
              </a:rPr>
              <a:t>dâr kurbanı</a:t>
            </a:r>
            <a:r>
              <a:rPr lang="tr-TR" sz="3600" dirty="0">
                <a:latin typeface="Arial" panose="020B0604020202020204" pitchFamily="34" charset="0"/>
                <a:cs typeface="Arial" panose="020B0604020202020204" pitchFamily="34" charset="0"/>
              </a:rPr>
              <a:t>, yol kardeşliği sözü verilirken </a:t>
            </a:r>
            <a:r>
              <a:rPr lang="tr-TR" sz="3600" dirty="0">
                <a:solidFill>
                  <a:srgbClr val="FF0000"/>
                </a:solidFill>
                <a:latin typeface="Arial" panose="020B0604020202020204" pitchFamily="34" charset="0"/>
                <a:cs typeface="Arial" panose="020B0604020202020204" pitchFamily="34" charset="0"/>
              </a:rPr>
              <a:t>musahiplik kurbanı </a:t>
            </a:r>
            <a:r>
              <a:rPr lang="tr-TR" sz="3600" dirty="0">
                <a:latin typeface="Arial" panose="020B0604020202020204" pitchFamily="34" charset="0"/>
                <a:cs typeface="Arial" panose="020B0604020202020204" pitchFamily="34" charset="0"/>
              </a:rPr>
              <a:t>kesilir.</a:t>
            </a:r>
          </a:p>
          <a:p>
            <a:pPr algn="ctr">
              <a:spcAft>
                <a:spcPts val="600"/>
              </a:spcAft>
            </a:pPr>
            <a:r>
              <a:rPr lang="tr-TR" sz="3600" dirty="0">
                <a:latin typeface="Arial" panose="020B0604020202020204" pitchFamily="34" charset="0"/>
                <a:cs typeface="Arial" panose="020B0604020202020204" pitchFamily="34" charset="0"/>
              </a:rPr>
              <a:t>Alevi-</a:t>
            </a:r>
            <a:r>
              <a:rPr lang="tr-TR" sz="3600" dirty="0" err="1">
                <a:latin typeface="Arial" panose="020B0604020202020204" pitchFamily="34" charset="0"/>
                <a:cs typeface="Arial" panose="020B0604020202020204" pitchFamily="34" charset="0"/>
              </a:rPr>
              <a:t>Bektaşilik’te</a:t>
            </a:r>
            <a:r>
              <a:rPr lang="tr-TR" sz="3600" dirty="0">
                <a:latin typeface="Arial" panose="020B0604020202020204" pitchFamily="34" charset="0"/>
                <a:cs typeface="Arial" panose="020B0604020202020204" pitchFamily="34" charset="0"/>
              </a:rPr>
              <a:t> kurban kesilirken edilen duaya </a:t>
            </a:r>
            <a:r>
              <a:rPr lang="tr-TR" sz="3600" dirty="0">
                <a:solidFill>
                  <a:srgbClr val="FF0000"/>
                </a:solidFill>
                <a:latin typeface="Arial" panose="020B0604020202020204" pitchFamily="34" charset="0"/>
                <a:cs typeface="Arial" panose="020B0604020202020204" pitchFamily="34" charset="0"/>
              </a:rPr>
              <a:t>kurban </a:t>
            </a:r>
            <a:r>
              <a:rPr lang="tr-TR" sz="3600" dirty="0" err="1">
                <a:solidFill>
                  <a:srgbClr val="FF0000"/>
                </a:solidFill>
                <a:latin typeface="Arial" panose="020B0604020202020204" pitchFamily="34" charset="0"/>
                <a:cs typeface="Arial" panose="020B0604020202020204" pitchFamily="34" charset="0"/>
              </a:rPr>
              <a:t>tığlama</a:t>
            </a:r>
            <a:r>
              <a:rPr lang="tr-TR" sz="3600" dirty="0">
                <a:solidFill>
                  <a:srgbClr val="FF0000"/>
                </a:solidFill>
                <a:latin typeface="Arial" panose="020B0604020202020204" pitchFamily="34" charset="0"/>
                <a:cs typeface="Arial" panose="020B0604020202020204" pitchFamily="34" charset="0"/>
              </a:rPr>
              <a:t> (kesme) duası </a:t>
            </a:r>
            <a:r>
              <a:rPr lang="tr-TR" sz="3600" dirty="0">
                <a:latin typeface="Arial" panose="020B0604020202020204" pitchFamily="34" charset="0"/>
                <a:cs typeface="Arial" panose="020B0604020202020204" pitchFamily="34" charset="0"/>
              </a:rPr>
              <a:t>denir.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8BB04EAF-9FF0-0848-6DEB-D0BAB41F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701701"/>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5001369"/>
          </a:xfrm>
          <a:prstGeom prst="rect">
            <a:avLst/>
          </a:prstGeom>
          <a:noFill/>
          <a:ln>
            <a:noFill/>
          </a:ln>
        </p:spPr>
        <p:txBody>
          <a:bodyPr wrap="square" rtlCol="0">
            <a:spAutoFit/>
          </a:bodyPr>
          <a:lstStyle/>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r>
              <a:rPr lang="nn-NO" sz="2200" b="1" dirty="0">
                <a:latin typeface="Arial" panose="020B0604020202020204" pitchFamily="34" charset="0"/>
                <a:cs typeface="Arial" panose="020B0604020202020204" pitchFamily="34" charset="0"/>
              </a:rPr>
              <a:t>Yukarıda görselde verilenlerden hangileri kurban olarak </a:t>
            </a:r>
            <a:r>
              <a:rPr lang="nn-NO" sz="2200" b="1" u="sng" dirty="0">
                <a:latin typeface="Arial" panose="020B0604020202020204" pitchFamily="34" charset="0"/>
                <a:cs typeface="Arial" panose="020B0604020202020204" pitchFamily="34" charset="0"/>
              </a:rPr>
              <a:t>kesilemez</a:t>
            </a:r>
            <a:r>
              <a:rPr lang="nn-NO" sz="2200" b="1" dirty="0">
                <a:latin typeface="Arial" panose="020B0604020202020204" pitchFamily="34" charset="0"/>
                <a:cs typeface="Arial" panose="020B0604020202020204" pitchFamily="34" charset="0"/>
              </a:rPr>
              <a:t>? </a:t>
            </a:r>
          </a:p>
          <a:p>
            <a:pPr algn="just">
              <a:spcAft>
                <a:spcPts val="600"/>
              </a:spcAft>
            </a:pPr>
            <a:r>
              <a:rPr lang="nn-NO" sz="2200" dirty="0">
                <a:latin typeface="Arial" panose="020B0604020202020204" pitchFamily="34" charset="0"/>
                <a:cs typeface="Arial" panose="020B0604020202020204" pitchFamily="34" charset="0"/>
              </a:rPr>
              <a:t>A) I ve II 			</a:t>
            </a:r>
            <a:r>
              <a:rPr lang="tr-TR" sz="2200" dirty="0">
                <a:latin typeface="Arial" panose="020B0604020202020204" pitchFamily="34" charset="0"/>
                <a:cs typeface="Arial" panose="020B0604020202020204" pitchFamily="34" charset="0"/>
              </a:rPr>
              <a:t>	</a:t>
            </a:r>
            <a:r>
              <a:rPr lang="nn-NO" sz="2200" dirty="0">
                <a:latin typeface="Arial" panose="020B0604020202020204" pitchFamily="34" charset="0"/>
                <a:cs typeface="Arial" panose="020B0604020202020204" pitchFamily="34" charset="0"/>
              </a:rPr>
              <a:t>B) I ve III </a:t>
            </a:r>
          </a:p>
          <a:p>
            <a:pPr algn="just">
              <a:spcAft>
                <a:spcPts val="600"/>
              </a:spcAft>
            </a:pPr>
            <a:r>
              <a:rPr lang="nn-NO" sz="2200" dirty="0">
                <a:latin typeface="Arial" panose="020B0604020202020204" pitchFamily="34" charset="0"/>
                <a:cs typeface="Arial" panose="020B0604020202020204" pitchFamily="34" charset="0"/>
              </a:rPr>
              <a:t>C) II ve IV 			</a:t>
            </a:r>
            <a:r>
              <a:rPr lang="tr-TR" sz="2200" dirty="0">
                <a:latin typeface="Arial" panose="020B0604020202020204" pitchFamily="34" charset="0"/>
                <a:cs typeface="Arial" panose="020B0604020202020204" pitchFamily="34" charset="0"/>
              </a:rPr>
              <a:t>	</a:t>
            </a:r>
            <a:r>
              <a:rPr lang="nn-NO" sz="2200" dirty="0">
                <a:latin typeface="Arial" panose="020B0604020202020204" pitchFamily="34" charset="0"/>
                <a:cs typeface="Arial" panose="020B0604020202020204" pitchFamily="34" charset="0"/>
              </a:rPr>
              <a:t>D) III ve IV</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1</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3" name="Picture 2">
            <a:extLst>
              <a:ext uri="{FF2B5EF4-FFF2-40B4-BE49-F238E27FC236}">
                <a16:creationId xmlns:a16="http://schemas.microsoft.com/office/drawing/2014/main" id="{D5930D3E-ED57-0CDC-2663-AB4AE79DC70B}"/>
              </a:ext>
            </a:extLst>
          </p:cNvPr>
          <p:cNvPicPr>
            <a:picLocks noChangeArrowheads="1"/>
          </p:cNvPicPr>
          <p:nvPr/>
        </p:nvPicPr>
        <p:blipFill>
          <a:blip r:embed="rId4"/>
          <a:srcRect/>
          <a:stretch>
            <a:fillRect/>
          </a:stretch>
        </p:blipFill>
        <p:spPr bwMode="auto">
          <a:xfrm>
            <a:off x="774491" y="1144654"/>
            <a:ext cx="2520000" cy="1800000"/>
          </a:xfrm>
          <a:prstGeom prst="rect">
            <a:avLst/>
          </a:prstGeom>
          <a:noFill/>
          <a:ln w="9525">
            <a:noFill/>
            <a:miter lim="800000"/>
            <a:headEnd/>
            <a:tailEnd/>
          </a:ln>
          <a:effectLst/>
        </p:spPr>
      </p:pic>
      <p:pic>
        <p:nvPicPr>
          <p:cNvPr id="8" name="Picture 3">
            <a:extLst>
              <a:ext uri="{FF2B5EF4-FFF2-40B4-BE49-F238E27FC236}">
                <a16:creationId xmlns:a16="http://schemas.microsoft.com/office/drawing/2014/main" id="{9B80989D-AFAB-F8A6-590E-C217CD429182}"/>
              </a:ext>
            </a:extLst>
          </p:cNvPr>
          <p:cNvPicPr>
            <a:picLocks noChangeArrowheads="1"/>
          </p:cNvPicPr>
          <p:nvPr/>
        </p:nvPicPr>
        <p:blipFill>
          <a:blip r:embed="rId5"/>
          <a:srcRect/>
          <a:stretch>
            <a:fillRect/>
          </a:stretch>
        </p:blipFill>
        <p:spPr bwMode="auto">
          <a:xfrm>
            <a:off x="5486064" y="1144654"/>
            <a:ext cx="2520000" cy="1800000"/>
          </a:xfrm>
          <a:prstGeom prst="rect">
            <a:avLst/>
          </a:prstGeom>
          <a:noFill/>
          <a:ln w="9525">
            <a:noFill/>
            <a:miter lim="800000"/>
            <a:headEnd/>
            <a:tailEnd/>
          </a:ln>
          <a:effectLst/>
        </p:spPr>
      </p:pic>
      <p:pic>
        <p:nvPicPr>
          <p:cNvPr id="9" name="Picture 4">
            <a:extLst>
              <a:ext uri="{FF2B5EF4-FFF2-40B4-BE49-F238E27FC236}">
                <a16:creationId xmlns:a16="http://schemas.microsoft.com/office/drawing/2014/main" id="{42C9B852-1D76-7BE7-3FA7-636B74D45584}"/>
              </a:ext>
            </a:extLst>
          </p:cNvPr>
          <p:cNvPicPr>
            <a:picLocks noChangeArrowheads="1"/>
          </p:cNvPicPr>
          <p:nvPr/>
        </p:nvPicPr>
        <p:blipFill>
          <a:blip r:embed="rId6" cstate="print"/>
          <a:srcRect/>
          <a:stretch>
            <a:fillRect/>
          </a:stretch>
        </p:blipFill>
        <p:spPr bwMode="auto">
          <a:xfrm>
            <a:off x="774491" y="3014330"/>
            <a:ext cx="2520000" cy="1800000"/>
          </a:xfrm>
          <a:prstGeom prst="rect">
            <a:avLst/>
          </a:prstGeom>
          <a:noFill/>
          <a:ln w="9525">
            <a:noFill/>
            <a:miter lim="800000"/>
            <a:headEnd/>
            <a:tailEnd/>
          </a:ln>
          <a:effectLst/>
        </p:spPr>
      </p:pic>
      <p:pic>
        <p:nvPicPr>
          <p:cNvPr id="10" name="Picture 5">
            <a:extLst>
              <a:ext uri="{FF2B5EF4-FFF2-40B4-BE49-F238E27FC236}">
                <a16:creationId xmlns:a16="http://schemas.microsoft.com/office/drawing/2014/main" id="{8DF852A8-134B-4190-1A82-EB68E7CC5EAE}"/>
              </a:ext>
            </a:extLst>
          </p:cNvPr>
          <p:cNvPicPr>
            <a:picLocks noChangeArrowheads="1"/>
          </p:cNvPicPr>
          <p:nvPr/>
        </p:nvPicPr>
        <p:blipFill>
          <a:blip r:embed="rId7"/>
          <a:srcRect/>
          <a:stretch>
            <a:fillRect/>
          </a:stretch>
        </p:blipFill>
        <p:spPr bwMode="auto">
          <a:xfrm>
            <a:off x="5486064" y="3013346"/>
            <a:ext cx="2521549" cy="1800000"/>
          </a:xfrm>
          <a:prstGeom prst="rect">
            <a:avLst/>
          </a:prstGeom>
          <a:noFill/>
          <a:ln w="9525">
            <a:noFill/>
            <a:miter lim="800000"/>
            <a:headEnd/>
            <a:tailEnd/>
          </a:ln>
          <a:effectLst/>
        </p:spPr>
      </p:pic>
      <p:sp>
        <p:nvSpPr>
          <p:cNvPr id="11" name="Oval 10">
            <a:extLst>
              <a:ext uri="{FF2B5EF4-FFF2-40B4-BE49-F238E27FC236}">
                <a16:creationId xmlns:a16="http://schemas.microsoft.com/office/drawing/2014/main" id="{62F8065D-CBF1-C85C-8486-52661901A795}"/>
              </a:ext>
            </a:extLst>
          </p:cNvPr>
          <p:cNvSpPr/>
          <p:nvPr/>
        </p:nvSpPr>
        <p:spPr>
          <a:xfrm>
            <a:off x="2633254" y="2297116"/>
            <a:ext cx="556987" cy="55698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t>I</a:t>
            </a:r>
          </a:p>
        </p:txBody>
      </p:sp>
      <p:sp>
        <p:nvSpPr>
          <p:cNvPr id="13" name="Oval 12">
            <a:extLst>
              <a:ext uri="{FF2B5EF4-FFF2-40B4-BE49-F238E27FC236}">
                <a16:creationId xmlns:a16="http://schemas.microsoft.com/office/drawing/2014/main" id="{1FE0A5F4-B760-F80B-3442-551969566999}"/>
              </a:ext>
            </a:extLst>
          </p:cNvPr>
          <p:cNvSpPr/>
          <p:nvPr/>
        </p:nvSpPr>
        <p:spPr>
          <a:xfrm>
            <a:off x="7357654" y="2302435"/>
            <a:ext cx="556987" cy="55698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t>II</a:t>
            </a:r>
          </a:p>
        </p:txBody>
      </p:sp>
      <p:sp>
        <p:nvSpPr>
          <p:cNvPr id="14" name="Oval 13">
            <a:extLst>
              <a:ext uri="{FF2B5EF4-FFF2-40B4-BE49-F238E27FC236}">
                <a16:creationId xmlns:a16="http://schemas.microsoft.com/office/drawing/2014/main" id="{40628078-CAF2-B553-7769-79755B20C28A}"/>
              </a:ext>
            </a:extLst>
          </p:cNvPr>
          <p:cNvSpPr/>
          <p:nvPr/>
        </p:nvSpPr>
        <p:spPr>
          <a:xfrm>
            <a:off x="2634145" y="4192983"/>
            <a:ext cx="556987" cy="55698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t>III</a:t>
            </a:r>
          </a:p>
        </p:txBody>
      </p:sp>
      <p:sp>
        <p:nvSpPr>
          <p:cNvPr id="15" name="Oval 14">
            <a:extLst>
              <a:ext uri="{FF2B5EF4-FFF2-40B4-BE49-F238E27FC236}">
                <a16:creationId xmlns:a16="http://schemas.microsoft.com/office/drawing/2014/main" id="{B578F20C-2664-9DA3-8EAC-FC591B9F5019}"/>
              </a:ext>
            </a:extLst>
          </p:cNvPr>
          <p:cNvSpPr/>
          <p:nvPr/>
        </p:nvSpPr>
        <p:spPr>
          <a:xfrm>
            <a:off x="7357654" y="4192983"/>
            <a:ext cx="556987" cy="55698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t>IV</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7BD40925-04E4-17DF-55C2-86647365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605" y="300659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2693045"/>
          </a:xfrm>
          <a:prstGeom prst="rect">
            <a:avLst/>
          </a:prstGeom>
          <a:noFill/>
          <a:ln>
            <a:noFill/>
          </a:ln>
        </p:spPr>
        <p:txBody>
          <a:bodyPr wrap="square" rtlCol="0">
            <a:spAutoFit/>
          </a:bodyPr>
          <a:lstStyle/>
          <a:p>
            <a:pPr>
              <a:spcAft>
                <a:spcPts val="600"/>
              </a:spcAft>
            </a:pPr>
            <a:r>
              <a:rPr lang="tr-TR" sz="2200" dirty="0" err="1">
                <a:latin typeface="Arial" panose="020B0604020202020204" pitchFamily="34" charset="0"/>
                <a:cs typeface="Arial" panose="020B0604020202020204" pitchFamily="34" charset="0"/>
              </a:rPr>
              <a:t>LGS’ye</a:t>
            </a:r>
            <a:r>
              <a:rPr lang="tr-TR" sz="2200" dirty="0">
                <a:latin typeface="Arial" panose="020B0604020202020204" pitchFamily="34" charset="0"/>
                <a:cs typeface="Arial" panose="020B0604020202020204" pitchFamily="34" charset="0"/>
              </a:rPr>
              <a:t> hazırlanan Gürkan şöyle dua etmiştir: “Allah’ım sınavda güzel bir puan alıp Fen Lisesi kazanırsam söz veriyorum senin adına kurban keseceğim.’’ </a:t>
            </a:r>
            <a:r>
              <a:rPr lang="tr-TR" sz="2200" dirty="0" err="1">
                <a:latin typeface="Arial" panose="020B0604020202020204" pitchFamily="34" charset="0"/>
                <a:cs typeface="Arial" panose="020B0604020202020204" pitchFamily="34" charset="0"/>
              </a:rPr>
              <a:t>LGS’de</a:t>
            </a:r>
            <a:r>
              <a:rPr lang="tr-TR" sz="2200" dirty="0">
                <a:latin typeface="Arial" panose="020B0604020202020204" pitchFamily="34" charset="0"/>
                <a:cs typeface="Arial" panose="020B0604020202020204" pitchFamily="34" charset="0"/>
              </a:rPr>
              <a:t> güzel bir sonuç alan Gürkan, Fen Lisesini kazanmış ve Allah’a verdiği söz aklına gelmiştir. Ailesine durumu anlatmış ve gidip koyun alarak kesmişlerdir. </a:t>
            </a:r>
          </a:p>
          <a:p>
            <a:pPr>
              <a:spcAft>
                <a:spcPts val="600"/>
              </a:spcAft>
            </a:pPr>
            <a:r>
              <a:rPr lang="tr-TR" sz="2200" b="1" dirty="0">
                <a:latin typeface="Arial" panose="020B0604020202020204" pitchFamily="34" charset="0"/>
                <a:cs typeface="Arial" panose="020B0604020202020204" pitchFamily="34" charset="0"/>
              </a:rPr>
              <a:t>Buna göre Gürkan ve ailesinin hangi kurban çeşidini kestiği söylenebilir? </a:t>
            </a:r>
          </a:p>
          <a:p>
            <a:pPr>
              <a:spcAft>
                <a:spcPts val="600"/>
              </a:spcAft>
            </a:pPr>
            <a:r>
              <a:rPr lang="tr-TR" sz="2200" dirty="0">
                <a:latin typeface="Arial" panose="020B0604020202020204" pitchFamily="34" charset="0"/>
                <a:cs typeface="Arial" panose="020B0604020202020204" pitchFamily="34" charset="0"/>
              </a:rPr>
              <a:t>A) Şükür kurbanı 			B) Adak kurbanı </a:t>
            </a:r>
          </a:p>
          <a:p>
            <a:pPr>
              <a:spcAft>
                <a:spcPts val="600"/>
              </a:spcAft>
            </a:pPr>
            <a:r>
              <a:rPr lang="tr-TR" sz="2200" dirty="0">
                <a:latin typeface="Arial" panose="020B0604020202020204" pitchFamily="34" charset="0"/>
                <a:cs typeface="Arial" panose="020B0604020202020204" pitchFamily="34" charset="0"/>
              </a:rPr>
              <a:t>C) Dar kurbanı 			D) </a:t>
            </a:r>
            <a:r>
              <a:rPr lang="tr-TR" sz="2200" dirty="0" err="1">
                <a:latin typeface="Arial" panose="020B0604020202020204" pitchFamily="34" charset="0"/>
                <a:cs typeface="Arial" panose="020B0604020202020204" pitchFamily="34" charset="0"/>
              </a:rPr>
              <a:t>Akika</a:t>
            </a:r>
            <a:r>
              <a:rPr lang="tr-TR" sz="2200" dirty="0">
                <a:latin typeface="Arial" panose="020B0604020202020204" pitchFamily="34" charset="0"/>
                <a:cs typeface="Arial" panose="020B0604020202020204" pitchFamily="34" charset="0"/>
              </a:rPr>
              <a:t> kurbanı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9" y="2301652"/>
            <a:ext cx="7792034"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terim olarak Yüce Allah’a yakınlaşmak için belirli bir zamanda uygun nitelikteki bir hayvanın kesilmesidir.</a:t>
            </a:r>
          </a:p>
        </p:txBody>
      </p:sp>
      <p:pic>
        <p:nvPicPr>
          <p:cNvPr id="8" name="Resim 7" descr="memeli, çim, koyun, yeryüzü hayvanı içeren bir resim&#10;&#10;Açıklama otomatik olarak oluşturuldu">
            <a:extLst>
              <a:ext uri="{FF2B5EF4-FFF2-40B4-BE49-F238E27FC236}">
                <a16:creationId xmlns:a16="http://schemas.microsoft.com/office/drawing/2014/main" id="{3DC2C60B-97EE-4D6E-F8E2-5AF1B03BC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sözlükte "</a:t>
            </a:r>
            <a:r>
              <a:rPr lang="tr-TR" sz="3000" dirty="0">
                <a:solidFill>
                  <a:srgbClr val="FF0000"/>
                </a:solidFill>
                <a:latin typeface="Arial" panose="020B0604020202020204" pitchFamily="34" charset="0"/>
                <a:cs typeface="Arial" panose="020B0604020202020204" pitchFamily="34" charset="0"/>
              </a:rPr>
              <a:t>yaklaşmak</a:t>
            </a: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yakınlaşmak</a:t>
            </a: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yakın olmak</a:t>
            </a:r>
            <a:r>
              <a:rPr lang="tr-TR" sz="3000" dirty="0">
                <a:latin typeface="Arial" panose="020B0604020202020204" pitchFamily="34" charset="0"/>
                <a:cs typeface="Arial" panose="020B0604020202020204" pitchFamily="34" charset="0"/>
              </a:rPr>
              <a:t>" gibi anlamlara gelmektedir.</a:t>
            </a:r>
          </a:p>
        </p:txBody>
      </p:sp>
      <p:sp>
        <p:nvSpPr>
          <p:cNvPr id="6" name="Metin kutusu 5">
            <a:extLst>
              <a:ext uri="{FF2B5EF4-FFF2-40B4-BE49-F238E27FC236}">
                <a16:creationId xmlns:a16="http://schemas.microsoft.com/office/drawing/2014/main" id="{839E86F0-F14F-C56E-6F3F-10F4047D41B6}"/>
              </a:ext>
            </a:extLst>
          </p:cNvPr>
          <p:cNvSpPr txBox="1"/>
          <p:nvPr/>
        </p:nvSpPr>
        <p:spPr>
          <a:xfrm>
            <a:off x="4116479" y="3913008"/>
            <a:ext cx="7792034"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Vacip</a:t>
            </a:r>
            <a:r>
              <a:rPr lang="tr-TR" sz="3000" dirty="0">
                <a:latin typeface="Arial" panose="020B0604020202020204" pitchFamily="34" charset="0"/>
                <a:cs typeface="Arial" panose="020B0604020202020204" pitchFamily="34" charset="0"/>
              </a:rPr>
              <a:t> hükmünde olan bu ibadetin zengin olan herkes tarafından yerine getirilmesi zorunludur.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051836E8-0C8D-1209-5F48-7B7AD96E8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descr="daire, sarı, kehribar, grafik içeren bir resim&#10;&#10;Açıklama otomatik olarak oluşturuldu">
            <a:extLst>
              <a:ext uri="{FF2B5EF4-FFF2-40B4-BE49-F238E27FC236}">
                <a16:creationId xmlns:a16="http://schemas.microsoft.com/office/drawing/2014/main" id="{5E6237A4-31B5-D6DD-842C-7020BA356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004207"/>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Kurban kesmek zenginler için vacip olan bir ibadettir. Hâli vakti yerinde olan Müslümanların kurban keserek Allah’a yakınlıklarını göstermeleri gerekir. Kurbanın eti ve kanı Allah’a ulaşmaz. Allah’ın razı olduğu Müslümanların teslimiyeti ve takvasıdır. Kurban kesmenin bireysel ve toplumsal faydaları bulunmaktadır. </a:t>
            </a:r>
          </a:p>
          <a:p>
            <a:pPr algn="just">
              <a:spcAft>
                <a:spcPts val="600"/>
              </a:spcAft>
            </a:pPr>
            <a:r>
              <a:rPr lang="tr-TR" sz="2200" b="1" dirty="0">
                <a:latin typeface="Arial" panose="020B0604020202020204" pitchFamily="34" charset="0"/>
                <a:cs typeface="Arial" panose="020B0604020202020204" pitchFamily="34" charset="0"/>
              </a:rPr>
              <a:t>Buna göre aşağıdakilerden hangisi kurban ibadetinin farklı yönüyle ilgilidir? </a:t>
            </a:r>
          </a:p>
          <a:p>
            <a:pPr algn="just">
              <a:spcAft>
                <a:spcPts val="600"/>
              </a:spcAft>
            </a:pPr>
            <a:r>
              <a:rPr lang="tr-TR" sz="2200" dirty="0">
                <a:latin typeface="Arial" panose="020B0604020202020204" pitchFamily="34" charset="0"/>
                <a:cs typeface="Arial" panose="020B0604020202020204" pitchFamily="34" charset="0"/>
              </a:rPr>
              <a:t>A) İnsandaki cömertlik duygusunun gelişmesini sağlar. </a:t>
            </a:r>
          </a:p>
          <a:p>
            <a:pPr algn="just">
              <a:spcAft>
                <a:spcPts val="600"/>
              </a:spcAft>
            </a:pPr>
            <a:r>
              <a:rPr lang="tr-TR" sz="2200" dirty="0">
                <a:latin typeface="Arial" panose="020B0604020202020204" pitchFamily="34" charset="0"/>
                <a:cs typeface="Arial" panose="020B0604020202020204" pitchFamily="34" charset="0"/>
              </a:rPr>
              <a:t>B) İnsanlar arasında paylaşım ruhunun artmasını sağlar. </a:t>
            </a:r>
          </a:p>
          <a:p>
            <a:pPr algn="just">
              <a:spcAft>
                <a:spcPts val="600"/>
              </a:spcAft>
            </a:pPr>
            <a:r>
              <a:rPr lang="tr-TR" sz="2200" dirty="0">
                <a:latin typeface="Arial" panose="020B0604020202020204" pitchFamily="34" charset="0"/>
                <a:cs typeface="Arial" panose="020B0604020202020204" pitchFamily="34" charset="0"/>
              </a:rPr>
              <a:t>C) İhtiyaç sahiplerinin et yemesi sağlanarak toplum huzur sağlanır. </a:t>
            </a:r>
          </a:p>
          <a:p>
            <a:pPr algn="just">
              <a:spcAft>
                <a:spcPts val="600"/>
              </a:spcAft>
            </a:pPr>
            <a:r>
              <a:rPr lang="tr-TR" sz="2200" dirty="0">
                <a:latin typeface="Arial" panose="020B0604020202020204" pitchFamily="34" charset="0"/>
                <a:cs typeface="Arial" panose="020B0604020202020204" pitchFamily="34" charset="0"/>
              </a:rPr>
              <a:t>D) Kişilerin birlik, beraberlik ve dayanışma içinde yaşamalarına katkı sağlar.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1B6E231E-C9FD-B62C-2EBB-FD3E3C0F5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784290214"/>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Adak kurbanından kurbanı adayan kişi ve ailesi yiyebilir.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Dinen maddi yeterliliği yerinde olan Müslümanların kurban keserek Allah’a (c.c.) yakınlıklarını göstermeleri gerekir. </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noProof="0" dirty="0">
                          <a:solidFill>
                            <a:schemeClr val="tx1"/>
                          </a:solidFill>
                          <a:latin typeface="Arial" panose="020B0604020202020204" pitchFamily="34" charset="0"/>
                          <a:ea typeface="+mn-ea"/>
                          <a:cs typeface="Arial" panose="020B0604020202020204" pitchFamily="34" charset="0"/>
                        </a:rPr>
                        <a:t>Zenginler ile fakirler arasında manevi köprüler kurulması kurban ibadetinin toplumsal faydaları arasında yer alır.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Alevi-</a:t>
                      </a:r>
                      <a:r>
                        <a:rPr lang="tr-TR" sz="1800" kern="1200" dirty="0" err="1">
                          <a:solidFill>
                            <a:schemeClr val="tx1"/>
                          </a:solidFill>
                          <a:latin typeface="Arial" panose="020B0604020202020204" pitchFamily="34" charset="0"/>
                          <a:ea typeface="+mn-ea"/>
                          <a:cs typeface="Arial" panose="020B0604020202020204" pitchFamily="34" charset="0"/>
                        </a:rPr>
                        <a:t>Bektaşilik’te</a:t>
                      </a:r>
                      <a:r>
                        <a:rPr lang="tr-TR" sz="1800" kern="1200" dirty="0">
                          <a:solidFill>
                            <a:schemeClr val="tx1"/>
                          </a:solidFill>
                          <a:latin typeface="Arial" panose="020B0604020202020204" pitchFamily="34" charset="0"/>
                          <a:ea typeface="+mn-ea"/>
                          <a:cs typeface="Arial" panose="020B0604020202020204" pitchFamily="34" charset="0"/>
                        </a:rPr>
                        <a:t> kurban kesilirken edilen duaya kurban uğurlama duası denir.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Kurban ibadeti insanın Allah’a (c.c.) tam bir teslimiyet ile boyun eğmesini temsil eder.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742950" marR="0" lvl="0" indent="-742950" algn="l" defTabSz="914400" rtl="0" eaLnBrk="1" fontAlgn="auto" latinLnBrk="0" hangingPunct="1">
                        <a:lnSpc>
                          <a:spcPct val="100000"/>
                        </a:lnSpc>
                        <a:spcBef>
                          <a:spcPts val="0"/>
                        </a:spcBef>
                        <a:spcAft>
                          <a:spcPts val="0"/>
                        </a:spcAft>
                        <a:buClrTx/>
                        <a:buSzTx/>
                        <a:buFont typeface="+mj-lt"/>
                        <a:buNone/>
                        <a:tabLst/>
                        <a:defRPr/>
                      </a:pPr>
                      <a:r>
                        <a:rPr lang="tr-TR" sz="1800" kern="1200" noProof="0" dirty="0">
                          <a:solidFill>
                            <a:schemeClr val="tx1"/>
                          </a:solidFill>
                          <a:latin typeface="Arial" panose="020B0604020202020204" pitchFamily="34" charset="0"/>
                          <a:ea typeface="+mn-ea"/>
                          <a:cs typeface="Arial" panose="020B0604020202020204" pitchFamily="34" charset="0"/>
                        </a:rPr>
                        <a:t>Çocuk sahibi olan anne babanın Allah’a (c.c.)</a:t>
                      </a:r>
                      <a:r>
                        <a:rPr lang="tr-TR" sz="1800" kern="1200" baseline="0" noProof="0" dirty="0">
                          <a:solidFill>
                            <a:schemeClr val="tx1"/>
                          </a:solidFill>
                          <a:latin typeface="Arial" panose="020B0604020202020204" pitchFamily="34" charset="0"/>
                          <a:ea typeface="+mn-ea"/>
                          <a:cs typeface="Arial" panose="020B0604020202020204" pitchFamily="34" charset="0"/>
                        </a:rPr>
                        <a:t> </a:t>
                      </a:r>
                      <a:r>
                        <a:rPr lang="tr-TR" sz="1800" kern="1200" noProof="0" dirty="0">
                          <a:solidFill>
                            <a:schemeClr val="tx1"/>
                          </a:solidFill>
                          <a:latin typeface="Arial" panose="020B0604020202020204" pitchFamily="34" charset="0"/>
                          <a:ea typeface="+mn-ea"/>
                          <a:cs typeface="Arial" panose="020B0604020202020204" pitchFamily="34" charset="0"/>
                        </a:rPr>
                        <a:t>şükretmek amacıyla</a:t>
                      </a:r>
                    </a:p>
                    <a:p>
                      <a:pPr marL="742950" marR="0" lvl="0" indent="-742950" algn="l" defTabSz="914400" rtl="0" eaLnBrk="1" fontAlgn="auto" latinLnBrk="0" hangingPunct="1">
                        <a:lnSpc>
                          <a:spcPct val="100000"/>
                        </a:lnSpc>
                        <a:spcBef>
                          <a:spcPts val="0"/>
                        </a:spcBef>
                        <a:spcAft>
                          <a:spcPts val="0"/>
                        </a:spcAft>
                        <a:buClrTx/>
                        <a:buSzTx/>
                        <a:buFont typeface="+mj-lt"/>
                        <a:buNone/>
                        <a:tabLst/>
                        <a:defRPr/>
                      </a:pPr>
                      <a:r>
                        <a:rPr lang="tr-TR" sz="1800" kern="1200" noProof="0" dirty="0">
                          <a:solidFill>
                            <a:schemeClr val="tx1"/>
                          </a:solidFill>
                          <a:latin typeface="Arial" panose="020B0604020202020204" pitchFamily="34" charset="0"/>
                          <a:ea typeface="+mn-ea"/>
                          <a:cs typeface="Arial" panose="020B0604020202020204" pitchFamily="34" charset="0"/>
                        </a:rPr>
                        <a:t>kestiği kurbana musahiplik kurbanı denir. </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noProof="0" dirty="0">
                          <a:solidFill>
                            <a:schemeClr val="tx1"/>
                          </a:solidFill>
                          <a:latin typeface="Arial" panose="020B0604020202020204" pitchFamily="34" charset="0"/>
                          <a:ea typeface="+mn-ea"/>
                          <a:cs typeface="Arial" panose="020B0604020202020204" pitchFamily="34" charset="0"/>
                        </a:rPr>
                        <a:t>Kurban ibadeti Allah’ın (c.c.) rızasını kazanmak için yapılır.</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03488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570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54253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684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cek içeren bir resim&#10;&#10;Açıklama otomatik olarak oluşturuldu">
            <a:extLst>
              <a:ext uri="{FF2B5EF4-FFF2-40B4-BE49-F238E27FC236}">
                <a16:creationId xmlns:a16="http://schemas.microsoft.com/office/drawing/2014/main" id="{2C37DC31-38C2-204A-99A2-DDF34C0A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6566955" y="4855080"/>
            <a:ext cx="29795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6976012" y="2538952"/>
            <a:ext cx="216688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2645475" y="4396485"/>
            <a:ext cx="297687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4583119" y="3939024"/>
            <a:ext cx="366394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3284543" y="5315554"/>
            <a:ext cx="626198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572579" y="3705448"/>
            <a:ext cx="449987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7615941" y="3261178"/>
            <a:ext cx="351135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3885334" y="2563457"/>
            <a:ext cx="310847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03499" y="5767774"/>
            <a:ext cx="241300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0800000">
            <a:off x="2645475" y="1643117"/>
            <a:ext cx="690105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KURBAN</a:t>
            </a:r>
          </a:p>
          <a:p>
            <a:pPr algn="ctr">
              <a:lnSpc>
                <a:spcPct val="150000"/>
              </a:lnSpc>
              <a:spcAft>
                <a:spcPts val="600"/>
              </a:spcAft>
            </a:pPr>
            <a:r>
              <a:rPr lang="tr-TR" b="1" dirty="0">
                <a:latin typeface="Arial" panose="020B0604020202020204" pitchFamily="34" charset="0"/>
                <a:cs typeface="Arial" panose="020B0604020202020204" pitchFamily="34" charset="0"/>
              </a:rPr>
              <a:t>VACİP</a:t>
            </a:r>
          </a:p>
          <a:p>
            <a:pPr algn="ctr">
              <a:lnSpc>
                <a:spcPct val="150000"/>
              </a:lnSpc>
              <a:spcAft>
                <a:spcPts val="600"/>
              </a:spcAft>
            </a:pPr>
            <a:r>
              <a:rPr lang="tr-TR" b="1" dirty="0">
                <a:latin typeface="Arial" panose="020B0604020202020204" pitchFamily="34" charset="0"/>
                <a:cs typeface="Arial" panose="020B0604020202020204" pitchFamily="34" charset="0"/>
              </a:rPr>
              <a:t>PAYLAŞMA</a:t>
            </a:r>
          </a:p>
          <a:p>
            <a:pPr algn="ctr">
              <a:lnSpc>
                <a:spcPct val="150000"/>
              </a:lnSpc>
              <a:spcAft>
                <a:spcPts val="600"/>
              </a:spcAft>
            </a:pPr>
            <a:r>
              <a:rPr lang="tr-TR" b="1" dirty="0">
                <a:latin typeface="Arial" panose="020B0604020202020204" pitchFamily="34" charset="0"/>
                <a:cs typeface="Arial" panose="020B0604020202020204" pitchFamily="34" charset="0"/>
              </a:rPr>
              <a:t>AKİKA</a:t>
            </a:r>
          </a:p>
          <a:p>
            <a:pPr algn="ctr">
              <a:lnSpc>
                <a:spcPct val="150000"/>
              </a:lnSpc>
              <a:spcAft>
                <a:spcPts val="600"/>
              </a:spcAft>
            </a:pPr>
            <a:r>
              <a:rPr lang="tr-TR" b="1" dirty="0">
                <a:latin typeface="Arial" panose="020B0604020202020204" pitchFamily="34" charset="0"/>
                <a:cs typeface="Arial" panose="020B0604020202020204" pitchFamily="34" charset="0"/>
              </a:rPr>
              <a:t>TIĞLAMA</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385781"/>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YAKINLAŞMA</a:t>
            </a:r>
          </a:p>
          <a:p>
            <a:pPr algn="ctr">
              <a:lnSpc>
                <a:spcPct val="150000"/>
              </a:lnSpc>
              <a:spcAft>
                <a:spcPts val="600"/>
              </a:spcAft>
            </a:pPr>
            <a:r>
              <a:rPr lang="tr-TR" b="1" dirty="0">
                <a:latin typeface="Arial" panose="020B0604020202020204" pitchFamily="34" charset="0"/>
                <a:cs typeface="Arial" panose="020B0604020202020204" pitchFamily="34" charset="0"/>
              </a:rPr>
              <a:t>ŞÜKÜR</a:t>
            </a:r>
          </a:p>
          <a:p>
            <a:pPr algn="ctr">
              <a:lnSpc>
                <a:spcPct val="150000"/>
              </a:lnSpc>
              <a:spcAft>
                <a:spcPts val="600"/>
              </a:spcAft>
            </a:pPr>
            <a:r>
              <a:rPr lang="tr-TR" b="1" dirty="0">
                <a:latin typeface="Arial" panose="020B0604020202020204" pitchFamily="34" charset="0"/>
                <a:cs typeface="Arial" panose="020B0604020202020204" pitchFamily="34" charset="0"/>
              </a:rPr>
              <a:t>ADAK</a:t>
            </a:r>
          </a:p>
          <a:p>
            <a:pPr algn="ctr">
              <a:lnSpc>
                <a:spcPct val="150000"/>
              </a:lnSpc>
              <a:spcAft>
                <a:spcPts val="600"/>
              </a:spcAft>
            </a:pPr>
            <a:r>
              <a:rPr lang="tr-TR" b="1" dirty="0">
                <a:latin typeface="Arial" panose="020B0604020202020204" pitchFamily="34" charset="0"/>
                <a:cs typeface="Arial" panose="020B0604020202020204" pitchFamily="34" charset="0"/>
              </a:rPr>
              <a:t>TESLİMİYET</a:t>
            </a:r>
          </a:p>
          <a:p>
            <a:pPr algn="ctr">
              <a:lnSpc>
                <a:spcPct val="150000"/>
              </a:lnSpc>
              <a:spcAft>
                <a:spcPts val="600"/>
              </a:spcAft>
            </a:pPr>
            <a:r>
              <a:rPr lang="tr-TR" sz="1600" b="1" dirty="0">
                <a:latin typeface="Arial" panose="020B0604020202020204" pitchFamily="34" charset="0"/>
                <a:cs typeface="Arial" panose="020B0604020202020204" pitchFamily="34" charset="0"/>
              </a:rPr>
              <a:t>YARDIMLAŞMA</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91AD0058-CCC7-148B-E56F-C4DDABAFC7FD}"/>
              </a:ext>
            </a:extLst>
          </p:cNvPr>
          <p:cNvGraphicFramePr>
            <a:graphicFrameLocks noGrp="1"/>
          </p:cNvGraphicFramePr>
          <p:nvPr>
            <p:extLst>
              <p:ext uri="{D42A27DB-BD31-4B8C-83A1-F6EECF244321}">
                <p14:modId xmlns:p14="http://schemas.microsoft.com/office/powerpoint/2010/main" val="3329566105"/>
              </p:ext>
            </p:extLst>
          </p:nvPr>
        </p:nvGraphicFramePr>
        <p:xfrm>
          <a:off x="2496003" y="1150299"/>
          <a:ext cx="7199995" cy="5040002"/>
        </p:xfrm>
        <a:graphic>
          <a:graphicData uri="http://schemas.openxmlformats.org/drawingml/2006/table">
            <a:tbl>
              <a:tblPr firstRow="1" bandRow="1">
                <a:tableStyleId>{5940675A-B579-460E-94D1-54222C63F5DA}</a:tableStyleId>
              </a:tblPr>
              <a:tblGrid>
                <a:gridCol w="654545">
                  <a:extLst>
                    <a:ext uri="{9D8B030D-6E8A-4147-A177-3AD203B41FA5}">
                      <a16:colId xmlns:a16="http://schemas.microsoft.com/office/drawing/2014/main" val="20000"/>
                    </a:ext>
                  </a:extLst>
                </a:gridCol>
                <a:gridCol w="654545">
                  <a:extLst>
                    <a:ext uri="{9D8B030D-6E8A-4147-A177-3AD203B41FA5}">
                      <a16:colId xmlns:a16="http://schemas.microsoft.com/office/drawing/2014/main" val="20001"/>
                    </a:ext>
                  </a:extLst>
                </a:gridCol>
                <a:gridCol w="654545">
                  <a:extLst>
                    <a:ext uri="{9D8B030D-6E8A-4147-A177-3AD203B41FA5}">
                      <a16:colId xmlns:a16="http://schemas.microsoft.com/office/drawing/2014/main" val="20002"/>
                    </a:ext>
                  </a:extLst>
                </a:gridCol>
                <a:gridCol w="654545">
                  <a:extLst>
                    <a:ext uri="{9D8B030D-6E8A-4147-A177-3AD203B41FA5}">
                      <a16:colId xmlns:a16="http://schemas.microsoft.com/office/drawing/2014/main" val="20003"/>
                    </a:ext>
                  </a:extLst>
                </a:gridCol>
                <a:gridCol w="654545">
                  <a:extLst>
                    <a:ext uri="{9D8B030D-6E8A-4147-A177-3AD203B41FA5}">
                      <a16:colId xmlns:a16="http://schemas.microsoft.com/office/drawing/2014/main" val="20004"/>
                    </a:ext>
                  </a:extLst>
                </a:gridCol>
                <a:gridCol w="654545">
                  <a:extLst>
                    <a:ext uri="{9D8B030D-6E8A-4147-A177-3AD203B41FA5}">
                      <a16:colId xmlns:a16="http://schemas.microsoft.com/office/drawing/2014/main" val="20005"/>
                    </a:ext>
                  </a:extLst>
                </a:gridCol>
                <a:gridCol w="654545">
                  <a:extLst>
                    <a:ext uri="{9D8B030D-6E8A-4147-A177-3AD203B41FA5}">
                      <a16:colId xmlns:a16="http://schemas.microsoft.com/office/drawing/2014/main" val="20006"/>
                    </a:ext>
                  </a:extLst>
                </a:gridCol>
                <a:gridCol w="654545">
                  <a:extLst>
                    <a:ext uri="{9D8B030D-6E8A-4147-A177-3AD203B41FA5}">
                      <a16:colId xmlns:a16="http://schemas.microsoft.com/office/drawing/2014/main" val="20007"/>
                    </a:ext>
                  </a:extLst>
                </a:gridCol>
                <a:gridCol w="654545">
                  <a:extLst>
                    <a:ext uri="{9D8B030D-6E8A-4147-A177-3AD203B41FA5}">
                      <a16:colId xmlns:a16="http://schemas.microsoft.com/office/drawing/2014/main" val="20008"/>
                    </a:ext>
                  </a:extLst>
                </a:gridCol>
                <a:gridCol w="654545">
                  <a:extLst>
                    <a:ext uri="{9D8B030D-6E8A-4147-A177-3AD203B41FA5}">
                      <a16:colId xmlns:a16="http://schemas.microsoft.com/office/drawing/2014/main" val="20009"/>
                    </a:ext>
                  </a:extLst>
                </a:gridCol>
                <a:gridCol w="654545">
                  <a:extLst>
                    <a:ext uri="{9D8B030D-6E8A-4147-A177-3AD203B41FA5}">
                      <a16:colId xmlns:a16="http://schemas.microsoft.com/office/drawing/2014/main" val="20010"/>
                    </a:ext>
                  </a:extLst>
                </a:gridCol>
              </a:tblGrid>
              <a:tr h="458182">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marL="0" algn="ctr" defTabSz="914400" rtl="0" eaLnBrk="1" latinLnBrk="0" hangingPunct="1"/>
                      <a:r>
                        <a:rPr lang="tr-TR" sz="2000" kern="1200" dirty="0">
                          <a:solidFill>
                            <a:schemeClr val="tx1"/>
                          </a:solidFill>
                          <a:latin typeface="+mn-lt"/>
                          <a:ea typeface="+mn-ea"/>
                          <a:cs typeface="+mn-cs"/>
                        </a:rPr>
                        <a:t>T</a:t>
                      </a:r>
                    </a:p>
                  </a:txBody>
                  <a:tcPr/>
                </a:tc>
                <a:tc>
                  <a:txBody>
                    <a:bodyPr/>
                    <a:lstStyle/>
                    <a:p>
                      <a:pPr marL="0" algn="ctr" defTabSz="914400" rtl="0" eaLnBrk="1" latinLnBrk="0" hangingPunct="1"/>
                      <a:r>
                        <a:rPr lang="tr-TR" sz="2000" kern="1200" dirty="0">
                          <a:solidFill>
                            <a:schemeClr val="tx1"/>
                          </a:solidFill>
                          <a:latin typeface="+mn-lt"/>
                          <a:ea typeface="+mn-ea"/>
                          <a:cs typeface="+mn-cs"/>
                        </a:rPr>
                        <a:t>M</a:t>
                      </a:r>
                    </a:p>
                  </a:txBody>
                  <a:tcPr/>
                </a:tc>
                <a:tc>
                  <a:txBody>
                    <a:bodyPr/>
                    <a:lstStyle/>
                    <a:p>
                      <a:pPr marL="0" algn="ctr" defTabSz="914400" rtl="0" eaLnBrk="1" latinLnBrk="0" hangingPunct="1"/>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Ş</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mn-lt"/>
                          <a:ea typeface="+mn-ea"/>
                          <a:cs typeface="+mn-cs"/>
                        </a:rPr>
                        <a:t>A</a:t>
                      </a:r>
                    </a:p>
                  </a:txBody>
                  <a:tcPr/>
                </a:tc>
                <a:extLst>
                  <a:ext uri="{0D108BD9-81ED-4DB2-BD59-A6C34878D82A}">
                    <a16:rowId xmlns:a16="http://schemas.microsoft.com/office/drawing/2014/main" val="10000"/>
                  </a:ext>
                </a:extLst>
              </a:tr>
              <a:tr h="458182">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Ş</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mn-lt"/>
                          <a:ea typeface="+mn-ea"/>
                          <a:cs typeface="+mn-cs"/>
                        </a:rPr>
                        <a:t>A</a:t>
                      </a:r>
                    </a:p>
                  </a:txBody>
                  <a:tcPr/>
                </a:tc>
                <a:extLst>
                  <a:ext uri="{0D108BD9-81ED-4DB2-BD59-A6C34878D82A}">
                    <a16:rowId xmlns:a16="http://schemas.microsoft.com/office/drawing/2014/main" val="10001"/>
                  </a:ext>
                </a:extLst>
              </a:tr>
              <a:tr h="458182">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M</a:t>
                      </a:r>
                    </a:p>
                  </a:txBody>
                  <a:tcPr/>
                </a:tc>
                <a:extLst>
                  <a:ext uri="{0D108BD9-81ED-4DB2-BD59-A6C34878D82A}">
                    <a16:rowId xmlns:a16="http://schemas.microsoft.com/office/drawing/2014/main" val="10002"/>
                  </a:ext>
                </a:extLst>
              </a:tr>
              <a:tr h="458182">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Ş</a:t>
                      </a:r>
                    </a:p>
                  </a:txBody>
                  <a:tcPr/>
                </a:tc>
                <a:extLst>
                  <a:ext uri="{0D108BD9-81ED-4DB2-BD59-A6C34878D82A}">
                    <a16:rowId xmlns:a16="http://schemas.microsoft.com/office/drawing/2014/main" val="10003"/>
                  </a:ext>
                </a:extLst>
              </a:tr>
              <a:tr h="458182">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N</a:t>
                      </a:r>
                    </a:p>
                  </a:txBody>
                  <a:tcPr/>
                </a:tc>
                <a:tc>
                  <a:txBody>
                    <a:bodyPr/>
                    <a:lstStyle/>
                    <a:p>
                      <a:pPr marL="0" algn="ctr" defTabSz="914400" rtl="0" eaLnBrk="1" latinLnBrk="0" hangingPunct="1"/>
                      <a:r>
                        <a:rPr lang="tr-TR" sz="2000" kern="1200" dirty="0">
                          <a:solidFill>
                            <a:schemeClr val="tx1"/>
                          </a:solidFill>
                          <a:latin typeface="+mn-lt"/>
                          <a:ea typeface="+mn-ea"/>
                          <a:cs typeface="+mn-cs"/>
                        </a:rPr>
                        <a:t>M</a:t>
                      </a:r>
                    </a:p>
                  </a:txBody>
                  <a:tcPr/>
                </a:tc>
                <a:tc>
                  <a:txBody>
                    <a:bodyPr/>
                    <a:lstStyle/>
                    <a:p>
                      <a:pPr marL="0" algn="ctr" defTabSz="914400" rtl="0" eaLnBrk="1" latinLnBrk="0" hangingPunct="1"/>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A</a:t>
                      </a:r>
                    </a:p>
                  </a:txBody>
                  <a:tcPr/>
                </a:tc>
                <a:extLst>
                  <a:ext uri="{0D108BD9-81ED-4DB2-BD59-A6C34878D82A}">
                    <a16:rowId xmlns:a16="http://schemas.microsoft.com/office/drawing/2014/main" val="10004"/>
                  </a:ext>
                </a:extLst>
              </a:tr>
              <a:tr h="458182">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J</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Ç</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L</a:t>
                      </a:r>
                    </a:p>
                  </a:txBody>
                  <a:tcPr/>
                </a:tc>
                <a:extLst>
                  <a:ext uri="{0D108BD9-81ED-4DB2-BD59-A6C34878D82A}">
                    <a16:rowId xmlns:a16="http://schemas.microsoft.com/office/drawing/2014/main" val="10005"/>
                  </a:ext>
                </a:extLst>
              </a:tr>
              <a:tr h="458182">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marL="0" algn="ctr" defTabSz="914400" rtl="0" eaLnBrk="1" latinLnBrk="0" hangingPunct="1"/>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B</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marL="0" algn="ctr" defTabSz="914400" rtl="0" eaLnBrk="1" latinLnBrk="0" hangingPunct="1"/>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Y</a:t>
                      </a:r>
                    </a:p>
                  </a:txBody>
                  <a:tcPr/>
                </a:tc>
                <a:extLst>
                  <a:ext uri="{0D108BD9-81ED-4DB2-BD59-A6C34878D82A}">
                    <a16:rowId xmlns:a16="http://schemas.microsoft.com/office/drawing/2014/main" val="10006"/>
                  </a:ext>
                </a:extLst>
              </a:tr>
              <a:tr h="458182">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marL="0" algn="ctr" defTabSz="914400" rtl="0" eaLnBrk="1" latinLnBrk="0" hangingPunct="1"/>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A</a:t>
                      </a:r>
                    </a:p>
                  </a:txBody>
                  <a:tcPr/>
                </a:tc>
                <a:extLst>
                  <a:ext uri="{0D108BD9-81ED-4DB2-BD59-A6C34878D82A}">
                    <a16:rowId xmlns:a16="http://schemas.microsoft.com/office/drawing/2014/main" val="10007"/>
                  </a:ext>
                </a:extLst>
              </a:tr>
              <a:tr h="458182">
                <a:tc>
                  <a:txBody>
                    <a:bodyPr/>
                    <a:lstStyle/>
                    <a:p>
                      <a:pPr algn="ctr"/>
                      <a:r>
                        <a:rPr lang="tr-TR" sz="2000" kern="1200" dirty="0">
                          <a:solidFill>
                            <a:schemeClr val="tx1"/>
                          </a:solidFill>
                          <a:latin typeface="+mn-lt"/>
                          <a:ea typeface="+mn-ea"/>
                          <a:cs typeface="+mn-cs"/>
                        </a:rPr>
                        <a:t>Ş</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marL="0" algn="ctr" defTabSz="914400" rtl="0" eaLnBrk="1" latinLnBrk="0" hangingPunct="1"/>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C</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P</a:t>
                      </a:r>
                    </a:p>
                  </a:txBody>
                  <a:tcPr/>
                </a:tc>
                <a:extLst>
                  <a:ext uri="{0D108BD9-81ED-4DB2-BD59-A6C34878D82A}">
                    <a16:rowId xmlns:a16="http://schemas.microsoft.com/office/drawing/2014/main" val="10008"/>
                  </a:ext>
                </a:extLst>
              </a:tr>
              <a:tr h="458182">
                <a:tc>
                  <a:txBody>
                    <a:bodyPr/>
                    <a:lstStyle/>
                    <a:p>
                      <a:pPr marL="0" algn="ctr" defTabSz="914400" rtl="0" eaLnBrk="1" latinLnBrk="0" hangingPunct="1"/>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T</a:t>
                      </a:r>
                    </a:p>
                  </a:txBody>
                  <a:tcPr/>
                </a:tc>
                <a:extLst>
                  <a:ext uri="{0D108BD9-81ED-4DB2-BD59-A6C34878D82A}">
                    <a16:rowId xmlns:a16="http://schemas.microsoft.com/office/drawing/2014/main" val="10009"/>
                  </a:ext>
                </a:extLst>
              </a:tr>
              <a:tr h="458182">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U</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7080A337-E675-8A5C-43ED-446F1905F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Tığlama</a:t>
            </a:r>
            <a:endParaRPr lang="tr-TR" sz="2400" b="1" dirty="0">
              <a:solidFill>
                <a:schemeClr val="bg1"/>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Vacip</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Kurban</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2223764"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Akika</a:t>
            </a:r>
            <a:r>
              <a:rPr lang="tr-TR" sz="2400" b="1" dirty="0">
                <a:solidFill>
                  <a:schemeClr val="bg1"/>
                </a:solidFill>
                <a:latin typeface="Arial" panose="020B0604020202020204" pitchFamily="34" charset="0"/>
                <a:cs typeface="Arial" panose="020B0604020202020204" pitchFamily="34" charset="0"/>
              </a:rPr>
              <a:t> kurbanı</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Adak kurbanı</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4" y="5582765"/>
            <a:ext cx="261592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Şükür kurbanı</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Yüce Allah’a yakınlaşmak için uygun nitelikteki bir hayvanın kesilmesi</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Kurban ibadetinin dinî hükmü</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443560"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Bir işin veya bir isteğin gerçekleşmesi halinde Allah’a adanan kurban</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6811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Mutlu bir haber alınınca Allah’a (c.c.) teşekkür etmek için kesilen kurban</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619044"/>
            <a:ext cx="6608455"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Çocuk sahibi olunca Allah’a şükretmek amacıyla kesilen kurban</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06176"/>
            <a:ext cx="6443560" cy="400110"/>
          </a:xfrm>
          <a:prstGeom prst="rect">
            <a:avLst/>
          </a:prstGeom>
          <a:noFill/>
          <a:ln>
            <a:noFill/>
          </a:ln>
        </p:spPr>
        <p:txBody>
          <a:bodyPr wrap="square" rtlCol="0">
            <a:spAutoFit/>
          </a:bodyPr>
          <a:lstStyle/>
          <a:p>
            <a:pPr>
              <a:spcAft>
                <a:spcPts val="600"/>
              </a:spcAft>
            </a:pPr>
            <a:r>
              <a:rPr lang="da-DK" sz="2000" dirty="0">
                <a:solidFill>
                  <a:schemeClr val="bg1"/>
                </a:solidFill>
                <a:latin typeface="Arial" panose="020B0604020202020204" pitchFamily="34" charset="0"/>
                <a:cs typeface="Arial" panose="020B0604020202020204" pitchFamily="34" charset="0"/>
              </a:rPr>
              <a:t>Alevi -Bektaşilik’te kurban kesilirken edilen dua</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303472B9-88DB-242D-87E1-E53A0AA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29066" y="3136612"/>
            <a:ext cx="2568575" cy="584775"/>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Kurban,</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9294359" y="2985693"/>
            <a:ext cx="2591205" cy="1015663"/>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için </a:t>
            </a:r>
            <a:r>
              <a:rPr lang="tr-TR" sz="2800" b="1" dirty="0">
                <a:latin typeface="Arial" panose="020B0604020202020204" pitchFamily="34" charset="0"/>
                <a:cs typeface="Arial" panose="020B0604020202020204" pitchFamily="34" charset="0"/>
              </a:rPr>
              <a:t>kesilmektedir.</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204077" y="2951947"/>
            <a:ext cx="5783847" cy="954107"/>
          </a:xfrm>
          <a:prstGeom prst="rect">
            <a:avLst/>
          </a:prstGeom>
          <a:solidFill>
            <a:schemeClr val="tx2">
              <a:lumMod val="40000"/>
              <a:lumOff val="60000"/>
            </a:schemeClr>
          </a:solid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Manevi olarak Allah'a (c.c.) yaklaşmak</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3204077" y="1835951"/>
            <a:ext cx="5783847" cy="954107"/>
          </a:xfrm>
          <a:prstGeom prst="rect">
            <a:avLst/>
          </a:prstGeom>
          <a:solidFill>
            <a:schemeClr val="bg1">
              <a:lumMod val="85000"/>
            </a:schemeClr>
          </a:solid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Allah'ın (c.c.) rızasını kazanmak ve O'nun emrini yerine getirmek</a:t>
            </a:r>
          </a:p>
        </p:txBody>
      </p:sp>
      <p:sp>
        <p:nvSpPr>
          <p:cNvPr id="10" name="Metin kutusu 9">
            <a:extLst>
              <a:ext uri="{FF2B5EF4-FFF2-40B4-BE49-F238E27FC236}">
                <a16:creationId xmlns:a16="http://schemas.microsoft.com/office/drawing/2014/main" id="{C194B4AF-AB70-B691-B478-55E9A6D0B158}"/>
              </a:ext>
            </a:extLst>
          </p:cNvPr>
          <p:cNvSpPr txBox="1"/>
          <p:nvPr/>
        </p:nvSpPr>
        <p:spPr>
          <a:xfrm>
            <a:off x="3204077" y="4067943"/>
            <a:ext cx="5783847" cy="954107"/>
          </a:xfrm>
          <a:prstGeom prst="rect">
            <a:avLst/>
          </a:prstGeom>
          <a:solidFill>
            <a:schemeClr val="accent1">
              <a:lumMod val="40000"/>
              <a:lumOff val="60000"/>
            </a:schemeClr>
          </a:solid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İhtiyaç sahibi kimselere yardımcı olmak</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descr="daire, grafik, ekran görüntüsü içeren bir resim&#10;&#10;Açıklama otomatik olarak oluşturuldu">
            <a:extLst>
              <a:ext uri="{FF2B5EF4-FFF2-40B4-BE49-F238E27FC236}">
                <a16:creationId xmlns:a16="http://schemas.microsoft.com/office/drawing/2014/main" id="{9E71CF51-767F-2246-6386-46D87F793445}"/>
              </a:ext>
            </a:extLst>
          </p:cNvPr>
          <p:cNvPicPr>
            <a:picLocks noChangeAspect="1"/>
          </p:cNvPicPr>
          <p:nvPr/>
        </p:nvPicPr>
        <p:blipFill rotWithShape="1">
          <a:blip r:embed="rId3">
            <a:extLst>
              <a:ext uri="{28A0092B-C50C-407E-A947-70E740481C1C}">
                <a14:useLocalDpi xmlns:a14="http://schemas.microsoft.com/office/drawing/2010/main" val="0"/>
              </a:ext>
            </a:extLst>
          </a:blip>
          <a:srcRect r="1127"/>
          <a:stretch/>
        </p:blipFill>
        <p:spPr>
          <a:xfrm>
            <a:off x="1477764" y="1048951"/>
            <a:ext cx="9236472" cy="4624114"/>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678681" y="4230723"/>
            <a:ext cx="2834639" cy="1323439"/>
          </a:xfrm>
          <a:prstGeom prst="rect">
            <a:avLst/>
          </a:prstGeom>
          <a:noFill/>
          <a:ln>
            <a:noFill/>
          </a:ln>
        </p:spPr>
        <p:txBody>
          <a:bodyPr wrap="square" rtlCol="0">
            <a:spAutoFit/>
          </a:bodyPr>
          <a:lstStyle/>
          <a:p>
            <a:pPr algn="ctr">
              <a:spcAft>
                <a:spcPts val="600"/>
              </a:spcAft>
            </a:pPr>
            <a:r>
              <a:rPr lang="tr-TR" sz="4000" b="1" dirty="0">
                <a:latin typeface="Arial" panose="020B0604020202020204" pitchFamily="34" charset="0"/>
                <a:cs typeface="Arial" panose="020B0604020202020204" pitchFamily="34" charset="0"/>
              </a:rPr>
              <a:t>KURBAN ÇEŞİTLERİ</a:t>
            </a:r>
          </a:p>
        </p:txBody>
      </p:sp>
      <p:sp>
        <p:nvSpPr>
          <p:cNvPr id="10" name="Metin kutusu 9">
            <a:extLst>
              <a:ext uri="{FF2B5EF4-FFF2-40B4-BE49-F238E27FC236}">
                <a16:creationId xmlns:a16="http://schemas.microsoft.com/office/drawing/2014/main" id="{D4AEA5A5-FFBA-7EF0-807A-E79D8585FE3A}"/>
              </a:ext>
            </a:extLst>
          </p:cNvPr>
          <p:cNvSpPr txBox="1"/>
          <p:nvPr/>
        </p:nvSpPr>
        <p:spPr>
          <a:xfrm>
            <a:off x="3833119" y="2098664"/>
            <a:ext cx="2087881" cy="1692771"/>
          </a:xfrm>
          <a:prstGeom prst="rect">
            <a:avLst/>
          </a:prstGeom>
          <a:noFill/>
          <a:ln>
            <a:noFill/>
          </a:ln>
        </p:spPr>
        <p:txBody>
          <a:bodyPr wrap="square" rtlCol="0">
            <a:spAutoFit/>
          </a:bodyPr>
          <a:lstStyle/>
          <a:p>
            <a:pPr algn="ctr">
              <a:spcAft>
                <a:spcPts val="600"/>
              </a:spcAft>
            </a:pPr>
            <a:r>
              <a:rPr lang="tr-TR" sz="2600" dirty="0">
                <a:latin typeface="Arial" panose="020B0604020202020204" pitchFamily="34" charset="0"/>
                <a:cs typeface="Arial" panose="020B0604020202020204" pitchFamily="34" charset="0"/>
              </a:rPr>
              <a:t>Kurban Bayramında kesilen kurban</a:t>
            </a:r>
          </a:p>
        </p:txBody>
      </p:sp>
      <p:sp>
        <p:nvSpPr>
          <p:cNvPr id="11" name="Metin kutusu 10">
            <a:extLst>
              <a:ext uri="{FF2B5EF4-FFF2-40B4-BE49-F238E27FC236}">
                <a16:creationId xmlns:a16="http://schemas.microsoft.com/office/drawing/2014/main" id="{F49CAFA7-CB18-C129-9E7B-99F7B5180D8B}"/>
              </a:ext>
            </a:extLst>
          </p:cNvPr>
          <p:cNvSpPr txBox="1"/>
          <p:nvPr/>
        </p:nvSpPr>
        <p:spPr>
          <a:xfrm>
            <a:off x="6553200" y="2375075"/>
            <a:ext cx="1455163" cy="830997"/>
          </a:xfrm>
          <a:prstGeom prst="rect">
            <a:avLst/>
          </a:prstGeom>
          <a:noFill/>
          <a:ln>
            <a:noFill/>
          </a:ln>
        </p:spPr>
        <p:txBody>
          <a:bodyPr wrap="square" rtlCol="0">
            <a:spAutoFit/>
          </a:bodyPr>
          <a:lstStyle/>
          <a:p>
            <a:pPr algn="ctr">
              <a:spcAft>
                <a:spcPts val="600"/>
              </a:spcAft>
            </a:pPr>
            <a:r>
              <a:rPr lang="tr-TR" sz="2400" dirty="0">
                <a:latin typeface="Arial" panose="020B0604020202020204" pitchFamily="34" charset="0"/>
                <a:cs typeface="Arial" panose="020B0604020202020204" pitchFamily="34" charset="0"/>
              </a:rPr>
              <a:t>Adak kurbanı</a:t>
            </a:r>
          </a:p>
        </p:txBody>
      </p:sp>
      <p:sp>
        <p:nvSpPr>
          <p:cNvPr id="13" name="Metin kutusu 12">
            <a:extLst>
              <a:ext uri="{FF2B5EF4-FFF2-40B4-BE49-F238E27FC236}">
                <a16:creationId xmlns:a16="http://schemas.microsoft.com/office/drawing/2014/main" id="{478FD43C-A245-C710-DFA3-737379D3C4F9}"/>
              </a:ext>
            </a:extLst>
          </p:cNvPr>
          <p:cNvSpPr txBox="1"/>
          <p:nvPr/>
        </p:nvSpPr>
        <p:spPr>
          <a:xfrm>
            <a:off x="2369821" y="4061445"/>
            <a:ext cx="1547377" cy="830997"/>
          </a:xfrm>
          <a:prstGeom prst="rect">
            <a:avLst/>
          </a:prstGeom>
          <a:noFill/>
          <a:ln>
            <a:noFill/>
          </a:ln>
        </p:spPr>
        <p:txBody>
          <a:bodyPr wrap="square" rtlCol="0">
            <a:spAutoFit/>
          </a:bodyPr>
          <a:lstStyle/>
          <a:p>
            <a:pPr algn="ctr">
              <a:spcAft>
                <a:spcPts val="600"/>
              </a:spcAft>
            </a:pPr>
            <a:r>
              <a:rPr lang="tr-TR" sz="2400" dirty="0" err="1">
                <a:latin typeface="Arial" panose="020B0604020202020204" pitchFamily="34" charset="0"/>
                <a:cs typeface="Arial" panose="020B0604020202020204" pitchFamily="34" charset="0"/>
              </a:rPr>
              <a:t>Akika</a:t>
            </a:r>
            <a:r>
              <a:rPr lang="tr-TR" sz="2400" dirty="0">
                <a:latin typeface="Arial" panose="020B0604020202020204" pitchFamily="34" charset="0"/>
                <a:cs typeface="Arial" panose="020B0604020202020204" pitchFamily="34" charset="0"/>
              </a:rPr>
              <a:t> kurbanı</a:t>
            </a:r>
          </a:p>
        </p:txBody>
      </p:sp>
      <p:sp>
        <p:nvSpPr>
          <p:cNvPr id="14" name="Metin kutusu 13">
            <a:extLst>
              <a:ext uri="{FF2B5EF4-FFF2-40B4-BE49-F238E27FC236}">
                <a16:creationId xmlns:a16="http://schemas.microsoft.com/office/drawing/2014/main" id="{0AD72552-5590-FD68-0CAF-687B270EFB19}"/>
              </a:ext>
            </a:extLst>
          </p:cNvPr>
          <p:cNvSpPr txBox="1"/>
          <p:nvPr/>
        </p:nvSpPr>
        <p:spPr>
          <a:xfrm>
            <a:off x="8214359" y="4061445"/>
            <a:ext cx="1455163" cy="830997"/>
          </a:xfrm>
          <a:prstGeom prst="rect">
            <a:avLst/>
          </a:prstGeom>
          <a:noFill/>
          <a:ln>
            <a:noFill/>
          </a:ln>
        </p:spPr>
        <p:txBody>
          <a:bodyPr wrap="square" rtlCol="0">
            <a:spAutoFit/>
          </a:bodyPr>
          <a:lstStyle/>
          <a:p>
            <a:pPr algn="ctr">
              <a:spcAft>
                <a:spcPts val="600"/>
              </a:spcAft>
            </a:pPr>
            <a:r>
              <a:rPr lang="tr-TR" sz="2400" dirty="0">
                <a:latin typeface="Arial" panose="020B0604020202020204" pitchFamily="34" charset="0"/>
                <a:cs typeface="Arial" panose="020B0604020202020204" pitchFamily="34" charset="0"/>
              </a:rPr>
              <a:t>Şükür kurbanı</a:t>
            </a:r>
          </a:p>
        </p:txBody>
      </p:sp>
      <p:sp>
        <p:nvSpPr>
          <p:cNvPr id="15" name="Metin kutusu 14">
            <a:extLst>
              <a:ext uri="{FF2B5EF4-FFF2-40B4-BE49-F238E27FC236}">
                <a16:creationId xmlns:a16="http://schemas.microsoft.com/office/drawing/2014/main" id="{D7743D5B-3602-F981-2CED-8B48C7ED120F}"/>
              </a:ext>
            </a:extLst>
          </p:cNvPr>
          <p:cNvSpPr txBox="1"/>
          <p:nvPr/>
        </p:nvSpPr>
        <p:spPr>
          <a:xfrm>
            <a:off x="1622627" y="3689301"/>
            <a:ext cx="781568"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I</a:t>
            </a:r>
          </a:p>
        </p:txBody>
      </p:sp>
      <p:sp>
        <p:nvSpPr>
          <p:cNvPr id="16" name="Metin kutusu 15">
            <a:extLst>
              <a:ext uri="{FF2B5EF4-FFF2-40B4-BE49-F238E27FC236}">
                <a16:creationId xmlns:a16="http://schemas.microsoft.com/office/drawing/2014/main" id="{5431D96C-8367-9D82-420B-16248D25D6AD}"/>
              </a:ext>
            </a:extLst>
          </p:cNvPr>
          <p:cNvSpPr txBox="1"/>
          <p:nvPr/>
        </p:nvSpPr>
        <p:spPr>
          <a:xfrm>
            <a:off x="4057387" y="1348598"/>
            <a:ext cx="781568"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II</a:t>
            </a:r>
          </a:p>
        </p:txBody>
      </p:sp>
      <p:sp>
        <p:nvSpPr>
          <p:cNvPr id="18" name="Metin kutusu 17">
            <a:extLst>
              <a:ext uri="{FF2B5EF4-FFF2-40B4-BE49-F238E27FC236}">
                <a16:creationId xmlns:a16="http://schemas.microsoft.com/office/drawing/2014/main" id="{40733173-35AB-A5D0-7076-2748E25F811D}"/>
              </a:ext>
            </a:extLst>
          </p:cNvPr>
          <p:cNvSpPr txBox="1"/>
          <p:nvPr/>
        </p:nvSpPr>
        <p:spPr>
          <a:xfrm>
            <a:off x="7437554" y="1420041"/>
            <a:ext cx="781568"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III</a:t>
            </a:r>
          </a:p>
        </p:txBody>
      </p:sp>
      <p:sp>
        <p:nvSpPr>
          <p:cNvPr id="19" name="Metin kutusu 18">
            <a:extLst>
              <a:ext uri="{FF2B5EF4-FFF2-40B4-BE49-F238E27FC236}">
                <a16:creationId xmlns:a16="http://schemas.microsoft.com/office/drawing/2014/main" id="{3BA40212-E8BC-BC55-E468-733DCB55CE04}"/>
              </a:ext>
            </a:extLst>
          </p:cNvPr>
          <p:cNvSpPr txBox="1"/>
          <p:nvPr/>
        </p:nvSpPr>
        <p:spPr>
          <a:xfrm>
            <a:off x="9771353" y="3859189"/>
            <a:ext cx="781568"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IV</a:t>
            </a:r>
          </a:p>
        </p:txBody>
      </p:sp>
    </p:spTree>
    <p:extLst>
      <p:ext uri="{BB962C8B-B14F-4D97-AF65-F5344CB8AC3E}">
        <p14:creationId xmlns:p14="http://schemas.microsoft.com/office/powerpoint/2010/main" val="39883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6" name="Resim 5" descr="ekran görüntüsü, daire içeren bir resim&#10;&#10;Açıklama otomatik olarak oluşturuldu">
            <a:extLst>
              <a:ext uri="{FF2B5EF4-FFF2-40B4-BE49-F238E27FC236}">
                <a16:creationId xmlns:a16="http://schemas.microsoft.com/office/drawing/2014/main" id="{387045A3-B213-78AE-8F3F-0A70203DE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5" y="740740"/>
            <a:ext cx="2898188" cy="768020"/>
          </a:xfrm>
          <a:prstGeom prst="rect">
            <a:avLst/>
          </a:prstGeom>
        </p:spPr>
      </p:pic>
      <p:sp>
        <p:nvSpPr>
          <p:cNvPr id="15" name="Metin kutusu 14">
            <a:extLst>
              <a:ext uri="{FF2B5EF4-FFF2-40B4-BE49-F238E27FC236}">
                <a16:creationId xmlns:a16="http://schemas.microsoft.com/office/drawing/2014/main" id="{D7743D5B-3602-F981-2CED-8B48C7ED120F}"/>
              </a:ext>
            </a:extLst>
          </p:cNvPr>
          <p:cNvSpPr txBox="1"/>
          <p:nvPr/>
        </p:nvSpPr>
        <p:spPr>
          <a:xfrm>
            <a:off x="295285" y="827633"/>
            <a:ext cx="781568" cy="584775"/>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I</a:t>
            </a:r>
          </a:p>
        </p:txBody>
      </p:sp>
      <p:sp>
        <p:nvSpPr>
          <p:cNvPr id="13" name="Metin kutusu 12">
            <a:extLst>
              <a:ext uri="{FF2B5EF4-FFF2-40B4-BE49-F238E27FC236}">
                <a16:creationId xmlns:a16="http://schemas.microsoft.com/office/drawing/2014/main" id="{478FD43C-A245-C710-DFA3-737379D3C4F9}"/>
              </a:ext>
            </a:extLst>
          </p:cNvPr>
          <p:cNvSpPr txBox="1"/>
          <p:nvPr/>
        </p:nvSpPr>
        <p:spPr>
          <a:xfrm>
            <a:off x="1130193" y="889187"/>
            <a:ext cx="2058120" cy="430887"/>
          </a:xfrm>
          <a:prstGeom prst="rect">
            <a:avLst/>
          </a:prstGeom>
          <a:noFill/>
          <a:ln>
            <a:noFill/>
          </a:ln>
        </p:spPr>
        <p:txBody>
          <a:bodyPr wrap="square" rtlCol="0">
            <a:spAutoFit/>
          </a:bodyPr>
          <a:lstStyle/>
          <a:p>
            <a:pPr>
              <a:spcAft>
                <a:spcPts val="600"/>
              </a:spcAft>
            </a:pPr>
            <a:r>
              <a:rPr lang="tr-TR" sz="2200" b="1" dirty="0" err="1">
                <a:solidFill>
                  <a:schemeClr val="bg1"/>
                </a:solidFill>
                <a:latin typeface="Arial" panose="020B0604020202020204" pitchFamily="34" charset="0"/>
                <a:cs typeface="Arial" panose="020B0604020202020204" pitchFamily="34" charset="0"/>
              </a:rPr>
              <a:t>Akika</a:t>
            </a:r>
            <a:r>
              <a:rPr lang="tr-TR" sz="2200" b="1" dirty="0">
                <a:solidFill>
                  <a:schemeClr val="bg1"/>
                </a:solidFill>
                <a:latin typeface="Arial" panose="020B0604020202020204" pitchFamily="34" charset="0"/>
                <a:cs typeface="Arial" panose="020B0604020202020204" pitchFamily="34" charset="0"/>
              </a:rPr>
              <a:t> kurbanı</a:t>
            </a:r>
          </a:p>
        </p:txBody>
      </p:sp>
      <p:pic>
        <p:nvPicPr>
          <p:cNvPr id="9" name="Resim 8" descr="kişi, şahıs, deri, cilt, ayak parmağı, bebek içeren bir resim&#10;&#10;Açıklama otomatik olarak oluşturuldu">
            <a:extLst>
              <a:ext uri="{FF2B5EF4-FFF2-40B4-BE49-F238E27FC236}">
                <a16:creationId xmlns:a16="http://schemas.microsoft.com/office/drawing/2014/main" id="{AA3F1CA9-450D-EE6E-7BBA-BC0CAD55F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85" y="1777719"/>
            <a:ext cx="2893028" cy="4339541"/>
          </a:xfrm>
          <a:prstGeom prst="rect">
            <a:avLst/>
          </a:prstGeom>
        </p:spPr>
      </p:pic>
      <p:sp>
        <p:nvSpPr>
          <p:cNvPr id="3" name="Metin kutusu 2">
            <a:extLst>
              <a:ext uri="{FF2B5EF4-FFF2-40B4-BE49-F238E27FC236}">
                <a16:creationId xmlns:a16="http://schemas.microsoft.com/office/drawing/2014/main" id="{81E0A5EB-32AA-3569-634F-2E8C3641F003}"/>
              </a:ext>
            </a:extLst>
          </p:cNvPr>
          <p:cNvSpPr txBox="1"/>
          <p:nvPr/>
        </p:nvSpPr>
        <p:spPr>
          <a:xfrm>
            <a:off x="3483598" y="1777719"/>
            <a:ext cx="829692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Çocuk sahibi olan anne babanın isteğe bağlı olarak Allah’a (c.c.) şükretmek amacıyla kestiği kurbandır.</a:t>
            </a:r>
          </a:p>
        </p:txBody>
      </p:sp>
      <p:sp>
        <p:nvSpPr>
          <p:cNvPr id="4" name="Metin kutusu 3">
            <a:extLst>
              <a:ext uri="{FF2B5EF4-FFF2-40B4-BE49-F238E27FC236}">
                <a16:creationId xmlns:a16="http://schemas.microsoft.com/office/drawing/2014/main" id="{AC4B95ED-0E93-93FB-0181-CE7280CD99A1}"/>
              </a:ext>
            </a:extLst>
          </p:cNvPr>
          <p:cNvSpPr txBox="1"/>
          <p:nvPr/>
        </p:nvSpPr>
        <p:spPr>
          <a:xfrm>
            <a:off x="3483598" y="3429000"/>
            <a:ext cx="829692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'den (s.a.v.) öğrendiğimiz bir kurban çeşididir. Bu nedenle </a:t>
            </a:r>
            <a:r>
              <a:rPr lang="tr-TR" sz="3000" dirty="0">
                <a:solidFill>
                  <a:srgbClr val="FF0000"/>
                </a:solidFill>
                <a:latin typeface="Arial" panose="020B0604020202020204" pitchFamily="34" charset="0"/>
                <a:cs typeface="Arial" panose="020B0604020202020204" pitchFamily="34" charset="0"/>
              </a:rPr>
              <a:t>sünnet</a:t>
            </a:r>
            <a:r>
              <a:rPr lang="tr-TR" sz="3000" dirty="0">
                <a:latin typeface="Arial" panose="020B0604020202020204" pitchFamily="34" charset="0"/>
                <a:cs typeface="Arial" panose="020B0604020202020204" pitchFamily="34" charset="0"/>
              </a:rPr>
              <a:t> hükmünde değerlendirilir.</a:t>
            </a:r>
          </a:p>
        </p:txBody>
      </p:sp>
    </p:spTree>
    <p:extLst>
      <p:ext uri="{BB962C8B-B14F-4D97-AF65-F5344CB8AC3E}">
        <p14:creationId xmlns:p14="http://schemas.microsoft.com/office/powerpoint/2010/main" val="346677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6" name="Resim 5" descr="ekran görüntüsü, daire içeren bir resim&#10;&#10;Açıklama otomatik olarak oluşturuldu">
            <a:extLst>
              <a:ext uri="{FF2B5EF4-FFF2-40B4-BE49-F238E27FC236}">
                <a16:creationId xmlns:a16="http://schemas.microsoft.com/office/drawing/2014/main" id="{387045A3-B213-78AE-8F3F-0A70203DE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5" y="740740"/>
            <a:ext cx="2898188" cy="768020"/>
          </a:xfrm>
          <a:prstGeom prst="rect">
            <a:avLst/>
          </a:prstGeom>
        </p:spPr>
      </p:pic>
      <p:sp>
        <p:nvSpPr>
          <p:cNvPr id="15" name="Metin kutusu 14">
            <a:extLst>
              <a:ext uri="{FF2B5EF4-FFF2-40B4-BE49-F238E27FC236}">
                <a16:creationId xmlns:a16="http://schemas.microsoft.com/office/drawing/2014/main" id="{D7743D5B-3602-F981-2CED-8B48C7ED120F}"/>
              </a:ext>
            </a:extLst>
          </p:cNvPr>
          <p:cNvSpPr txBox="1"/>
          <p:nvPr/>
        </p:nvSpPr>
        <p:spPr>
          <a:xfrm>
            <a:off x="295285" y="827633"/>
            <a:ext cx="781568" cy="584775"/>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I</a:t>
            </a:r>
          </a:p>
        </p:txBody>
      </p:sp>
      <p:sp>
        <p:nvSpPr>
          <p:cNvPr id="13" name="Metin kutusu 12">
            <a:extLst>
              <a:ext uri="{FF2B5EF4-FFF2-40B4-BE49-F238E27FC236}">
                <a16:creationId xmlns:a16="http://schemas.microsoft.com/office/drawing/2014/main" id="{478FD43C-A245-C710-DFA3-737379D3C4F9}"/>
              </a:ext>
            </a:extLst>
          </p:cNvPr>
          <p:cNvSpPr txBox="1"/>
          <p:nvPr/>
        </p:nvSpPr>
        <p:spPr>
          <a:xfrm>
            <a:off x="1130193" y="833690"/>
            <a:ext cx="2132120" cy="584775"/>
          </a:xfrm>
          <a:prstGeom prst="rect">
            <a:avLst/>
          </a:prstGeom>
          <a:noFill/>
          <a:ln>
            <a:noFill/>
          </a:ln>
        </p:spPr>
        <p:txBody>
          <a:bodyPr wrap="square" rtlCol="0">
            <a:spAutoFit/>
          </a:bodyPr>
          <a:lstStyle/>
          <a:p>
            <a:pPr>
              <a:spcAft>
                <a:spcPts val="600"/>
              </a:spcAft>
            </a:pPr>
            <a:r>
              <a:rPr lang="tr-TR" sz="1600" b="1" dirty="0">
                <a:solidFill>
                  <a:schemeClr val="bg1"/>
                </a:solidFill>
                <a:latin typeface="Arial" panose="020B0604020202020204" pitchFamily="34" charset="0"/>
                <a:cs typeface="Arial" panose="020B0604020202020204" pitchFamily="34" charset="0"/>
              </a:rPr>
              <a:t>Kurban Bayramında kesilen kurban</a:t>
            </a:r>
          </a:p>
        </p:txBody>
      </p:sp>
      <p:pic>
        <p:nvPicPr>
          <p:cNvPr id="4" name="Resim 3" descr="memeli, çim, koyun, canlı hayvan içeren bir resim&#10;&#10;Açıklama otomatik olarak oluşturuldu">
            <a:extLst>
              <a:ext uri="{FF2B5EF4-FFF2-40B4-BE49-F238E27FC236}">
                <a16:creationId xmlns:a16="http://schemas.microsoft.com/office/drawing/2014/main" id="{F3D96954-A7F7-ABF2-9813-3029C4886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85" y="1779260"/>
            <a:ext cx="2892000" cy="4338000"/>
          </a:xfrm>
          <a:prstGeom prst="rect">
            <a:avLst/>
          </a:prstGeom>
        </p:spPr>
      </p:pic>
      <p:sp>
        <p:nvSpPr>
          <p:cNvPr id="3" name="Metin kutusu 2">
            <a:extLst>
              <a:ext uri="{FF2B5EF4-FFF2-40B4-BE49-F238E27FC236}">
                <a16:creationId xmlns:a16="http://schemas.microsoft.com/office/drawing/2014/main" id="{C6DB6CDD-1C36-76C2-1D49-FEBE910615C9}"/>
              </a:ext>
            </a:extLst>
          </p:cNvPr>
          <p:cNvSpPr txBox="1"/>
          <p:nvPr/>
        </p:nvSpPr>
        <p:spPr>
          <a:xfrm>
            <a:off x="3483598" y="1777719"/>
            <a:ext cx="8296922"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Hicri aylardan olan Zilhicce ayında kesilen kurbandır.</a:t>
            </a:r>
          </a:p>
        </p:txBody>
      </p:sp>
      <p:sp>
        <p:nvSpPr>
          <p:cNvPr id="7" name="Metin kutusu 6">
            <a:extLst>
              <a:ext uri="{FF2B5EF4-FFF2-40B4-BE49-F238E27FC236}">
                <a16:creationId xmlns:a16="http://schemas.microsoft.com/office/drawing/2014/main" id="{43017306-69DB-FEA2-A8DD-2B5DC442CA29}"/>
              </a:ext>
            </a:extLst>
          </p:cNvPr>
          <p:cNvSpPr txBox="1"/>
          <p:nvPr/>
        </p:nvSpPr>
        <p:spPr>
          <a:xfrm>
            <a:off x="3482570" y="2998835"/>
            <a:ext cx="8296922"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Dinen zengin olarak kabul edilen kimselerin kurban kesmesi gerekmektedir. Allah'ın (c.c.) emrettiği bir ibadet olması sebebiyle </a:t>
            </a:r>
            <a:r>
              <a:rPr lang="tr-TR" sz="3000" dirty="0">
                <a:solidFill>
                  <a:srgbClr val="FF0000"/>
                </a:solidFill>
                <a:latin typeface="Arial" panose="020B0604020202020204" pitchFamily="34" charset="0"/>
                <a:cs typeface="Arial" panose="020B0604020202020204" pitchFamily="34" charset="0"/>
              </a:rPr>
              <a:t>vacip</a:t>
            </a:r>
            <a:r>
              <a:rPr lang="tr-TR" sz="3000" dirty="0">
                <a:latin typeface="Arial" panose="020B0604020202020204" pitchFamily="34" charset="0"/>
                <a:cs typeface="Arial" panose="020B0604020202020204" pitchFamily="34" charset="0"/>
              </a:rPr>
              <a:t> olarak değerlendirilmektedir.</a:t>
            </a:r>
          </a:p>
        </p:txBody>
      </p:sp>
    </p:spTree>
    <p:extLst>
      <p:ext uri="{BB962C8B-B14F-4D97-AF65-F5344CB8AC3E}">
        <p14:creationId xmlns:p14="http://schemas.microsoft.com/office/powerpoint/2010/main" val="410554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6" name="Resim 5" descr="ekran görüntüsü, daire içeren bir resim&#10;&#10;Açıklama otomatik olarak oluşturuldu">
            <a:extLst>
              <a:ext uri="{FF2B5EF4-FFF2-40B4-BE49-F238E27FC236}">
                <a16:creationId xmlns:a16="http://schemas.microsoft.com/office/drawing/2014/main" id="{387045A3-B213-78AE-8F3F-0A70203DE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5" y="740740"/>
            <a:ext cx="2898188" cy="768020"/>
          </a:xfrm>
          <a:prstGeom prst="rect">
            <a:avLst/>
          </a:prstGeom>
        </p:spPr>
      </p:pic>
      <p:sp>
        <p:nvSpPr>
          <p:cNvPr id="15" name="Metin kutusu 14">
            <a:extLst>
              <a:ext uri="{FF2B5EF4-FFF2-40B4-BE49-F238E27FC236}">
                <a16:creationId xmlns:a16="http://schemas.microsoft.com/office/drawing/2014/main" id="{D7743D5B-3602-F981-2CED-8B48C7ED120F}"/>
              </a:ext>
            </a:extLst>
          </p:cNvPr>
          <p:cNvSpPr txBox="1"/>
          <p:nvPr/>
        </p:nvSpPr>
        <p:spPr>
          <a:xfrm>
            <a:off x="295285" y="827633"/>
            <a:ext cx="781568" cy="584775"/>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I</a:t>
            </a:r>
          </a:p>
        </p:txBody>
      </p:sp>
      <p:sp>
        <p:nvSpPr>
          <p:cNvPr id="13" name="Metin kutusu 12">
            <a:extLst>
              <a:ext uri="{FF2B5EF4-FFF2-40B4-BE49-F238E27FC236}">
                <a16:creationId xmlns:a16="http://schemas.microsoft.com/office/drawing/2014/main" id="{478FD43C-A245-C710-DFA3-737379D3C4F9}"/>
              </a:ext>
            </a:extLst>
          </p:cNvPr>
          <p:cNvSpPr txBox="1"/>
          <p:nvPr/>
        </p:nvSpPr>
        <p:spPr>
          <a:xfrm>
            <a:off x="1130193" y="889187"/>
            <a:ext cx="2058120" cy="430887"/>
          </a:xfrm>
          <a:prstGeom prst="rect">
            <a:avLst/>
          </a:prstGeom>
          <a:noFill/>
          <a:ln>
            <a:noFill/>
          </a:ln>
        </p:spPr>
        <p:txBody>
          <a:bodyPr wrap="square" rtlCol="0">
            <a:spAutoFit/>
          </a:bodyPr>
          <a:lstStyle/>
          <a:p>
            <a:pPr>
              <a:spcAft>
                <a:spcPts val="600"/>
              </a:spcAft>
            </a:pPr>
            <a:r>
              <a:rPr lang="tr-TR" sz="2200" b="1" dirty="0">
                <a:solidFill>
                  <a:schemeClr val="bg1"/>
                </a:solidFill>
                <a:latin typeface="Arial" panose="020B0604020202020204" pitchFamily="34" charset="0"/>
                <a:cs typeface="Arial" panose="020B0604020202020204" pitchFamily="34" charset="0"/>
              </a:rPr>
              <a:t>Adak kurbanı</a:t>
            </a:r>
          </a:p>
        </p:txBody>
      </p:sp>
      <p:pic>
        <p:nvPicPr>
          <p:cNvPr id="4" name="Resim 3" descr="gökyüzü, kuş, dış mekan, siluet içeren bir resim&#10;&#10;Açıklama otomatik olarak oluşturuldu">
            <a:extLst>
              <a:ext uri="{FF2B5EF4-FFF2-40B4-BE49-F238E27FC236}">
                <a16:creationId xmlns:a16="http://schemas.microsoft.com/office/drawing/2014/main" id="{EE6F48E4-8F01-4D6A-ADBC-222F2878C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85" y="1779260"/>
            <a:ext cx="2892000" cy="4338000"/>
          </a:xfrm>
          <a:prstGeom prst="rect">
            <a:avLst/>
          </a:prstGeom>
        </p:spPr>
      </p:pic>
      <p:sp>
        <p:nvSpPr>
          <p:cNvPr id="3" name="Metin kutusu 2">
            <a:extLst>
              <a:ext uri="{FF2B5EF4-FFF2-40B4-BE49-F238E27FC236}">
                <a16:creationId xmlns:a16="http://schemas.microsoft.com/office/drawing/2014/main" id="{DE144B1C-3F70-7E0D-B191-C9AFD88401E0}"/>
              </a:ext>
            </a:extLst>
          </p:cNvPr>
          <p:cNvSpPr txBox="1"/>
          <p:nvPr/>
        </p:nvSpPr>
        <p:spPr>
          <a:xfrm>
            <a:off x="3483598" y="1777719"/>
            <a:ext cx="856761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 isteğin gerçekleşmesi durumunda       kesmek için Allah’a (c.c.) söz verilen ve istek gerçekleştiğinde kesilmesi gereken kurbandır.</a:t>
            </a:r>
          </a:p>
        </p:txBody>
      </p:sp>
      <p:sp>
        <p:nvSpPr>
          <p:cNvPr id="7" name="Metin kutusu 6">
            <a:extLst>
              <a:ext uri="{FF2B5EF4-FFF2-40B4-BE49-F238E27FC236}">
                <a16:creationId xmlns:a16="http://schemas.microsoft.com/office/drawing/2014/main" id="{FA98665F-ADB6-7EB5-60BC-B0D390D64A7C}"/>
              </a:ext>
            </a:extLst>
          </p:cNvPr>
          <p:cNvSpPr txBox="1"/>
          <p:nvPr/>
        </p:nvSpPr>
        <p:spPr>
          <a:xfrm>
            <a:off x="3482570" y="3429000"/>
            <a:ext cx="829692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Allah'a (c.c.) verilen söz yerine getirilmesi gerekir. Bu nedenle bu kurbanın kesilmesi de dinen vacip hükmünde değerlendirilir.</a:t>
            </a:r>
          </a:p>
        </p:txBody>
      </p:sp>
      <p:sp>
        <p:nvSpPr>
          <p:cNvPr id="8" name="Metin kutusu 7">
            <a:extLst>
              <a:ext uri="{FF2B5EF4-FFF2-40B4-BE49-F238E27FC236}">
                <a16:creationId xmlns:a16="http://schemas.microsoft.com/office/drawing/2014/main" id="{F62423F3-F97F-FB6B-2294-AAC2680D2B33}"/>
              </a:ext>
            </a:extLst>
          </p:cNvPr>
          <p:cNvSpPr txBox="1"/>
          <p:nvPr/>
        </p:nvSpPr>
        <p:spPr>
          <a:xfrm>
            <a:off x="3482570" y="5080281"/>
            <a:ext cx="849087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kurbanın etinden kurbanı kesen ve o kişinin bakmakla mükellef olduğu kimseler yiyemezler.</a:t>
            </a:r>
          </a:p>
        </p:txBody>
      </p:sp>
    </p:spTree>
    <p:extLst>
      <p:ext uri="{BB962C8B-B14F-4D97-AF65-F5344CB8AC3E}">
        <p14:creationId xmlns:p14="http://schemas.microsoft.com/office/powerpoint/2010/main" val="8848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6" name="Resim 5" descr="ekran görüntüsü, daire içeren bir resim&#10;&#10;Açıklama otomatik olarak oluşturuldu">
            <a:extLst>
              <a:ext uri="{FF2B5EF4-FFF2-40B4-BE49-F238E27FC236}">
                <a16:creationId xmlns:a16="http://schemas.microsoft.com/office/drawing/2014/main" id="{387045A3-B213-78AE-8F3F-0A70203DE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5" y="740740"/>
            <a:ext cx="2898188" cy="768020"/>
          </a:xfrm>
          <a:prstGeom prst="rect">
            <a:avLst/>
          </a:prstGeom>
        </p:spPr>
      </p:pic>
      <p:sp>
        <p:nvSpPr>
          <p:cNvPr id="15" name="Metin kutusu 14">
            <a:extLst>
              <a:ext uri="{FF2B5EF4-FFF2-40B4-BE49-F238E27FC236}">
                <a16:creationId xmlns:a16="http://schemas.microsoft.com/office/drawing/2014/main" id="{D7743D5B-3602-F981-2CED-8B48C7ED120F}"/>
              </a:ext>
            </a:extLst>
          </p:cNvPr>
          <p:cNvSpPr txBox="1"/>
          <p:nvPr/>
        </p:nvSpPr>
        <p:spPr>
          <a:xfrm>
            <a:off x="295285" y="827633"/>
            <a:ext cx="781568" cy="584775"/>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I</a:t>
            </a:r>
          </a:p>
        </p:txBody>
      </p:sp>
      <p:pic>
        <p:nvPicPr>
          <p:cNvPr id="4" name="Resim 3" descr="çizgi film, ekran görüntüsü, parmak, yara bandı içeren bir resim&#10;&#10;Açıklama otomatik olarak oluşturuldu">
            <a:extLst>
              <a:ext uri="{FF2B5EF4-FFF2-40B4-BE49-F238E27FC236}">
                <a16:creationId xmlns:a16="http://schemas.microsoft.com/office/drawing/2014/main" id="{9E3C9C63-88D4-2B00-6318-BDAD2A627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85" y="1777719"/>
            <a:ext cx="2892000" cy="4338000"/>
          </a:xfrm>
          <a:prstGeom prst="rect">
            <a:avLst/>
          </a:prstGeom>
        </p:spPr>
      </p:pic>
      <p:sp>
        <p:nvSpPr>
          <p:cNvPr id="13" name="Metin kutusu 12">
            <a:extLst>
              <a:ext uri="{FF2B5EF4-FFF2-40B4-BE49-F238E27FC236}">
                <a16:creationId xmlns:a16="http://schemas.microsoft.com/office/drawing/2014/main" id="{478FD43C-A245-C710-DFA3-737379D3C4F9}"/>
              </a:ext>
            </a:extLst>
          </p:cNvPr>
          <p:cNvSpPr txBox="1"/>
          <p:nvPr/>
        </p:nvSpPr>
        <p:spPr>
          <a:xfrm>
            <a:off x="1130193" y="889187"/>
            <a:ext cx="2058120" cy="423193"/>
          </a:xfrm>
          <a:prstGeom prst="rect">
            <a:avLst/>
          </a:prstGeom>
          <a:noFill/>
          <a:ln>
            <a:noFill/>
          </a:ln>
        </p:spPr>
        <p:txBody>
          <a:bodyPr wrap="square" rtlCol="0">
            <a:spAutoFit/>
          </a:bodyPr>
          <a:lstStyle/>
          <a:p>
            <a:pPr>
              <a:spcAft>
                <a:spcPts val="600"/>
              </a:spcAft>
            </a:pPr>
            <a:r>
              <a:rPr lang="tr-TR" sz="2150" b="1" dirty="0">
                <a:solidFill>
                  <a:schemeClr val="bg1"/>
                </a:solidFill>
                <a:latin typeface="Arial" panose="020B0604020202020204" pitchFamily="34" charset="0"/>
                <a:cs typeface="Arial" panose="020B0604020202020204" pitchFamily="34" charset="0"/>
              </a:rPr>
              <a:t>Şükür kurbanı</a:t>
            </a:r>
          </a:p>
        </p:txBody>
      </p:sp>
      <p:sp>
        <p:nvSpPr>
          <p:cNvPr id="3" name="Metin kutusu 2">
            <a:extLst>
              <a:ext uri="{FF2B5EF4-FFF2-40B4-BE49-F238E27FC236}">
                <a16:creationId xmlns:a16="http://schemas.microsoft.com/office/drawing/2014/main" id="{2BE7C30F-01CA-4ED4-FC28-CCBC64AA4BDC}"/>
              </a:ext>
            </a:extLst>
          </p:cNvPr>
          <p:cNvSpPr txBox="1"/>
          <p:nvPr/>
        </p:nvSpPr>
        <p:spPr>
          <a:xfrm>
            <a:off x="3483598" y="1777719"/>
            <a:ext cx="8567612"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İnsanların mutlu bir haber; yeni bir ev almaları durumunda isteğe bağlı olarak Allah’a (c.c.) teşekkür etmek maksadıyla kestikleri kurbana denir.</a:t>
            </a:r>
          </a:p>
        </p:txBody>
      </p:sp>
      <p:sp>
        <p:nvSpPr>
          <p:cNvPr id="7" name="Metin kutusu 6">
            <a:extLst>
              <a:ext uri="{FF2B5EF4-FFF2-40B4-BE49-F238E27FC236}">
                <a16:creationId xmlns:a16="http://schemas.microsoft.com/office/drawing/2014/main" id="{E5CFD0E2-541C-6B2C-8714-549A865AF2A3}"/>
              </a:ext>
            </a:extLst>
          </p:cNvPr>
          <p:cNvSpPr txBox="1"/>
          <p:nvPr/>
        </p:nvSpPr>
        <p:spPr>
          <a:xfrm>
            <a:off x="3482570" y="3863252"/>
            <a:ext cx="856761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kurbanın kesilmesi için herhangi                 bir zorunluluk bulunmadığı için bu kurbanın kesilmesi dinen </a:t>
            </a:r>
            <a:r>
              <a:rPr lang="tr-TR" sz="3000" dirty="0">
                <a:solidFill>
                  <a:srgbClr val="FF0000"/>
                </a:solidFill>
                <a:latin typeface="Arial" panose="020B0604020202020204" pitchFamily="34" charset="0"/>
                <a:cs typeface="Arial" panose="020B0604020202020204" pitchFamily="34" charset="0"/>
              </a:rPr>
              <a:t>nafile</a:t>
            </a:r>
            <a:r>
              <a:rPr lang="tr-TR" sz="3000" dirty="0">
                <a:latin typeface="Arial" panose="020B0604020202020204" pitchFamily="34" charset="0"/>
                <a:cs typeface="Arial" panose="020B0604020202020204" pitchFamily="34" charset="0"/>
              </a:rPr>
              <a:t> hükmünde değerlendirilir.</a:t>
            </a:r>
          </a:p>
        </p:txBody>
      </p:sp>
    </p:spTree>
    <p:extLst>
      <p:ext uri="{BB962C8B-B14F-4D97-AF65-F5344CB8AC3E}">
        <p14:creationId xmlns:p14="http://schemas.microsoft.com/office/powerpoint/2010/main" val="1029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KURBAN İBADETİ VE ÖNEMİ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29102" y="2488116"/>
            <a:ext cx="806289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ibadeti insanın sevdiği şeyi Allah (c.c.) yolunda feda etmeyi ve Allah’a (c.c.) tam bir teslimiyet ile boyun eğmeyi temsil eder.</a:t>
            </a:r>
          </a:p>
        </p:txBody>
      </p:sp>
      <p:pic>
        <p:nvPicPr>
          <p:cNvPr id="8" name="Resim 7" descr="memeli, çim, koyun, yeryüzü hayvanı içeren bir resim&#10;&#10;Açıklama otomatik olarak oluşturuldu">
            <a:extLst>
              <a:ext uri="{FF2B5EF4-FFF2-40B4-BE49-F238E27FC236}">
                <a16:creationId xmlns:a16="http://schemas.microsoft.com/office/drawing/2014/main" id="{3DC2C60B-97EE-4D6E-F8E2-5AF1B03BC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8001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Dinen zengin kabul edilen akıllı ve ergenlik çağına girmiş Müslümanların her yıl kurban kesmesi </a:t>
            </a:r>
            <a:r>
              <a:rPr lang="tr-TR" sz="3000" dirty="0">
                <a:solidFill>
                  <a:srgbClr val="FF0000"/>
                </a:solidFill>
                <a:latin typeface="Arial" panose="020B0604020202020204" pitchFamily="34" charset="0"/>
                <a:cs typeface="Arial" panose="020B0604020202020204" pitchFamily="34" charset="0"/>
              </a:rPr>
              <a:t>vacip</a:t>
            </a:r>
            <a:r>
              <a:rPr lang="tr-TR" sz="3000" dirty="0">
                <a:latin typeface="Arial" panose="020B0604020202020204" pitchFamily="34" charset="0"/>
                <a:cs typeface="Arial" panose="020B0604020202020204" pitchFamily="34" charset="0"/>
              </a:rPr>
              <a:t>tir.</a:t>
            </a:r>
          </a:p>
        </p:txBody>
      </p:sp>
      <p:sp>
        <p:nvSpPr>
          <p:cNvPr id="7" name="Metin kutusu 6">
            <a:extLst>
              <a:ext uri="{FF2B5EF4-FFF2-40B4-BE49-F238E27FC236}">
                <a16:creationId xmlns:a16="http://schemas.microsoft.com/office/drawing/2014/main" id="{A7ECDC71-CD05-A3A1-65DE-6770D697590A}"/>
              </a:ext>
            </a:extLst>
          </p:cNvPr>
          <p:cNvSpPr txBox="1"/>
          <p:nvPr/>
        </p:nvSpPr>
        <p:spPr>
          <a:xfrm>
            <a:off x="4129102" y="4178276"/>
            <a:ext cx="7804658" cy="1408078"/>
          </a:xfrm>
          <a:prstGeom prst="rect">
            <a:avLst/>
          </a:prstGeom>
          <a:noFill/>
          <a:ln>
            <a:noFill/>
          </a:ln>
        </p:spPr>
        <p:txBody>
          <a:bodyPr wrap="square" rtlCol="0">
            <a:spAutoFit/>
          </a:bodyPr>
          <a:lstStyle/>
          <a:p>
            <a:pPr>
              <a:spcAft>
                <a:spcPts val="600"/>
              </a:spcAft>
            </a:pPr>
            <a:r>
              <a:rPr lang="tr-TR" sz="2850" dirty="0">
                <a:latin typeface="Arial" panose="020B0604020202020204" pitchFamily="34" charset="0"/>
                <a:cs typeface="Arial" panose="020B0604020202020204" pitchFamily="34" charset="0"/>
              </a:rPr>
              <a:t>• Kurban edilecek hayvanlar dinen belirlenmiştir. Belirlenen hayvanlar dışındakiler kurban olarak kabul edilemezler.</a:t>
            </a:r>
          </a:p>
        </p:txBody>
      </p:sp>
    </p:spTree>
    <p:extLst>
      <p:ext uri="{BB962C8B-B14F-4D97-AF65-F5344CB8AC3E}">
        <p14:creationId xmlns:p14="http://schemas.microsoft.com/office/powerpoint/2010/main" val="35267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TotalTime>
  <Words>1852</Words>
  <Application>Microsoft Office PowerPoint</Application>
  <PresentationFormat>Geniş ekran</PresentationFormat>
  <Paragraphs>319</Paragraphs>
  <Slides>24</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24</vt:i4>
      </vt:variant>
    </vt:vector>
  </HeadingPairs>
  <TitlesOfParts>
    <vt:vector size="2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37</cp:revision>
  <dcterms:created xsi:type="dcterms:W3CDTF">2023-08-29T09:05:15Z</dcterms:created>
  <dcterms:modified xsi:type="dcterms:W3CDTF">2023-09-26T16:31:09Z</dcterms:modified>
</cp:coreProperties>
</file>