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59" r:id="rId4"/>
    <p:sldId id="294" r:id="rId5"/>
    <p:sldId id="266" r:id="rId6"/>
    <p:sldId id="289" r:id="rId7"/>
    <p:sldId id="295" r:id="rId8"/>
    <p:sldId id="296" r:id="rId9"/>
    <p:sldId id="297" r:id="rId10"/>
    <p:sldId id="271" r:id="rId11"/>
    <p:sldId id="272" r:id="rId12"/>
    <p:sldId id="273" r:id="rId13"/>
    <p:sldId id="274" r:id="rId14"/>
    <p:sldId id="267" r:id="rId15"/>
    <p:sldId id="260" r:id="rId16"/>
    <p:sldId id="261" r:id="rId17"/>
    <p:sldId id="264" r:id="rId18"/>
    <p:sldId id="265" r:id="rId19"/>
    <p:sldId id="269" r:id="rId20"/>
    <p:sldId id="268" r:id="rId21"/>
    <p:sldId id="258"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867A"/>
    <a:srgbClr val="0C1E3F"/>
    <a:srgbClr val="418E42"/>
    <a:srgbClr val="554C44"/>
    <a:srgbClr val="33CCFF"/>
    <a:srgbClr val="0097B2"/>
    <a:srgbClr val="FF0066"/>
    <a:srgbClr val="FE2635"/>
    <a:srgbClr val="FEA702"/>
    <a:srgbClr val="1C1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p:scale>
          <a:sx n="66" d="100"/>
          <a:sy n="66" d="100"/>
        </p:scale>
        <p:origin x="162"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çizgi film, ekran görüntüsü, grafik tasarım içeren bir resim&#10;&#10;Açıklama otomatik olarak oluşturuldu">
            <a:extLst>
              <a:ext uri="{FF2B5EF4-FFF2-40B4-BE49-F238E27FC236}">
                <a16:creationId xmlns:a16="http://schemas.microsoft.com/office/drawing/2014/main" id="{24C688F7-1355-69B2-DD78-FC283F796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descr="metin, ekran görüntüsü, gökyüzü, bulut içeren bir resim&#10;&#10;Açıklama otomatik olarak oluşturuldu">
            <a:extLst>
              <a:ext uri="{FF2B5EF4-FFF2-40B4-BE49-F238E27FC236}">
                <a16:creationId xmlns:a16="http://schemas.microsoft.com/office/drawing/2014/main" id="{790F5F06-F5E6-61BE-56B4-156142329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DE93E7C-4633-83EB-FE87-11F4FFFA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“Başladığınız haccı ve umreyi Allah rızası için tamamlayın. Eğer (düşman, hastalık ve buna benzer) bir engel çıkar da kuşatılırsanız, artık size kolay gelen kurbanı gönderin…”</a:t>
            </a:r>
          </a:p>
          <a:p>
            <a:pPr algn="ctr">
              <a:spcAft>
                <a:spcPts val="600"/>
              </a:spcAft>
            </a:pPr>
            <a:r>
              <a:rPr lang="tr-TR" sz="3000" dirty="0">
                <a:latin typeface="Arial" panose="020B0604020202020204" pitchFamily="34" charset="0"/>
                <a:cs typeface="Arial" panose="020B0604020202020204" pitchFamily="34" charset="0"/>
              </a:rPr>
              <a:t>(Bakara suresi 196.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A31C2A2B-0610-6B06-E067-70D656624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İslamiyet kolaylık esası üzerine kurulu bir dindir.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Birtakım sebepler ibadetlerin tamamlanmasını engelleyebilir.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İbadetler Allah’ın (c.c.) hoşnutluğunu kazanmak amacıyla yapılır.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BD5FC83E-3E09-223D-BE9C-0485A3F5E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147732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“Hac ve umre yapanlar Allah’ın (c.c.) misafiridir. Onlardan bir şey isterlerse Allah onların istediklerine karşılık verir, af dilerlerse onları affeder.”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75E7CC5E-0CAA-F49E-151F-EC84AAE13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Allah’ın (c.c.) evini ziyaret etmek manevi misafirliktir.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Hac ve umre yapılırken bağışlanma ve affedilmek için dua edilir.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8" y="4368197"/>
            <a:ext cx="1099659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 (c.c.) hac ve umre ibadetinde iken yapılan duaları kabul eder.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3782E4D-AA25-D691-5539-AC61FAEE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385268"/>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Umre her zaman yapılabilirse de bu ibadetin Ramazan ayında yapılması daha sevaptır.</a:t>
            </a:r>
          </a:p>
          <a:p>
            <a:pPr algn="ctr">
              <a:spcAft>
                <a:spcPts val="600"/>
              </a:spcAft>
            </a:pPr>
            <a:r>
              <a:rPr lang="tr-TR" sz="3600" dirty="0">
                <a:latin typeface="Arial" panose="020B0604020202020204" pitchFamily="34" charset="0"/>
                <a:cs typeface="Arial" panose="020B0604020202020204" pitchFamily="34" charset="0"/>
              </a:rPr>
              <a:t>Yapılan iki umre, bunların aralarında işlenen günahlardan arınmaya vesile olur.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8BB04EAF-9FF0-0848-6DEB-D0BAB41F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555" y="438915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093428"/>
          </a:xfrm>
          <a:prstGeom prst="rect">
            <a:avLst/>
          </a:prstGeom>
          <a:noFill/>
          <a:ln>
            <a:noFill/>
          </a:ln>
        </p:spPr>
        <p:txBody>
          <a:bodyPr wrap="square" rtlCol="0">
            <a:spAutoFit/>
          </a:bodyPr>
          <a:lstStyle/>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r>
              <a:rPr lang="tr-TR" sz="2200" b="1" dirty="0">
                <a:latin typeface="Arial" panose="020B0604020202020204" pitchFamily="34" charset="0"/>
                <a:cs typeface="Arial" panose="020B0604020202020204" pitchFamily="34" charset="0"/>
              </a:rPr>
              <a:t>Hac ile umre arasındaki farkların numaralandırılarak verildiği tabloda hangileri </a:t>
            </a:r>
            <a:r>
              <a:rPr lang="tr-TR" sz="2200" b="1" u="sng" dirty="0">
                <a:latin typeface="Arial" panose="020B0604020202020204" pitchFamily="34" charset="0"/>
                <a:cs typeface="Arial" panose="020B0604020202020204" pitchFamily="34" charset="0"/>
              </a:rPr>
              <a:t>yanlıştır</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I ve II 			B) I ve IV </a:t>
            </a:r>
          </a:p>
          <a:p>
            <a:pPr algn="just">
              <a:spcAft>
                <a:spcPts val="600"/>
              </a:spcAft>
            </a:pPr>
            <a:r>
              <a:rPr lang="tr-TR" sz="2200" dirty="0">
                <a:latin typeface="Arial" panose="020B0604020202020204" pitchFamily="34" charset="0"/>
                <a:cs typeface="Arial" panose="020B0604020202020204" pitchFamily="34" charset="0"/>
              </a:rPr>
              <a:t>C) II ve III 			D) III ve IV</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a:t>
            </a:r>
            <a:r>
              <a:rPr lang="tr-TR" sz="1600" dirty="0">
                <a:latin typeface="Arial" panose="020B0604020202020204" pitchFamily="34" charset="0"/>
                <a:cs typeface="Arial" panose="020B0604020202020204" pitchFamily="34" charset="0"/>
              </a:rPr>
              <a:t>Beceri Temelli Örnek Soru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Tablo 7">
            <a:extLst>
              <a:ext uri="{FF2B5EF4-FFF2-40B4-BE49-F238E27FC236}">
                <a16:creationId xmlns:a16="http://schemas.microsoft.com/office/drawing/2014/main" id="{FDAD510E-6439-058A-F9E2-8708A55E8A38}"/>
              </a:ext>
            </a:extLst>
          </p:cNvPr>
          <p:cNvGraphicFramePr>
            <a:graphicFrameLocks noGrp="1"/>
          </p:cNvGraphicFramePr>
          <p:nvPr>
            <p:extLst>
              <p:ext uri="{D42A27DB-BD31-4B8C-83A1-F6EECF244321}">
                <p14:modId xmlns:p14="http://schemas.microsoft.com/office/powerpoint/2010/main" val="1006492374"/>
              </p:ext>
            </p:extLst>
          </p:nvPr>
        </p:nvGraphicFramePr>
        <p:xfrm>
          <a:off x="2075181" y="1138873"/>
          <a:ext cx="8041639" cy="2377440"/>
        </p:xfrm>
        <a:graphic>
          <a:graphicData uri="http://schemas.openxmlformats.org/drawingml/2006/table">
            <a:tbl>
              <a:tblPr firstRow="1" bandRow="1">
                <a:tableStyleId>{5C22544A-7EE6-4342-B048-85BDC9FD1C3A}</a:tableStyleId>
              </a:tblPr>
              <a:tblGrid>
                <a:gridCol w="567941">
                  <a:extLst>
                    <a:ext uri="{9D8B030D-6E8A-4147-A177-3AD203B41FA5}">
                      <a16:colId xmlns:a16="http://schemas.microsoft.com/office/drawing/2014/main" val="2407557709"/>
                    </a:ext>
                  </a:extLst>
                </a:gridCol>
                <a:gridCol w="3829831">
                  <a:extLst>
                    <a:ext uri="{9D8B030D-6E8A-4147-A177-3AD203B41FA5}">
                      <a16:colId xmlns:a16="http://schemas.microsoft.com/office/drawing/2014/main" val="3808571064"/>
                    </a:ext>
                  </a:extLst>
                </a:gridCol>
                <a:gridCol w="3643867">
                  <a:extLst>
                    <a:ext uri="{9D8B030D-6E8A-4147-A177-3AD203B41FA5}">
                      <a16:colId xmlns:a16="http://schemas.microsoft.com/office/drawing/2014/main" val="4014317032"/>
                    </a:ext>
                  </a:extLst>
                </a:gridCol>
              </a:tblGrid>
              <a:tr h="360000">
                <a:tc>
                  <a:txBody>
                    <a:bodyPr/>
                    <a:lstStyle/>
                    <a:p>
                      <a:endParaRPr lang="tr-TR" dirty="0"/>
                    </a:p>
                  </a:txBody>
                  <a:tcPr>
                    <a:noFill/>
                  </a:tcPr>
                </a:tc>
                <a:tc>
                  <a:txBody>
                    <a:bodyPr/>
                    <a:lstStyle/>
                    <a:p>
                      <a:pPr algn="ctr"/>
                      <a:r>
                        <a:rPr lang="tr-TR" dirty="0"/>
                        <a:t>HAC İBADETİ</a:t>
                      </a:r>
                    </a:p>
                  </a:txBody>
                  <a:tcPr>
                    <a:solidFill>
                      <a:srgbClr val="FE2635"/>
                    </a:solidFill>
                  </a:tcPr>
                </a:tc>
                <a:tc>
                  <a:txBody>
                    <a:bodyPr/>
                    <a:lstStyle/>
                    <a:p>
                      <a:pPr algn="ctr"/>
                      <a:r>
                        <a:rPr lang="tr-TR" dirty="0"/>
                        <a:t>UMRE İBADETİ</a:t>
                      </a:r>
                    </a:p>
                  </a:txBody>
                  <a:tcPr>
                    <a:solidFill>
                      <a:srgbClr val="0097B2"/>
                    </a:solidFill>
                  </a:tcPr>
                </a:tc>
                <a:extLst>
                  <a:ext uri="{0D108BD9-81ED-4DB2-BD59-A6C34878D82A}">
                    <a16:rowId xmlns:a16="http://schemas.microsoft.com/office/drawing/2014/main" val="3172166221"/>
                  </a:ext>
                </a:extLst>
              </a:tr>
              <a:tr h="360000">
                <a:tc>
                  <a:txBody>
                    <a:bodyPr/>
                    <a:lstStyle/>
                    <a:p>
                      <a:pPr algn="ctr"/>
                      <a:r>
                        <a:rPr lang="tr-TR" dirty="0"/>
                        <a:t>I</a:t>
                      </a:r>
                    </a:p>
                  </a:txBody>
                  <a:tcPr anchor="ctr"/>
                </a:tc>
                <a:tc>
                  <a:txBody>
                    <a:bodyPr/>
                    <a:lstStyle/>
                    <a:p>
                      <a:r>
                        <a:rPr lang="tr-TR" dirty="0">
                          <a:solidFill>
                            <a:schemeClr val="bg1"/>
                          </a:solidFill>
                        </a:rPr>
                        <a:t>Vaciptir</a:t>
                      </a:r>
                    </a:p>
                  </a:txBody>
                  <a:tcPr>
                    <a:solidFill>
                      <a:srgbClr val="FF0066"/>
                    </a:solidFill>
                  </a:tcPr>
                </a:tc>
                <a:tc>
                  <a:txBody>
                    <a:bodyPr/>
                    <a:lstStyle/>
                    <a:p>
                      <a:r>
                        <a:rPr lang="tr-TR" dirty="0">
                          <a:solidFill>
                            <a:schemeClr val="tx1"/>
                          </a:solidFill>
                        </a:rPr>
                        <a:t>Farzdır.</a:t>
                      </a:r>
                    </a:p>
                  </a:txBody>
                  <a:tcPr>
                    <a:solidFill>
                      <a:srgbClr val="33CCFF"/>
                    </a:solidFill>
                  </a:tcPr>
                </a:tc>
                <a:extLst>
                  <a:ext uri="{0D108BD9-81ED-4DB2-BD59-A6C34878D82A}">
                    <a16:rowId xmlns:a16="http://schemas.microsoft.com/office/drawing/2014/main" val="1593041772"/>
                  </a:ext>
                </a:extLst>
              </a:tr>
              <a:tr h="630000">
                <a:tc>
                  <a:txBody>
                    <a:bodyPr/>
                    <a:lstStyle/>
                    <a:p>
                      <a:pPr algn="ctr"/>
                      <a:r>
                        <a:rPr lang="tr-TR" dirty="0"/>
                        <a:t>II</a:t>
                      </a:r>
                    </a:p>
                  </a:txBody>
                  <a:tcPr anchor="ctr"/>
                </a:tc>
                <a:tc>
                  <a:txBody>
                    <a:bodyPr/>
                    <a:lstStyle/>
                    <a:p>
                      <a:r>
                        <a:rPr lang="tr-TR" dirty="0">
                          <a:solidFill>
                            <a:schemeClr val="bg1"/>
                          </a:solidFill>
                        </a:rPr>
                        <a:t>Farzı üçtür: ihrama girmek, Kâbe'yi tavaf etmek, Arafat'ta vakfe yapmak</a:t>
                      </a:r>
                    </a:p>
                  </a:txBody>
                  <a:tcPr>
                    <a:solidFill>
                      <a:srgbClr val="FF0066"/>
                    </a:solidFill>
                  </a:tcPr>
                </a:tc>
                <a:tc>
                  <a:txBody>
                    <a:bodyPr/>
                    <a:lstStyle/>
                    <a:p>
                      <a:r>
                        <a:rPr lang="tr-TR" dirty="0">
                          <a:solidFill>
                            <a:schemeClr val="tx1"/>
                          </a:solidFill>
                        </a:rPr>
                        <a:t>Şartı ikidir: ihrama girmek, Kâbe'yi tavaf etmek</a:t>
                      </a:r>
                    </a:p>
                  </a:txBody>
                  <a:tcPr>
                    <a:solidFill>
                      <a:srgbClr val="33CCFF"/>
                    </a:solidFill>
                  </a:tcPr>
                </a:tc>
                <a:extLst>
                  <a:ext uri="{0D108BD9-81ED-4DB2-BD59-A6C34878D82A}">
                    <a16:rowId xmlns:a16="http://schemas.microsoft.com/office/drawing/2014/main" val="1428111764"/>
                  </a:ext>
                </a:extLst>
              </a:tr>
              <a:tr h="360000">
                <a:tc>
                  <a:txBody>
                    <a:bodyPr/>
                    <a:lstStyle/>
                    <a:p>
                      <a:pPr algn="ctr"/>
                      <a:r>
                        <a:rPr lang="tr-TR" dirty="0"/>
                        <a:t>III</a:t>
                      </a:r>
                    </a:p>
                  </a:txBody>
                  <a:tcPr anchor="ctr"/>
                </a:tc>
                <a:tc>
                  <a:txBody>
                    <a:bodyPr/>
                    <a:lstStyle/>
                    <a:p>
                      <a:r>
                        <a:rPr lang="tr-TR" dirty="0">
                          <a:solidFill>
                            <a:schemeClr val="bg1"/>
                          </a:solidFill>
                        </a:rPr>
                        <a:t>Vakfe ve şeytan taşlama vardır.</a:t>
                      </a:r>
                    </a:p>
                  </a:txBody>
                  <a:tcPr>
                    <a:solidFill>
                      <a:srgbClr val="FF0066"/>
                    </a:solidFill>
                  </a:tcPr>
                </a:tc>
                <a:tc>
                  <a:txBody>
                    <a:bodyPr/>
                    <a:lstStyle/>
                    <a:p>
                      <a:r>
                        <a:rPr lang="tr-TR" dirty="0">
                          <a:solidFill>
                            <a:schemeClr val="tx1"/>
                          </a:solidFill>
                        </a:rPr>
                        <a:t>Şeytan taşlama ve vakfe yoktur.</a:t>
                      </a:r>
                    </a:p>
                  </a:txBody>
                  <a:tcPr>
                    <a:solidFill>
                      <a:srgbClr val="33CCFF"/>
                    </a:solidFill>
                  </a:tcPr>
                </a:tc>
                <a:extLst>
                  <a:ext uri="{0D108BD9-81ED-4DB2-BD59-A6C34878D82A}">
                    <a16:rowId xmlns:a16="http://schemas.microsoft.com/office/drawing/2014/main" val="3411320665"/>
                  </a:ext>
                </a:extLst>
              </a:tr>
              <a:tr h="630000">
                <a:tc>
                  <a:txBody>
                    <a:bodyPr/>
                    <a:lstStyle/>
                    <a:p>
                      <a:pPr algn="ctr"/>
                      <a:r>
                        <a:rPr lang="tr-TR" dirty="0"/>
                        <a:t>IV</a:t>
                      </a:r>
                    </a:p>
                  </a:txBody>
                  <a:tcPr anchor="ctr"/>
                </a:tc>
                <a:tc>
                  <a:txBody>
                    <a:bodyPr/>
                    <a:lstStyle/>
                    <a:p>
                      <a:r>
                        <a:rPr lang="tr-TR" dirty="0">
                          <a:solidFill>
                            <a:schemeClr val="bg1"/>
                          </a:solidFill>
                        </a:rPr>
                        <a:t>Sadece Ramazan ayında yapılır.</a:t>
                      </a:r>
                    </a:p>
                  </a:txBody>
                  <a:tcPr>
                    <a:solidFill>
                      <a:srgbClr val="FF0066"/>
                    </a:solidFill>
                  </a:tcPr>
                </a:tc>
                <a:tc>
                  <a:txBody>
                    <a:bodyPr/>
                    <a:lstStyle/>
                    <a:p>
                      <a:r>
                        <a:rPr lang="tr-TR" dirty="0">
                          <a:solidFill>
                            <a:schemeClr val="tx1"/>
                          </a:solidFill>
                        </a:rPr>
                        <a:t>Ramazan ayı dışında her zaman yapılabilir.</a:t>
                      </a:r>
                    </a:p>
                  </a:txBody>
                  <a:tcPr>
                    <a:solidFill>
                      <a:srgbClr val="33CCFF"/>
                    </a:solidFill>
                  </a:tcPr>
                </a:tc>
                <a:extLst>
                  <a:ext uri="{0D108BD9-81ED-4DB2-BD59-A6C34878D82A}">
                    <a16:rowId xmlns:a16="http://schemas.microsoft.com/office/drawing/2014/main" val="3751337714"/>
                  </a:ext>
                </a:extLst>
              </a:tr>
            </a:tbl>
          </a:graphicData>
        </a:graphic>
      </p:graphicFrame>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7BD40925-04E4-17DF-55C2-86647365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98279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78094"/>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Bülent Bey kutsal topraklara gidip hem önemli bir ibadeti yerine getirme hem de    Hz. Muhammed’in (s.a.v.) yaşadığı yerleri görme arzusu her geçen gün artıyordu. Sonunda kararını verdi, işlerini ayarladı ve Kurban Bayramı’ndan sonra ibadet niyetiyle kutsal topraklara gitme kararı aldı.</a:t>
            </a:r>
          </a:p>
          <a:p>
            <a:pPr>
              <a:spcAft>
                <a:spcPts val="600"/>
              </a:spcAft>
            </a:pPr>
            <a:r>
              <a:rPr lang="tr-TR" sz="2200" b="1" dirty="0">
                <a:latin typeface="Arial" panose="020B0604020202020204" pitchFamily="34" charset="0"/>
                <a:cs typeface="Arial" panose="020B0604020202020204" pitchFamily="34" charset="0"/>
              </a:rPr>
              <a:t>Buna göre Bülent Bey’in aşağıdaki kutsal mekânlardan hangisine ibadet amacıyla gitmesi zorunludur?</a:t>
            </a:r>
          </a:p>
          <a:p>
            <a:pPr>
              <a:spcAft>
                <a:spcPts val="600"/>
              </a:spcAft>
            </a:pPr>
            <a:r>
              <a:rPr lang="tr-TR" sz="2200" dirty="0">
                <a:latin typeface="Arial" panose="020B0604020202020204" pitchFamily="34" charset="0"/>
                <a:cs typeface="Arial" panose="020B0604020202020204" pitchFamily="34" charset="0"/>
              </a:rPr>
              <a:t>A) 						B) </a:t>
            </a: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r>
              <a:rPr lang="tr-TR" sz="2200" dirty="0">
                <a:latin typeface="Arial" panose="020B0604020202020204" pitchFamily="34" charset="0"/>
                <a:cs typeface="Arial" panose="020B0604020202020204" pitchFamily="34" charset="0"/>
              </a:rPr>
              <a:t>C) 						D)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03FA698C-0D65-30E7-3FB3-208E4A74E4D7}"/>
              </a:ext>
            </a:extLst>
          </p:cNvPr>
          <p:cNvSpPr txBox="1"/>
          <p:nvPr/>
        </p:nvSpPr>
        <p:spPr>
          <a:xfrm>
            <a:off x="3279230" y="3895658"/>
            <a:ext cx="2037849" cy="369332"/>
          </a:xfrm>
          <a:prstGeom prst="rect">
            <a:avLst/>
          </a:prstGeom>
          <a:solidFill>
            <a:srgbClr val="554C44"/>
          </a:solidFill>
        </p:spPr>
        <p:txBody>
          <a:bodyPr wrap="square" rtlCol="0">
            <a:spAutoFit/>
          </a:bodyPr>
          <a:lstStyle/>
          <a:p>
            <a:r>
              <a:rPr lang="tr-TR" dirty="0">
                <a:solidFill>
                  <a:schemeClr val="bg1"/>
                </a:solidFill>
                <a:latin typeface="Arial" panose="020B0604020202020204" pitchFamily="34" charset="0"/>
                <a:cs typeface="Arial" panose="020B0604020202020204" pitchFamily="34" charset="0"/>
              </a:rPr>
              <a:t>    Mina</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1</a:t>
            </a:r>
          </a:p>
        </p:txBody>
      </p:sp>
      <p:pic>
        <p:nvPicPr>
          <p:cNvPr id="5" name="Picture 2">
            <a:extLst>
              <a:ext uri="{FF2B5EF4-FFF2-40B4-BE49-F238E27FC236}">
                <a16:creationId xmlns:a16="http://schemas.microsoft.com/office/drawing/2014/main" id="{9FAF9829-AE52-7EDA-D835-BAEEFBE06136}"/>
              </a:ext>
            </a:extLst>
          </p:cNvPr>
          <p:cNvPicPr>
            <a:picLocks noChangeArrowheads="1"/>
          </p:cNvPicPr>
          <p:nvPr/>
        </p:nvPicPr>
        <p:blipFill>
          <a:blip r:embed="rId4"/>
          <a:srcRect/>
          <a:stretch>
            <a:fillRect/>
          </a:stretch>
        </p:blipFill>
        <p:spPr bwMode="auto">
          <a:xfrm>
            <a:off x="1288551" y="3450324"/>
            <a:ext cx="2160000" cy="1260000"/>
          </a:xfrm>
          <a:prstGeom prst="roundRect">
            <a:avLst>
              <a:gd name="adj" fmla="val 8594"/>
            </a:avLst>
          </a:prstGeom>
          <a:solidFill>
            <a:srgbClr val="FFFFFF">
              <a:shade val="85000"/>
            </a:srgbClr>
          </a:solidFill>
          <a:ln>
            <a:noFill/>
          </a:ln>
          <a:effectLst/>
        </p:spPr>
      </p:pic>
      <p:sp>
        <p:nvSpPr>
          <p:cNvPr id="13" name="Metin kutusu 12">
            <a:extLst>
              <a:ext uri="{FF2B5EF4-FFF2-40B4-BE49-F238E27FC236}">
                <a16:creationId xmlns:a16="http://schemas.microsoft.com/office/drawing/2014/main" id="{A94350EF-CF78-9E7F-9FAD-3FF36BAFC80F}"/>
              </a:ext>
            </a:extLst>
          </p:cNvPr>
          <p:cNvSpPr txBox="1"/>
          <p:nvPr/>
        </p:nvSpPr>
        <p:spPr>
          <a:xfrm>
            <a:off x="3301456" y="5369547"/>
            <a:ext cx="2015624" cy="646331"/>
          </a:xfrm>
          <a:prstGeom prst="rect">
            <a:avLst/>
          </a:prstGeom>
          <a:solidFill>
            <a:srgbClr val="418E42"/>
          </a:solidFill>
        </p:spPr>
        <p:txBody>
          <a:bodyPr wrap="square" rtlCol="0">
            <a:spAutoFit/>
          </a:bodyPr>
          <a:lstStyle/>
          <a:p>
            <a:r>
              <a:rPr lang="tr-TR" dirty="0">
                <a:solidFill>
                  <a:schemeClr val="bg1"/>
                </a:solidFill>
                <a:latin typeface="Arial" panose="020B0604020202020204" pitchFamily="34" charset="0"/>
                <a:cs typeface="Arial" panose="020B0604020202020204" pitchFamily="34" charset="0"/>
              </a:rPr>
              <a:t>    Safa ve Merve</a:t>
            </a:r>
          </a:p>
          <a:p>
            <a:r>
              <a:rPr lang="tr-TR" dirty="0">
                <a:solidFill>
                  <a:schemeClr val="bg1"/>
                </a:solidFill>
                <a:latin typeface="Arial" panose="020B0604020202020204" pitchFamily="34" charset="0"/>
                <a:cs typeface="Arial" panose="020B0604020202020204" pitchFamily="34" charset="0"/>
              </a:rPr>
              <a:t>    tepeleri</a:t>
            </a:r>
          </a:p>
        </p:txBody>
      </p:sp>
      <p:sp>
        <p:nvSpPr>
          <p:cNvPr id="14" name="Metin kutusu 13">
            <a:extLst>
              <a:ext uri="{FF2B5EF4-FFF2-40B4-BE49-F238E27FC236}">
                <a16:creationId xmlns:a16="http://schemas.microsoft.com/office/drawing/2014/main" id="{11D97CB8-1266-118B-35E1-43D275FCEA72}"/>
              </a:ext>
            </a:extLst>
          </p:cNvPr>
          <p:cNvSpPr txBox="1"/>
          <p:nvPr/>
        </p:nvSpPr>
        <p:spPr>
          <a:xfrm>
            <a:off x="8747980" y="3895658"/>
            <a:ext cx="2037849" cy="369332"/>
          </a:xfrm>
          <a:prstGeom prst="rect">
            <a:avLst/>
          </a:prstGeom>
          <a:solidFill>
            <a:srgbClr val="0C1E3F"/>
          </a:solidFill>
        </p:spPr>
        <p:txBody>
          <a:bodyPr wrap="square" rtlCol="0">
            <a:spAutoFit/>
          </a:bodyPr>
          <a:lstStyle/>
          <a:p>
            <a:r>
              <a:rPr lang="tr-TR" dirty="0">
                <a:solidFill>
                  <a:schemeClr val="bg1"/>
                </a:solidFill>
                <a:latin typeface="Arial" panose="020B0604020202020204" pitchFamily="34" charset="0"/>
                <a:cs typeface="Arial" panose="020B0604020202020204" pitchFamily="34" charset="0"/>
              </a:rPr>
              <a:t>    Mescid-i Nebi</a:t>
            </a:r>
          </a:p>
        </p:txBody>
      </p:sp>
      <p:sp>
        <p:nvSpPr>
          <p:cNvPr id="15" name="Metin kutusu 14">
            <a:extLst>
              <a:ext uri="{FF2B5EF4-FFF2-40B4-BE49-F238E27FC236}">
                <a16:creationId xmlns:a16="http://schemas.microsoft.com/office/drawing/2014/main" id="{F4BC3D53-C926-62A8-40C2-109FFF396DB6}"/>
              </a:ext>
            </a:extLst>
          </p:cNvPr>
          <p:cNvSpPr txBox="1"/>
          <p:nvPr/>
        </p:nvSpPr>
        <p:spPr>
          <a:xfrm>
            <a:off x="8818023" y="5499773"/>
            <a:ext cx="1967806" cy="369332"/>
          </a:xfrm>
          <a:prstGeom prst="rect">
            <a:avLst/>
          </a:prstGeom>
          <a:solidFill>
            <a:srgbClr val="93867A"/>
          </a:solidFill>
        </p:spPr>
        <p:txBody>
          <a:bodyPr wrap="square" rtlCol="0">
            <a:spAutoFit/>
          </a:bodyPr>
          <a:lstStyle/>
          <a:p>
            <a:r>
              <a:rPr lang="tr-TR" dirty="0">
                <a:solidFill>
                  <a:schemeClr val="bg1"/>
                </a:solidFill>
                <a:latin typeface="Arial" panose="020B0604020202020204" pitchFamily="34" charset="0"/>
                <a:cs typeface="Arial" panose="020B0604020202020204" pitchFamily="34" charset="0"/>
              </a:rPr>
              <a:t>   Arafat Dağı</a:t>
            </a:r>
          </a:p>
        </p:txBody>
      </p:sp>
      <p:pic>
        <p:nvPicPr>
          <p:cNvPr id="7" name="Picture 2">
            <a:extLst>
              <a:ext uri="{FF2B5EF4-FFF2-40B4-BE49-F238E27FC236}">
                <a16:creationId xmlns:a16="http://schemas.microsoft.com/office/drawing/2014/main" id="{CBA25443-88B8-B128-002A-71951DED054F}"/>
              </a:ext>
            </a:extLst>
          </p:cNvPr>
          <p:cNvPicPr>
            <a:picLocks noChangeArrowheads="1"/>
          </p:cNvPicPr>
          <p:nvPr/>
        </p:nvPicPr>
        <p:blipFill>
          <a:blip r:embed="rId5" cstate="print"/>
          <a:srcRect/>
          <a:stretch>
            <a:fillRect/>
          </a:stretch>
        </p:blipFill>
        <p:spPr bwMode="auto">
          <a:xfrm>
            <a:off x="6772276" y="3450324"/>
            <a:ext cx="2160000" cy="1260000"/>
          </a:xfrm>
          <a:prstGeom prst="roundRect">
            <a:avLst>
              <a:gd name="adj" fmla="val 8594"/>
            </a:avLst>
          </a:prstGeom>
          <a:solidFill>
            <a:srgbClr val="FFFFFF">
              <a:shade val="85000"/>
            </a:srgbClr>
          </a:solidFill>
          <a:ln>
            <a:noFill/>
          </a:ln>
          <a:effectLst/>
        </p:spPr>
      </p:pic>
      <p:pic>
        <p:nvPicPr>
          <p:cNvPr id="10" name="Picture 3">
            <a:extLst>
              <a:ext uri="{FF2B5EF4-FFF2-40B4-BE49-F238E27FC236}">
                <a16:creationId xmlns:a16="http://schemas.microsoft.com/office/drawing/2014/main" id="{640FDA38-F50E-22E0-575C-DA187BD0F17C}"/>
              </a:ext>
            </a:extLst>
          </p:cNvPr>
          <p:cNvPicPr>
            <a:picLocks noChangeArrowheads="1"/>
          </p:cNvPicPr>
          <p:nvPr/>
        </p:nvPicPr>
        <p:blipFill>
          <a:blip r:embed="rId6"/>
          <a:srcRect/>
          <a:stretch>
            <a:fillRect/>
          </a:stretch>
        </p:blipFill>
        <p:spPr bwMode="auto">
          <a:xfrm>
            <a:off x="1288551" y="5054439"/>
            <a:ext cx="2160000" cy="1260000"/>
          </a:xfrm>
          <a:prstGeom prst="roundRect">
            <a:avLst>
              <a:gd name="adj" fmla="val 8594"/>
            </a:avLst>
          </a:prstGeom>
          <a:solidFill>
            <a:srgbClr val="FFFFFF">
              <a:shade val="85000"/>
            </a:srgbClr>
          </a:solidFill>
          <a:ln>
            <a:noFill/>
          </a:ln>
          <a:effectLst/>
        </p:spPr>
      </p:pic>
      <p:pic>
        <p:nvPicPr>
          <p:cNvPr id="11" name="Picture 4">
            <a:extLst>
              <a:ext uri="{FF2B5EF4-FFF2-40B4-BE49-F238E27FC236}">
                <a16:creationId xmlns:a16="http://schemas.microsoft.com/office/drawing/2014/main" id="{D6F23DB5-D41C-4F9A-58EE-FA5446DEE2F6}"/>
              </a:ext>
            </a:extLst>
          </p:cNvPr>
          <p:cNvPicPr>
            <a:picLocks noChangeArrowheads="1"/>
          </p:cNvPicPr>
          <p:nvPr/>
        </p:nvPicPr>
        <p:blipFill>
          <a:blip r:embed="rId7" cstate="print"/>
          <a:srcRect/>
          <a:stretch>
            <a:fillRect/>
          </a:stretch>
        </p:blipFill>
        <p:spPr bwMode="auto">
          <a:xfrm>
            <a:off x="6772276" y="5062713"/>
            <a:ext cx="2160000" cy="1260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051836E8-0C8D-1209-5F48-7B7AD96E8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descr="daire, sarı, kehribar, grafik içeren bir resim&#10;&#10;Açıklama otomatik olarak oluşturuldu">
            <a:extLst>
              <a:ext uri="{FF2B5EF4-FFF2-40B4-BE49-F238E27FC236}">
                <a16:creationId xmlns:a16="http://schemas.microsoft.com/office/drawing/2014/main" id="{5E6237A4-31B5-D6DD-842C-7020BA356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00896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Umre yapmak isteyen kimseler </a:t>
            </a:r>
            <a:r>
              <a:rPr lang="tr-TR" sz="2200" dirty="0" err="1">
                <a:latin typeface="Arial" panose="020B0604020202020204" pitchFamily="34" charset="0"/>
                <a:cs typeface="Arial" panose="020B0604020202020204" pitchFamily="34" charset="0"/>
              </a:rPr>
              <a:t>mikat</a:t>
            </a:r>
            <a:r>
              <a:rPr lang="tr-TR" sz="2200" dirty="0">
                <a:latin typeface="Arial" panose="020B0604020202020204" pitchFamily="34" charset="0"/>
                <a:cs typeface="Arial" panose="020B0604020202020204" pitchFamily="34" charset="0"/>
              </a:rPr>
              <a:t> sınırında ihrama girer ve Kâbe’ye gelir. Umre tavafı için niyet eder ve tavafını yerine getirir. Mescid-i </a:t>
            </a:r>
            <a:r>
              <a:rPr lang="tr-TR" sz="2200" dirty="0" err="1">
                <a:latin typeface="Arial" panose="020B0604020202020204" pitchFamily="34" charset="0"/>
                <a:cs typeface="Arial" panose="020B0604020202020204" pitchFamily="34" charset="0"/>
              </a:rPr>
              <a:t>Haram’da</a:t>
            </a:r>
            <a:r>
              <a:rPr lang="tr-TR" sz="2200" dirty="0">
                <a:latin typeface="Arial" panose="020B0604020202020204" pitchFamily="34" charset="0"/>
                <a:cs typeface="Arial" panose="020B0604020202020204" pitchFamily="34" charset="0"/>
              </a:rPr>
              <a:t> iki rekâtlık tavaf namazını kıldıktan sonra Safa Tepesi’ne gider. Safa ve Merve Tepeleri arasında </a:t>
            </a:r>
            <a:r>
              <a:rPr lang="tr-TR" sz="2200" dirty="0" err="1">
                <a:latin typeface="Arial" panose="020B0604020202020204" pitchFamily="34" charset="0"/>
                <a:cs typeface="Arial" panose="020B0604020202020204" pitchFamily="34" charset="0"/>
              </a:rPr>
              <a:t>sa’y</a:t>
            </a:r>
            <a:r>
              <a:rPr lang="tr-TR" sz="2200" dirty="0">
                <a:latin typeface="Arial" panose="020B0604020202020204" pitchFamily="34" charset="0"/>
                <a:cs typeface="Arial" panose="020B0604020202020204" pitchFamily="34" charset="0"/>
              </a:rPr>
              <a:t> ibadetini yerine getirir ve ardından tıraş olarak ihramdan çıkar. </a:t>
            </a:r>
          </a:p>
          <a:p>
            <a:pPr algn="just">
              <a:spcAft>
                <a:spcPts val="600"/>
              </a:spcAft>
            </a:pPr>
            <a:r>
              <a:rPr lang="tr-TR" sz="2200" b="1" dirty="0">
                <a:latin typeface="Arial" panose="020B0604020202020204" pitchFamily="34" charset="0"/>
                <a:cs typeface="Arial" panose="020B0604020202020204" pitchFamily="34" charset="0"/>
              </a:rPr>
              <a:t>Bu parçada aşağıda anlatılan kutsal mekânlardan hangisine </a:t>
            </a:r>
            <a:r>
              <a:rPr lang="tr-TR" sz="2200" b="1" u="sng" dirty="0">
                <a:latin typeface="Arial" panose="020B0604020202020204" pitchFamily="34" charset="0"/>
                <a:cs typeface="Arial" panose="020B0604020202020204" pitchFamily="34" charset="0"/>
              </a:rPr>
              <a:t>değinilmemiştir</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Arafat ile Mina arasında yer alan bölümdür. </a:t>
            </a:r>
          </a:p>
          <a:p>
            <a:pPr algn="just">
              <a:spcAft>
                <a:spcPts val="600"/>
              </a:spcAft>
            </a:pPr>
            <a:r>
              <a:rPr lang="tr-TR" sz="2200" dirty="0">
                <a:latin typeface="Arial" panose="020B0604020202020204" pitchFamily="34" charset="0"/>
                <a:cs typeface="Arial" panose="020B0604020202020204" pitchFamily="34" charset="0"/>
              </a:rPr>
              <a:t>B) Kâbe’nin iki yüz metre güneydoğusunda bulunan iki tepedir. </a:t>
            </a:r>
          </a:p>
          <a:p>
            <a:pPr algn="just">
              <a:spcAft>
                <a:spcPts val="600"/>
              </a:spcAft>
            </a:pPr>
            <a:r>
              <a:rPr lang="tr-TR" sz="2200" dirty="0">
                <a:latin typeface="Arial" panose="020B0604020202020204" pitchFamily="34" charset="0"/>
                <a:cs typeface="Arial" panose="020B0604020202020204" pitchFamily="34" charset="0"/>
              </a:rPr>
              <a:t>C) Allah’a ibadet etmek için yapılan yeryüzündeki ilk mabettir. </a:t>
            </a:r>
          </a:p>
          <a:p>
            <a:pPr algn="just">
              <a:spcAft>
                <a:spcPts val="600"/>
              </a:spcAft>
            </a:pPr>
            <a:r>
              <a:rPr lang="tr-TR" sz="2200" dirty="0">
                <a:latin typeface="Arial" panose="020B0604020202020204" pitchFamily="34" charset="0"/>
                <a:cs typeface="Arial" panose="020B0604020202020204" pitchFamily="34" charset="0"/>
              </a:rPr>
              <a:t>D) Ortasında Kâbe’nin bulunduğu, insanların tavaf yaptığı, namaz kıldığı büyük alana denir.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1B6E231E-C9FD-B62C-2EBB-FD3E3C0F5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1108608292"/>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Hac zamanı dışında kutsal sayılan Kabe ve çevresindeki yerlerin ibadet niyetiyle ziyaret edilmesine umre denir.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Bir Müslüman umre için Kâbe sınırında ihrama girer, </a:t>
                      </a:r>
                      <a:r>
                        <a:rPr lang="tr-TR" sz="1800" kern="1200" dirty="0" err="1">
                          <a:solidFill>
                            <a:schemeClr val="tx1"/>
                          </a:solidFill>
                          <a:latin typeface="Arial" panose="020B0604020202020204" pitchFamily="34" charset="0"/>
                          <a:ea typeface="+mn-ea"/>
                          <a:cs typeface="Arial" panose="020B0604020202020204" pitchFamily="34" charset="0"/>
                        </a:rPr>
                        <a:t>Mescid</a:t>
                      </a:r>
                      <a:r>
                        <a:rPr lang="tr-TR" sz="1800" kern="1200" dirty="0">
                          <a:solidFill>
                            <a:schemeClr val="tx1"/>
                          </a:solidFill>
                          <a:latin typeface="Arial" panose="020B0604020202020204" pitchFamily="34" charset="0"/>
                          <a:ea typeface="+mn-ea"/>
                          <a:cs typeface="Arial" panose="020B0604020202020204" pitchFamily="34" charset="0"/>
                        </a:rPr>
                        <a:t>-i </a:t>
                      </a:r>
                      <a:r>
                        <a:rPr lang="tr-TR" sz="1800" kern="1200" dirty="0" err="1">
                          <a:solidFill>
                            <a:schemeClr val="tx1"/>
                          </a:solidFill>
                          <a:latin typeface="Arial" panose="020B0604020202020204" pitchFamily="34" charset="0"/>
                          <a:ea typeface="+mn-ea"/>
                          <a:cs typeface="Arial" panose="020B0604020202020204" pitchFamily="34" charset="0"/>
                        </a:rPr>
                        <a:t>Aksa’ya</a:t>
                      </a:r>
                      <a:r>
                        <a:rPr lang="tr-TR" sz="1800" kern="1200" dirty="0">
                          <a:solidFill>
                            <a:schemeClr val="tx1"/>
                          </a:solidFill>
                          <a:latin typeface="Arial" panose="020B0604020202020204" pitchFamily="34" charset="0"/>
                          <a:ea typeface="+mn-ea"/>
                          <a:cs typeface="Arial" panose="020B0604020202020204" pitchFamily="34" charset="0"/>
                        </a:rPr>
                        <a:t> geldikten</a:t>
                      </a:r>
                      <a:r>
                        <a:rPr lang="tr-TR" sz="1800" kern="1200" baseline="0" dirty="0">
                          <a:solidFill>
                            <a:schemeClr val="tx1"/>
                          </a:solidFill>
                          <a:latin typeface="Arial" panose="020B0604020202020204" pitchFamily="34" charset="0"/>
                          <a:ea typeface="+mn-ea"/>
                          <a:cs typeface="Arial" panose="020B0604020202020204" pitchFamily="34" charset="0"/>
                        </a:rPr>
                        <a:t> sonra</a:t>
                      </a:r>
                      <a:r>
                        <a:rPr lang="tr-TR" sz="1800" kern="1200" dirty="0">
                          <a:solidFill>
                            <a:schemeClr val="tx1"/>
                          </a:solidFill>
                          <a:latin typeface="Arial" panose="020B0604020202020204" pitchFamily="34" charset="0"/>
                          <a:ea typeface="+mn-ea"/>
                          <a:cs typeface="Arial" panose="020B0604020202020204" pitchFamily="34" charset="0"/>
                        </a:rPr>
                        <a:t> niyet eder ve tavaf eder.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Hac ibadetini yerine getirme fırsatı bulamayan Müslümanlar, umre amacıyla kutsal topraklara gider ve ziyaretlerini yerine getirirler. </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Hacda ş</a:t>
                      </a:r>
                      <a:r>
                        <a:rPr lang="tr-TR" sz="1800" dirty="0">
                          <a:latin typeface="Arial" panose="020B0604020202020204" pitchFamily="34" charset="0"/>
                          <a:cs typeface="Arial" panose="020B0604020202020204" pitchFamily="34" charset="0"/>
                        </a:rPr>
                        <a:t>eytan taşlama,vakfe, veda tavafı ve kurban kesme yoktur</a:t>
                      </a:r>
                      <a:r>
                        <a:rPr lang="tr-TR" sz="1800" baseline="0" dirty="0">
                          <a:latin typeface="Arial" panose="020B0604020202020204" pitchFamily="34" charset="0"/>
                          <a:cs typeface="Arial" panose="020B0604020202020204" pitchFamily="34" charset="0"/>
                        </a:rPr>
                        <a:t> ancak umrede ş</a:t>
                      </a:r>
                      <a:r>
                        <a:rPr lang="tr-TR" sz="1800" dirty="0">
                          <a:latin typeface="Arial" panose="020B0604020202020204" pitchFamily="34" charset="0"/>
                          <a:cs typeface="Arial" panose="020B0604020202020204" pitchFamily="34" charset="0"/>
                        </a:rPr>
                        <a:t>eytan</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taşlama</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ve kurban kesme vardır</a:t>
                      </a:r>
                      <a:r>
                        <a:rPr lang="tr-TR" sz="1800" baseline="0" dirty="0">
                          <a:latin typeface="Arial" panose="020B0604020202020204" pitchFamily="34" charset="0"/>
                          <a:cs typeface="Arial" panose="020B0604020202020204" pitchFamily="34" charset="0"/>
                        </a:rPr>
                        <a:t>.</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Umre ibadeti, Müslümanlar arasında birlik ve beraberliği sağlama, yakınlaşma, kaynaşma</a:t>
                      </a:r>
                      <a:r>
                        <a:rPr lang="tr-TR" sz="1800" kern="1200" baseline="0" dirty="0">
                          <a:solidFill>
                            <a:schemeClr val="tx1"/>
                          </a:solidFill>
                          <a:latin typeface="Arial" panose="020B0604020202020204" pitchFamily="34" charset="0"/>
                          <a:ea typeface="+mn-ea"/>
                          <a:cs typeface="Arial" panose="020B0604020202020204" pitchFamily="34" charset="0"/>
                        </a:rPr>
                        <a:t> açısından etkili bir ibadettir.</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742950" indent="-742950">
                        <a:buFont typeface="+mj-lt"/>
                        <a:buNone/>
                        <a:defRPr/>
                      </a:pPr>
                      <a:r>
                        <a:rPr lang="tr-TR" sz="1800" kern="1200" dirty="0">
                          <a:solidFill>
                            <a:schemeClr val="tx1"/>
                          </a:solidFill>
                          <a:latin typeface="Arial" panose="020B0604020202020204" pitchFamily="34" charset="0"/>
                          <a:ea typeface="+mn-ea"/>
                          <a:cs typeface="Arial" panose="020B0604020202020204" pitchFamily="34" charset="0"/>
                        </a:rPr>
                        <a:t>İmkânı olanlar için hac, farz kılınmıştır</a:t>
                      </a:r>
                      <a:r>
                        <a:rPr lang="tr-TR" sz="1800" kern="1200" baseline="0" dirty="0">
                          <a:solidFill>
                            <a:schemeClr val="tx1"/>
                          </a:solidFill>
                          <a:latin typeface="Arial" panose="020B0604020202020204" pitchFamily="34" charset="0"/>
                          <a:ea typeface="+mn-ea"/>
                          <a:cs typeface="Arial" panose="020B0604020202020204" pitchFamily="34" charset="0"/>
                        </a:rPr>
                        <a:t> a</a:t>
                      </a:r>
                      <a:r>
                        <a:rPr lang="tr-TR" sz="1800" kern="1200" dirty="0">
                          <a:solidFill>
                            <a:schemeClr val="tx1"/>
                          </a:solidFill>
                          <a:latin typeface="Arial" panose="020B0604020202020204" pitchFamily="34" charset="0"/>
                          <a:ea typeface="+mn-ea"/>
                          <a:cs typeface="Arial" panose="020B0604020202020204" pitchFamily="34" charset="0"/>
                        </a:rPr>
                        <a:t>ncak umre ise sünnet bir</a:t>
                      </a:r>
                    </a:p>
                    <a:p>
                      <a:pPr marL="742950" indent="-742950">
                        <a:buFont typeface="+mj-lt"/>
                        <a:buNone/>
                        <a:defRPr/>
                      </a:pPr>
                      <a:r>
                        <a:rPr lang="tr-TR" sz="1800" kern="1200" dirty="0">
                          <a:solidFill>
                            <a:schemeClr val="tx1"/>
                          </a:solidFill>
                          <a:latin typeface="Arial" panose="020B0604020202020204" pitchFamily="34" charset="0"/>
                          <a:ea typeface="+mn-ea"/>
                          <a:cs typeface="Arial" panose="020B0604020202020204" pitchFamily="34" charset="0"/>
                        </a:rPr>
                        <a:t>ibadettir. Umrenin belirli bir zamanı yoktur. </a:t>
                      </a:r>
                      <a:endParaRPr lang="tr-TR" sz="1800" kern="1200" noProof="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a:latin typeface="Arial" panose="020B0604020202020204" pitchFamily="34" charset="0"/>
                          <a:cs typeface="Arial" panose="020B0604020202020204" pitchFamily="34" charset="0"/>
                        </a:rPr>
                        <a:t>Umrenin ramazan ayında yapılması</a:t>
                      </a:r>
                      <a:r>
                        <a:rPr lang="tr-TR" sz="1800" baseline="0" dirty="0">
                          <a:latin typeface="Arial" panose="020B0604020202020204" pitchFamily="34" charset="0"/>
                          <a:cs typeface="Arial" panose="020B0604020202020204" pitchFamily="34" charset="0"/>
                        </a:rPr>
                        <a:t> mecburî olsa da</a:t>
                      </a:r>
                      <a:r>
                        <a:rPr lang="tr-TR" sz="1800" dirty="0">
                          <a:latin typeface="Arial" panose="020B0604020202020204" pitchFamily="34" charset="0"/>
                          <a:cs typeface="Arial" panose="020B0604020202020204" pitchFamily="34" charset="0"/>
                        </a:rPr>
                        <a:t> bu ibadetin muharrem ayında yapılması daha sevaptır.</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cek içeren bir resim&#10;&#10;Açıklama otomatik olarak oluşturuldu">
            <a:extLst>
              <a:ext uri="{FF2B5EF4-FFF2-40B4-BE49-F238E27FC236}">
                <a16:creationId xmlns:a16="http://schemas.microsoft.com/office/drawing/2014/main" id="{2C37DC31-38C2-204A-99A2-DDF34C0A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2368187" y="3484296"/>
            <a:ext cx="220792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7206716" y="2770541"/>
            <a:ext cx="170548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6557260" y="2105405"/>
            <a:ext cx="298926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31955" y="1190110"/>
            <a:ext cx="69145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2631955" y="4855182"/>
            <a:ext cx="691457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a:off x="3284543" y="4400652"/>
            <a:ext cx="431207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506178" y="2358242"/>
            <a:ext cx="170547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2631956" y="3023369"/>
            <a:ext cx="168819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03499" y="5777934"/>
            <a:ext cx="304005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0800000">
            <a:off x="3931920" y="1668517"/>
            <a:ext cx="366522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357056"/>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UMRE</a:t>
            </a:r>
          </a:p>
          <a:p>
            <a:pPr algn="ctr">
              <a:lnSpc>
                <a:spcPct val="150000"/>
              </a:lnSpc>
              <a:spcAft>
                <a:spcPts val="600"/>
              </a:spcAft>
            </a:pPr>
            <a:r>
              <a:rPr lang="tr-TR" b="1" dirty="0">
                <a:latin typeface="Arial" panose="020B0604020202020204" pitchFamily="34" charset="0"/>
                <a:cs typeface="Arial" panose="020B0604020202020204" pitchFamily="34" charset="0"/>
              </a:rPr>
              <a:t>MİKAT</a:t>
            </a:r>
          </a:p>
          <a:p>
            <a:pPr algn="ctr">
              <a:lnSpc>
                <a:spcPct val="150000"/>
              </a:lnSpc>
              <a:spcAft>
                <a:spcPts val="600"/>
              </a:spcAft>
            </a:pPr>
            <a:r>
              <a:rPr lang="tr-TR" sz="1500" b="1" dirty="0">
                <a:latin typeface="Arial" panose="020B0604020202020204" pitchFamily="34" charset="0"/>
                <a:cs typeface="Arial" panose="020B0604020202020204" pitchFamily="34" charset="0"/>
              </a:rPr>
              <a:t>SAFA VE MERVE</a:t>
            </a:r>
          </a:p>
          <a:p>
            <a:pPr algn="ctr">
              <a:lnSpc>
                <a:spcPct val="150000"/>
              </a:lnSpc>
              <a:spcAft>
                <a:spcPts val="600"/>
              </a:spcAft>
            </a:pPr>
            <a:r>
              <a:rPr lang="tr-TR" b="1" dirty="0">
                <a:latin typeface="Arial" panose="020B0604020202020204" pitchFamily="34" charset="0"/>
                <a:cs typeface="Arial" panose="020B0604020202020204" pitchFamily="34" charset="0"/>
              </a:rPr>
              <a:t>SÜNNET</a:t>
            </a:r>
          </a:p>
          <a:p>
            <a:pPr algn="ctr">
              <a:lnSpc>
                <a:spcPct val="150000"/>
              </a:lnSpc>
              <a:spcAft>
                <a:spcPts val="600"/>
              </a:spcAft>
            </a:pPr>
            <a:r>
              <a:rPr lang="tr-TR" b="1" dirty="0">
                <a:latin typeface="Arial" panose="020B0604020202020204" pitchFamily="34" charset="0"/>
                <a:cs typeface="Arial" panose="020B0604020202020204" pitchFamily="34" charset="0"/>
              </a:rPr>
              <a:t>NAMAZ</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380139"/>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ZİYARET</a:t>
            </a:r>
          </a:p>
          <a:p>
            <a:pPr algn="ctr">
              <a:lnSpc>
                <a:spcPct val="150000"/>
              </a:lnSpc>
              <a:spcAft>
                <a:spcPts val="600"/>
              </a:spcAft>
            </a:pPr>
            <a:r>
              <a:rPr lang="tr-TR" b="1" dirty="0">
                <a:latin typeface="Arial" panose="020B0604020202020204" pitchFamily="34" charset="0"/>
                <a:cs typeface="Arial" panose="020B0604020202020204" pitchFamily="34" charset="0"/>
              </a:rPr>
              <a:t>KÂBE</a:t>
            </a:r>
          </a:p>
          <a:p>
            <a:pPr algn="ctr">
              <a:lnSpc>
                <a:spcPct val="150000"/>
              </a:lnSpc>
              <a:spcAft>
                <a:spcPts val="600"/>
              </a:spcAft>
            </a:pPr>
            <a:r>
              <a:rPr lang="tr-TR" sz="1650" b="1" dirty="0">
                <a:latin typeface="Arial" panose="020B0604020202020204" pitchFamily="34" charset="0"/>
                <a:cs typeface="Arial" panose="020B0604020202020204" pitchFamily="34" charset="0"/>
              </a:rPr>
              <a:t>MESCİD-İ NEBİ</a:t>
            </a:r>
          </a:p>
          <a:p>
            <a:pPr algn="ctr">
              <a:lnSpc>
                <a:spcPct val="150000"/>
              </a:lnSpc>
              <a:spcAft>
                <a:spcPts val="600"/>
              </a:spcAft>
            </a:pPr>
            <a:r>
              <a:rPr lang="tr-TR" b="1" dirty="0">
                <a:latin typeface="Arial" panose="020B0604020202020204" pitchFamily="34" charset="0"/>
                <a:cs typeface="Arial" panose="020B0604020202020204" pitchFamily="34" charset="0"/>
              </a:rPr>
              <a:t>SA'Y</a:t>
            </a:r>
          </a:p>
          <a:p>
            <a:pPr algn="ctr">
              <a:lnSpc>
                <a:spcPct val="150000"/>
              </a:lnSpc>
              <a:spcAft>
                <a:spcPts val="600"/>
              </a:spcAft>
            </a:pPr>
            <a:r>
              <a:rPr lang="tr-TR" b="1" dirty="0">
                <a:latin typeface="Arial" panose="020B0604020202020204" pitchFamily="34" charset="0"/>
                <a:cs typeface="Arial" panose="020B0604020202020204" pitchFamily="34" charset="0"/>
              </a:rPr>
              <a:t>İHRAM</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349406B5-7252-50C1-2FF5-0023E008EA5D}"/>
              </a:ext>
            </a:extLst>
          </p:cNvPr>
          <p:cNvGraphicFramePr>
            <a:graphicFrameLocks noGrp="1"/>
          </p:cNvGraphicFramePr>
          <p:nvPr>
            <p:extLst>
              <p:ext uri="{D42A27DB-BD31-4B8C-83A1-F6EECF244321}">
                <p14:modId xmlns:p14="http://schemas.microsoft.com/office/powerpoint/2010/main" val="274073223"/>
              </p:ext>
            </p:extLst>
          </p:nvPr>
        </p:nvGraphicFramePr>
        <p:xfrm>
          <a:off x="2496003" y="1152839"/>
          <a:ext cx="7199995" cy="5040002"/>
        </p:xfrm>
        <a:graphic>
          <a:graphicData uri="http://schemas.openxmlformats.org/drawingml/2006/table">
            <a:tbl>
              <a:tblPr firstRow="1" bandRow="1">
                <a:tableStyleId>{5940675A-B579-460E-94D1-54222C63F5DA}</a:tableStyleId>
              </a:tblPr>
              <a:tblGrid>
                <a:gridCol w="654545">
                  <a:extLst>
                    <a:ext uri="{9D8B030D-6E8A-4147-A177-3AD203B41FA5}">
                      <a16:colId xmlns:a16="http://schemas.microsoft.com/office/drawing/2014/main" val="20000"/>
                    </a:ext>
                  </a:extLst>
                </a:gridCol>
                <a:gridCol w="654545">
                  <a:extLst>
                    <a:ext uri="{9D8B030D-6E8A-4147-A177-3AD203B41FA5}">
                      <a16:colId xmlns:a16="http://schemas.microsoft.com/office/drawing/2014/main" val="20001"/>
                    </a:ext>
                  </a:extLst>
                </a:gridCol>
                <a:gridCol w="654545">
                  <a:extLst>
                    <a:ext uri="{9D8B030D-6E8A-4147-A177-3AD203B41FA5}">
                      <a16:colId xmlns:a16="http://schemas.microsoft.com/office/drawing/2014/main" val="20002"/>
                    </a:ext>
                  </a:extLst>
                </a:gridCol>
                <a:gridCol w="654545">
                  <a:extLst>
                    <a:ext uri="{9D8B030D-6E8A-4147-A177-3AD203B41FA5}">
                      <a16:colId xmlns:a16="http://schemas.microsoft.com/office/drawing/2014/main" val="20003"/>
                    </a:ext>
                  </a:extLst>
                </a:gridCol>
                <a:gridCol w="654545">
                  <a:extLst>
                    <a:ext uri="{9D8B030D-6E8A-4147-A177-3AD203B41FA5}">
                      <a16:colId xmlns:a16="http://schemas.microsoft.com/office/drawing/2014/main" val="20004"/>
                    </a:ext>
                  </a:extLst>
                </a:gridCol>
                <a:gridCol w="654545">
                  <a:extLst>
                    <a:ext uri="{9D8B030D-6E8A-4147-A177-3AD203B41FA5}">
                      <a16:colId xmlns:a16="http://schemas.microsoft.com/office/drawing/2014/main" val="20005"/>
                    </a:ext>
                  </a:extLst>
                </a:gridCol>
                <a:gridCol w="654545">
                  <a:extLst>
                    <a:ext uri="{9D8B030D-6E8A-4147-A177-3AD203B41FA5}">
                      <a16:colId xmlns:a16="http://schemas.microsoft.com/office/drawing/2014/main" val="20006"/>
                    </a:ext>
                  </a:extLst>
                </a:gridCol>
                <a:gridCol w="654545">
                  <a:extLst>
                    <a:ext uri="{9D8B030D-6E8A-4147-A177-3AD203B41FA5}">
                      <a16:colId xmlns:a16="http://schemas.microsoft.com/office/drawing/2014/main" val="20007"/>
                    </a:ext>
                  </a:extLst>
                </a:gridCol>
                <a:gridCol w="654545">
                  <a:extLst>
                    <a:ext uri="{9D8B030D-6E8A-4147-A177-3AD203B41FA5}">
                      <a16:colId xmlns:a16="http://schemas.microsoft.com/office/drawing/2014/main" val="20008"/>
                    </a:ext>
                  </a:extLst>
                </a:gridCol>
                <a:gridCol w="654545">
                  <a:extLst>
                    <a:ext uri="{9D8B030D-6E8A-4147-A177-3AD203B41FA5}">
                      <a16:colId xmlns:a16="http://schemas.microsoft.com/office/drawing/2014/main" val="20009"/>
                    </a:ext>
                  </a:extLst>
                </a:gridCol>
                <a:gridCol w="654545">
                  <a:extLst>
                    <a:ext uri="{9D8B030D-6E8A-4147-A177-3AD203B41FA5}">
                      <a16:colId xmlns:a16="http://schemas.microsoft.com/office/drawing/2014/main" val="20010"/>
                    </a:ext>
                  </a:extLst>
                </a:gridCol>
              </a:tblGrid>
              <a:tr h="458182">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mn-lt"/>
                          <a:ea typeface="+mn-ea"/>
                          <a:cs typeface="+mn-cs"/>
                        </a:rPr>
                        <a:t>E</a:t>
                      </a:r>
                    </a:p>
                  </a:txBody>
                  <a:tcPr/>
                </a:tc>
                <a:extLst>
                  <a:ext uri="{0D108BD9-81ED-4DB2-BD59-A6C34878D82A}">
                    <a16:rowId xmlns:a16="http://schemas.microsoft.com/office/drawing/2014/main" val="10000"/>
                  </a:ext>
                </a:extLst>
              </a:tr>
              <a:tr h="458182">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U</a:t>
                      </a:r>
                    </a:p>
                  </a:txBody>
                  <a:tcPr/>
                </a:tc>
                <a:extLst>
                  <a:ext uri="{0D108BD9-81ED-4DB2-BD59-A6C34878D82A}">
                    <a16:rowId xmlns:a16="http://schemas.microsoft.com/office/drawing/2014/main" val="10001"/>
                  </a:ext>
                </a:extLst>
              </a:tr>
              <a:tr h="458182">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M</a:t>
                      </a:r>
                    </a:p>
                  </a:txBody>
                  <a:tcPr/>
                </a:tc>
                <a:extLst>
                  <a:ext uri="{0D108BD9-81ED-4DB2-BD59-A6C34878D82A}">
                    <a16:rowId xmlns:a16="http://schemas.microsoft.com/office/drawing/2014/main" val="10002"/>
                  </a:ext>
                </a:extLst>
              </a:tr>
              <a:tr h="458182">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R</a:t>
                      </a:r>
                    </a:p>
                  </a:txBody>
                  <a:tcPr/>
                </a:tc>
                <a:extLst>
                  <a:ext uri="{0D108BD9-81ED-4DB2-BD59-A6C34878D82A}">
                    <a16:rowId xmlns:a16="http://schemas.microsoft.com/office/drawing/2014/main" val="10003"/>
                  </a:ext>
                </a:extLst>
              </a:tr>
              <a:tr h="458182">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marL="0" algn="ctr" defTabSz="914400" rtl="0" eaLnBrk="1" latinLnBrk="0" hangingPunct="1"/>
                      <a:r>
                        <a:rPr lang="tr-TR" sz="2000" kern="1200" dirty="0">
                          <a:solidFill>
                            <a:schemeClr val="tx1"/>
                          </a:solidFill>
                          <a:latin typeface="+mn-lt"/>
                          <a:ea typeface="+mn-ea"/>
                          <a:cs typeface="+mn-cs"/>
                        </a:rPr>
                        <a:t>N</a:t>
                      </a:r>
                    </a:p>
                  </a:txBody>
                  <a:tcPr/>
                </a:tc>
                <a:tc>
                  <a:txBody>
                    <a:bodyPr/>
                    <a:lstStyle/>
                    <a:p>
                      <a:pPr marL="0" algn="ctr" defTabSz="914400" rtl="0" eaLnBrk="1" latinLnBrk="0" hangingPunct="1"/>
                      <a:r>
                        <a:rPr lang="tr-TR" sz="2000" kern="1200" dirty="0">
                          <a:solidFill>
                            <a:schemeClr val="tx1"/>
                          </a:solidFill>
                          <a:latin typeface="+mn-lt"/>
                          <a:ea typeface="+mn-ea"/>
                          <a:cs typeface="+mn-cs"/>
                        </a:rPr>
                        <a:t>M</a:t>
                      </a:r>
                    </a:p>
                  </a:txBody>
                  <a:tcPr/>
                </a:tc>
                <a:tc>
                  <a:txBody>
                    <a:bodyPr/>
                    <a:lstStyle/>
                    <a:p>
                      <a:pPr marL="0" algn="ctr" defTabSz="914400" rtl="0" eaLnBrk="1" latinLnBrk="0" hangingPunct="1"/>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B</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E</a:t>
                      </a:r>
                    </a:p>
                  </a:txBody>
                  <a:tcPr/>
                </a:tc>
                <a:extLst>
                  <a:ext uri="{0D108BD9-81ED-4DB2-BD59-A6C34878D82A}">
                    <a16:rowId xmlns:a16="http://schemas.microsoft.com/office/drawing/2014/main" val="10004"/>
                  </a:ext>
                </a:extLst>
              </a:tr>
              <a:tr h="458182">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J</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Ç</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Q</a:t>
                      </a:r>
                    </a:p>
                  </a:txBody>
                  <a:tcPr/>
                </a:tc>
                <a:extLst>
                  <a:ext uri="{0D108BD9-81ED-4DB2-BD59-A6C34878D82A}">
                    <a16:rowId xmlns:a16="http://schemas.microsoft.com/office/drawing/2014/main" val="10005"/>
                  </a:ext>
                </a:extLst>
              </a:tr>
              <a:tr h="458182">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marL="0" algn="ctr" defTabSz="914400" rtl="0" eaLnBrk="1" latinLnBrk="0" hangingPunct="1"/>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E</a:t>
                      </a:r>
                    </a:p>
                  </a:txBody>
                  <a:tcPr/>
                </a:tc>
                <a:extLst>
                  <a:ext uri="{0D108BD9-81ED-4DB2-BD59-A6C34878D82A}">
                    <a16:rowId xmlns:a16="http://schemas.microsoft.com/office/drawing/2014/main" val="10006"/>
                  </a:ext>
                </a:extLst>
              </a:tr>
              <a:tr h="458182">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Z</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J</a:t>
                      </a:r>
                    </a:p>
                  </a:txBody>
                  <a:tcPr/>
                </a:tc>
                <a:extLst>
                  <a:ext uri="{0D108BD9-81ED-4DB2-BD59-A6C34878D82A}">
                    <a16:rowId xmlns:a16="http://schemas.microsoft.com/office/drawing/2014/main" val="10007"/>
                  </a:ext>
                </a:extLst>
              </a:tr>
              <a:tr h="458182">
                <a:tc>
                  <a:txBody>
                    <a:bodyPr/>
                    <a:lstStyle/>
                    <a:p>
                      <a:pPr marL="0" algn="ctr" defTabSz="914400" rtl="0" eaLnBrk="1" latinLnBrk="0" hangingPunct="1"/>
                      <a:r>
                        <a:rPr lang="tr-TR" sz="2000" kern="1200" dirty="0">
                          <a:solidFill>
                            <a:schemeClr val="tx1"/>
                          </a:solidFill>
                          <a:latin typeface="+mn-lt"/>
                          <a:ea typeface="+mn-ea"/>
                          <a:cs typeface="+mn-cs"/>
                        </a:rPr>
                        <a:t>M</a:t>
                      </a:r>
                    </a:p>
                  </a:txBody>
                  <a:tcPr/>
                </a:tc>
                <a:tc>
                  <a:txBody>
                    <a:bodyPr/>
                    <a:lstStyle/>
                    <a:p>
                      <a:pPr marL="0" algn="ctr" defTabSz="914400" rtl="0" eaLnBrk="1" latinLnBrk="0" hangingPunct="1"/>
                      <a:r>
                        <a:rPr lang="tr-TR" sz="2000" kern="1200" dirty="0">
                          <a:solidFill>
                            <a:schemeClr val="tx1"/>
                          </a:solidFill>
                          <a:latin typeface="+mn-lt"/>
                          <a:ea typeface="+mn-ea"/>
                          <a:cs typeface="+mn-cs"/>
                        </a:rPr>
                        <a:t>E</a:t>
                      </a:r>
                    </a:p>
                  </a:txBody>
                  <a:tcPr/>
                </a:tc>
                <a:tc>
                  <a:txBody>
                    <a:bodyPr/>
                    <a:lstStyle/>
                    <a:p>
                      <a:pPr marL="0" algn="ctr" defTabSz="914400" rtl="0" eaLnBrk="1" latinLnBrk="0" hangingPunct="1"/>
                      <a:r>
                        <a:rPr lang="tr-TR" sz="2000" kern="1200" dirty="0">
                          <a:solidFill>
                            <a:schemeClr val="tx1"/>
                          </a:solidFill>
                          <a:latin typeface="+mn-lt"/>
                          <a:ea typeface="+mn-ea"/>
                          <a:cs typeface="+mn-cs"/>
                        </a:rPr>
                        <a:t>S</a:t>
                      </a:r>
                    </a:p>
                  </a:txBody>
                  <a:tcPr/>
                </a:tc>
                <a:tc>
                  <a:txBody>
                    <a:bodyPr/>
                    <a:lstStyle/>
                    <a:p>
                      <a:pPr marL="0" algn="ctr" defTabSz="914400" rtl="0" eaLnBrk="1" latinLnBrk="0" hangingPunct="1"/>
                      <a:r>
                        <a:rPr lang="tr-TR" sz="2000" kern="1200" dirty="0">
                          <a:solidFill>
                            <a:schemeClr val="tx1"/>
                          </a:solidFill>
                          <a:latin typeface="+mn-lt"/>
                          <a:ea typeface="+mn-ea"/>
                          <a:cs typeface="+mn-cs"/>
                        </a:rPr>
                        <a:t>C</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marL="0" algn="ctr" defTabSz="914400" rtl="0" eaLnBrk="1" latinLnBrk="0" hangingPunct="1"/>
                      <a:r>
                        <a:rPr lang="tr-TR" sz="2000" kern="1200" dirty="0">
                          <a:solidFill>
                            <a:schemeClr val="tx1"/>
                          </a:solidFill>
                          <a:latin typeface="+mn-lt"/>
                          <a:ea typeface="+mn-ea"/>
                          <a:cs typeface="+mn-cs"/>
                        </a:rPr>
                        <a:t>İ</a:t>
                      </a:r>
                    </a:p>
                  </a:txBody>
                  <a:tcPr/>
                </a:tc>
                <a:tc>
                  <a:txBody>
                    <a:bodyPr/>
                    <a:lstStyle/>
                    <a:p>
                      <a:pPr algn="ctr"/>
                      <a:r>
                        <a:rPr lang="tr-TR" dirty="0">
                          <a:solidFill>
                            <a:schemeClr val="tx1"/>
                          </a:solidFill>
                        </a:rPr>
                        <a:t>N</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B</a:t>
                      </a:r>
                    </a:p>
                  </a:txBody>
                  <a:tcPr/>
                </a:tc>
                <a:tc>
                  <a:txBody>
                    <a:bodyPr/>
                    <a:lstStyle/>
                    <a:p>
                      <a:pPr algn="ctr"/>
                      <a:r>
                        <a:rPr lang="tr-TR" sz="2000" kern="1200" dirty="0">
                          <a:solidFill>
                            <a:schemeClr val="tx1"/>
                          </a:solidFill>
                          <a:latin typeface="+mn-lt"/>
                          <a:ea typeface="+mn-ea"/>
                          <a:cs typeface="+mn-cs"/>
                        </a:rPr>
                        <a:t>İ</a:t>
                      </a:r>
                    </a:p>
                  </a:txBody>
                  <a:tcPr/>
                </a:tc>
                <a:extLst>
                  <a:ext uri="{0D108BD9-81ED-4DB2-BD59-A6C34878D82A}">
                    <a16:rowId xmlns:a16="http://schemas.microsoft.com/office/drawing/2014/main" val="10008"/>
                  </a:ext>
                </a:extLst>
              </a:tr>
              <a:tr h="458182">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B</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T</a:t>
                      </a:r>
                    </a:p>
                  </a:txBody>
                  <a:tcPr/>
                </a:tc>
                <a:extLst>
                  <a:ext uri="{0D108BD9-81ED-4DB2-BD59-A6C34878D82A}">
                    <a16:rowId xmlns:a16="http://schemas.microsoft.com/office/drawing/2014/main" val="10009"/>
                  </a:ext>
                </a:extLst>
              </a:tr>
              <a:tr h="458182">
                <a:tc>
                  <a:txBody>
                    <a:bodyPr/>
                    <a:lstStyle/>
                    <a:p>
                      <a:pPr marL="0" algn="ctr" defTabSz="914400" rtl="0" eaLnBrk="1" latinLnBrk="0" hangingPunct="1"/>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J</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Ü</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0" y="4288397"/>
            <a:ext cx="12192000" cy="1092607"/>
          </a:xfrm>
          <a:prstGeom prst="rect">
            <a:avLst/>
          </a:prstGeom>
          <a:solidFill>
            <a:srgbClr val="86E2CE"/>
          </a:solid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 Haccı da umreyi de Allah için tamamlayın…”</a:t>
            </a:r>
          </a:p>
          <a:p>
            <a:pPr>
              <a:spcAft>
                <a:spcPts val="600"/>
              </a:spcAft>
            </a:pPr>
            <a:r>
              <a:rPr lang="tr-TR" sz="3000" dirty="0">
                <a:latin typeface="Arial" panose="020B0604020202020204" pitchFamily="34" charset="0"/>
                <a:cs typeface="Arial" panose="020B0604020202020204" pitchFamily="34" charset="0"/>
              </a:rPr>
              <a:t> 						                                     (Bakara ,196)</a:t>
            </a:r>
          </a:p>
        </p:txBody>
      </p:sp>
      <p:pic>
        <p:nvPicPr>
          <p:cNvPr id="7" name="Resim 6" descr="kalabalık, dinleyici kitlesi, kişi, şahıs, insanlar içeren bir resim&#10;&#10;Açıklama otomatik olarak oluşturuldu">
            <a:extLst>
              <a:ext uri="{FF2B5EF4-FFF2-40B4-BE49-F238E27FC236}">
                <a16:creationId xmlns:a16="http://schemas.microsoft.com/office/drawing/2014/main" id="{9DBB0637-1AD3-8381-5A94-BE0593990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Umre, hac zamanı dışında kutsal sayılan Kabe ve çevresindeki yerlerin ibadet niyetiyle ziyaret edilmesidir.</a:t>
            </a:r>
          </a:p>
        </p:txBody>
      </p:sp>
    </p:spTree>
    <p:extLst>
      <p:ext uri="{BB962C8B-B14F-4D97-AF65-F5344CB8AC3E}">
        <p14:creationId xmlns:p14="http://schemas.microsoft.com/office/powerpoint/2010/main" val="301449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7080A337-E675-8A5C-43ED-446F1905F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Mekke</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Sünnet</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Umre</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İhram</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Sa'y</a:t>
            </a:r>
            <a:endParaRPr lang="tr-TR" sz="2400" b="1" dirty="0">
              <a:solidFill>
                <a:schemeClr val="bg1"/>
              </a:solidFill>
              <a:latin typeface="Arial" panose="020B0604020202020204" pitchFamily="34" charset="0"/>
              <a:cs typeface="Arial" panose="020B0604020202020204" pitchFamily="34" charset="0"/>
            </a:endParaRP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Medine</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Hac zamanı dışında kutsal yerlerin ibadet niyetiyle ziyaret edilmesi</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Safa ve Merve tepeleri arasında yerine getirilen ibadet</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443560"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Sınır kapıları olan mikatta giyilen kıyafet ve yasakların başlaması</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051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Peygamberimizin (s.a.v.) kabrinin bulunduğu şehir</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758744"/>
            <a:ext cx="6608455" cy="392415"/>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Kâbe’nin ve Hira Mağarasının bulunduğu kutsal şehir</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06176"/>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Umre ibadetinin dinî hükmü</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303472B9-88DB-242D-87E1-E53A0AA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6" name="Resim 5" descr="gökyüzü, bulut, dış mekan, günbatımı içeren bir resim&#10;&#10;Açıklama otomatik olarak oluşturuldu">
            <a:extLst>
              <a:ext uri="{FF2B5EF4-FFF2-40B4-BE49-F238E27FC236}">
                <a16:creationId xmlns:a16="http://schemas.microsoft.com/office/drawing/2014/main" id="{5B2B344B-6D2D-34C2-7BDC-CBF77371C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 Müslüman umre için </a:t>
            </a:r>
            <a:r>
              <a:rPr lang="tr-TR" sz="3000" dirty="0" err="1">
                <a:latin typeface="Arial" panose="020B0604020202020204" pitchFamily="34" charset="0"/>
                <a:cs typeface="Arial" panose="020B0604020202020204" pitchFamily="34" charset="0"/>
              </a:rPr>
              <a:t>mikat</a:t>
            </a:r>
            <a:r>
              <a:rPr lang="tr-TR" sz="3000" dirty="0">
                <a:latin typeface="Arial" panose="020B0604020202020204" pitchFamily="34" charset="0"/>
                <a:cs typeface="Arial" panose="020B0604020202020204" pitchFamily="34" charset="0"/>
              </a:rPr>
              <a:t> sınırında </a:t>
            </a:r>
            <a:r>
              <a:rPr lang="tr-TR" sz="3000" dirty="0">
                <a:solidFill>
                  <a:srgbClr val="FF0000"/>
                </a:solidFill>
                <a:latin typeface="Arial" panose="020B0604020202020204" pitchFamily="34" charset="0"/>
                <a:cs typeface="Arial" panose="020B0604020202020204" pitchFamily="34" charset="0"/>
              </a:rPr>
              <a:t>ihram</a:t>
            </a:r>
            <a:r>
              <a:rPr lang="tr-TR" sz="3000" dirty="0">
                <a:latin typeface="Arial" panose="020B0604020202020204" pitchFamily="34" charset="0"/>
                <a:cs typeface="Arial" panose="020B0604020202020204" pitchFamily="34" charset="0"/>
              </a:rPr>
              <a:t>a girer ve Mescid-i </a:t>
            </a:r>
            <a:r>
              <a:rPr lang="tr-TR" sz="3000" dirty="0" err="1">
                <a:latin typeface="Arial" panose="020B0604020202020204" pitchFamily="34" charset="0"/>
                <a:cs typeface="Arial" panose="020B0604020202020204" pitchFamily="34" charset="0"/>
              </a:rPr>
              <a:t>Haram’a</a:t>
            </a:r>
            <a:r>
              <a:rPr lang="tr-TR" sz="3000" dirty="0">
                <a:latin typeface="Arial" panose="020B0604020202020204" pitchFamily="34" charset="0"/>
                <a:cs typeface="Arial" panose="020B0604020202020204" pitchFamily="34" charset="0"/>
              </a:rPr>
              <a:t> gelir. Niyet eder ve tavaf eder.</a:t>
            </a:r>
          </a:p>
        </p:txBody>
      </p:sp>
      <p:sp>
        <p:nvSpPr>
          <p:cNvPr id="8" name="Metin kutusu 7">
            <a:extLst>
              <a:ext uri="{FF2B5EF4-FFF2-40B4-BE49-F238E27FC236}">
                <a16:creationId xmlns:a16="http://schemas.microsoft.com/office/drawing/2014/main" id="{96251686-ECE8-8A9E-E36F-53F86D2CDB58}"/>
              </a:ext>
            </a:extLst>
          </p:cNvPr>
          <p:cNvSpPr txBox="1"/>
          <p:nvPr/>
        </p:nvSpPr>
        <p:spPr>
          <a:xfrm>
            <a:off x="4116475" y="2752894"/>
            <a:ext cx="7705825"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İki rekâtlık </a:t>
            </a:r>
            <a:r>
              <a:rPr lang="tr-TR" sz="3000" dirty="0">
                <a:solidFill>
                  <a:srgbClr val="FF0000"/>
                </a:solidFill>
                <a:latin typeface="Arial" panose="020B0604020202020204" pitchFamily="34" charset="0"/>
                <a:cs typeface="Arial" panose="020B0604020202020204" pitchFamily="34" charset="0"/>
              </a:rPr>
              <a:t>tavaf</a:t>
            </a:r>
            <a:r>
              <a:rPr lang="tr-TR" sz="3000" dirty="0">
                <a:latin typeface="Arial" panose="020B0604020202020204" pitchFamily="34" charset="0"/>
                <a:cs typeface="Arial" panose="020B0604020202020204" pitchFamily="34" charset="0"/>
              </a:rPr>
              <a:t> namazını kılar.</a:t>
            </a:r>
          </a:p>
        </p:txBody>
      </p:sp>
      <p:sp>
        <p:nvSpPr>
          <p:cNvPr id="11" name="Metin kutusu 10">
            <a:extLst>
              <a:ext uri="{FF2B5EF4-FFF2-40B4-BE49-F238E27FC236}">
                <a16:creationId xmlns:a16="http://schemas.microsoft.com/office/drawing/2014/main" id="{9D8871DD-4411-9B67-A8A6-28EC4AA6471F}"/>
              </a:ext>
            </a:extLst>
          </p:cNvPr>
          <p:cNvSpPr txBox="1"/>
          <p:nvPr/>
        </p:nvSpPr>
        <p:spPr>
          <a:xfrm>
            <a:off x="4141727" y="3657625"/>
            <a:ext cx="736447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Safa ve Merve tepeleri arasında </a:t>
            </a:r>
            <a:r>
              <a:rPr lang="tr-TR" sz="3000" dirty="0" err="1">
                <a:solidFill>
                  <a:srgbClr val="FF0000"/>
                </a:solidFill>
                <a:latin typeface="Arial" panose="020B0604020202020204" pitchFamily="34" charset="0"/>
                <a:cs typeface="Arial" panose="020B0604020202020204" pitchFamily="34" charset="0"/>
              </a:rPr>
              <a:t>sa’y</a:t>
            </a:r>
            <a:r>
              <a:rPr lang="tr-TR" sz="3000" dirty="0">
                <a:latin typeface="Arial" panose="020B0604020202020204" pitchFamily="34" charset="0"/>
                <a:cs typeface="Arial" panose="020B0604020202020204" pitchFamily="34" charset="0"/>
              </a:rPr>
              <a:t> ibadetini yerine getirir </a:t>
            </a:r>
          </a:p>
        </p:txBody>
      </p:sp>
      <p:sp>
        <p:nvSpPr>
          <p:cNvPr id="13" name="Metin kutusu 12">
            <a:extLst>
              <a:ext uri="{FF2B5EF4-FFF2-40B4-BE49-F238E27FC236}">
                <a16:creationId xmlns:a16="http://schemas.microsoft.com/office/drawing/2014/main" id="{897CE079-4849-F0C9-8A45-C723736773B2}"/>
              </a:ext>
            </a:extLst>
          </p:cNvPr>
          <p:cNvSpPr txBox="1"/>
          <p:nvPr/>
        </p:nvSpPr>
        <p:spPr>
          <a:xfrm>
            <a:off x="4116475" y="5024021"/>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Tıraş olarak ihramdan çıkar. Böylece umre ibadetini tamamlamış olur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pic>
        <p:nvPicPr>
          <p:cNvPr id="6" name="Resim 5" descr="bina, gökyüzü, cami, kubbe içeren bir resim&#10;&#10;Açıklama otomatik olarak oluşturuldu">
            <a:extLst>
              <a:ext uri="{FF2B5EF4-FFF2-40B4-BE49-F238E27FC236}">
                <a16:creationId xmlns:a16="http://schemas.microsoft.com/office/drawing/2014/main" id="{6B9E61DF-98D2-E8EC-8DF0-A9D43D68B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Hac ve umre için kutsal topraklara giden Müslümanlar Medine şehrine gider ve Mescid-i Nebî'de namaz kılarlar.</a:t>
            </a:r>
          </a:p>
        </p:txBody>
      </p:sp>
      <p:sp>
        <p:nvSpPr>
          <p:cNvPr id="8" name="Metin kutusu 7">
            <a:extLst>
              <a:ext uri="{FF2B5EF4-FFF2-40B4-BE49-F238E27FC236}">
                <a16:creationId xmlns:a16="http://schemas.microsoft.com/office/drawing/2014/main" id="{96251686-ECE8-8A9E-E36F-53F86D2CDB58}"/>
              </a:ext>
            </a:extLst>
          </p:cNvPr>
          <p:cNvSpPr txBox="1"/>
          <p:nvPr/>
        </p:nvSpPr>
        <p:spPr>
          <a:xfrm>
            <a:off x="4116478" y="2996734"/>
            <a:ext cx="770582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yaşadığı topraklarda gezer ve vahyin indirildiği mekânları tanıyıp ilk Müslümanların tecrübelerini hatırlar. </a:t>
            </a:r>
          </a:p>
        </p:txBody>
      </p:sp>
    </p:spTree>
    <p:extLst>
      <p:ext uri="{BB962C8B-B14F-4D97-AF65-F5344CB8AC3E}">
        <p14:creationId xmlns:p14="http://schemas.microsoft.com/office/powerpoint/2010/main" val="10829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8" name="Metin kutusu 17">
            <a:extLst>
              <a:ext uri="{FF2B5EF4-FFF2-40B4-BE49-F238E27FC236}">
                <a16:creationId xmlns:a16="http://schemas.microsoft.com/office/drawing/2014/main" id="{5B507B0C-BDB5-0A65-0293-EDC2D543E3A3}"/>
              </a:ext>
            </a:extLst>
          </p:cNvPr>
          <p:cNvSpPr txBox="1"/>
          <p:nvPr/>
        </p:nvSpPr>
        <p:spPr>
          <a:xfrm>
            <a:off x="459773" y="5028084"/>
            <a:ext cx="2862548" cy="523220"/>
          </a:xfrm>
          <a:prstGeom prst="rect">
            <a:avLst/>
          </a:prstGeom>
          <a:solidFill>
            <a:srgbClr val="FE2635"/>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İhrama girilir.</a:t>
            </a:r>
          </a:p>
        </p:txBody>
      </p:sp>
      <p:sp>
        <p:nvSpPr>
          <p:cNvPr id="20" name="Metin kutusu 19">
            <a:extLst>
              <a:ext uri="{FF2B5EF4-FFF2-40B4-BE49-F238E27FC236}">
                <a16:creationId xmlns:a16="http://schemas.microsoft.com/office/drawing/2014/main" id="{226E3774-1006-446F-B667-E02B019C1ED0}"/>
              </a:ext>
            </a:extLst>
          </p:cNvPr>
          <p:cNvSpPr txBox="1"/>
          <p:nvPr/>
        </p:nvSpPr>
        <p:spPr>
          <a:xfrm>
            <a:off x="8661100" y="5028084"/>
            <a:ext cx="3071127" cy="523220"/>
          </a:xfrm>
          <a:prstGeom prst="rect">
            <a:avLst/>
          </a:prstGeom>
          <a:solidFill>
            <a:srgbClr val="00CEE8"/>
          </a:solidFill>
          <a:ln>
            <a:noFill/>
          </a:ln>
        </p:spPr>
        <p:txBody>
          <a:bodyPr wrap="square" rtlCol="0">
            <a:spAutoFit/>
          </a:bodyPr>
          <a:lstStyle/>
          <a:p>
            <a:pPr algn="ctr">
              <a:spcAft>
                <a:spcPts val="600"/>
              </a:spcAft>
            </a:pPr>
            <a:r>
              <a:rPr lang="tr-TR" sz="2800" dirty="0" err="1">
                <a:latin typeface="Arial" panose="020B0604020202020204" pitchFamily="34" charset="0"/>
                <a:cs typeface="Arial" panose="020B0604020202020204" pitchFamily="34" charset="0"/>
              </a:rPr>
              <a:t>Sa'y</a:t>
            </a:r>
            <a:r>
              <a:rPr lang="tr-TR" sz="2800" dirty="0">
                <a:latin typeface="Arial" panose="020B0604020202020204" pitchFamily="34" charset="0"/>
                <a:cs typeface="Arial" panose="020B0604020202020204" pitchFamily="34" charset="0"/>
              </a:rPr>
              <a:t> yapılır</a:t>
            </a:r>
          </a:p>
        </p:txBody>
      </p:sp>
      <p:sp>
        <p:nvSpPr>
          <p:cNvPr id="22" name="Metin kutusu 21">
            <a:extLst>
              <a:ext uri="{FF2B5EF4-FFF2-40B4-BE49-F238E27FC236}">
                <a16:creationId xmlns:a16="http://schemas.microsoft.com/office/drawing/2014/main" id="{0EF2CDAF-546E-F2C7-3384-56D4229878FC}"/>
              </a:ext>
            </a:extLst>
          </p:cNvPr>
          <p:cNvSpPr txBox="1"/>
          <p:nvPr/>
        </p:nvSpPr>
        <p:spPr>
          <a:xfrm>
            <a:off x="4560437" y="5028084"/>
            <a:ext cx="3071127" cy="523220"/>
          </a:xfrm>
          <a:prstGeom prst="rect">
            <a:avLst/>
          </a:prstGeom>
          <a:solidFill>
            <a:srgbClr val="FFD000"/>
          </a:solid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Kâbe tavaf edilir.</a:t>
            </a:r>
          </a:p>
        </p:txBody>
      </p:sp>
      <p:pic>
        <p:nvPicPr>
          <p:cNvPr id="6" name="Resim 5" descr="grafik, ekran görüntüsü, daire, çizgi film içeren bir resim&#10;&#10;Açıklama otomatik olarak oluşturuldu">
            <a:extLst>
              <a:ext uri="{FF2B5EF4-FFF2-40B4-BE49-F238E27FC236}">
                <a16:creationId xmlns:a16="http://schemas.microsoft.com/office/drawing/2014/main" id="{45A8EC34-A11E-BED3-D137-373916534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36" y="1829916"/>
            <a:ext cx="11104128" cy="3053635"/>
          </a:xfrm>
          <a:prstGeom prst="rect">
            <a:avLst/>
          </a:prstGeom>
        </p:spPr>
      </p:pic>
      <p:sp>
        <p:nvSpPr>
          <p:cNvPr id="8" name="İkizkenar Üçgen 7">
            <a:extLst>
              <a:ext uri="{FF2B5EF4-FFF2-40B4-BE49-F238E27FC236}">
                <a16:creationId xmlns:a16="http://schemas.microsoft.com/office/drawing/2014/main" id="{CA936A4E-3B60-0B84-5568-EED98C0F6B97}"/>
              </a:ext>
            </a:extLst>
          </p:cNvPr>
          <p:cNvSpPr/>
          <p:nvPr/>
        </p:nvSpPr>
        <p:spPr>
          <a:xfrm rot="17192110">
            <a:off x="3644477" y="2892626"/>
            <a:ext cx="837921" cy="722346"/>
          </a:xfrm>
          <a:prstGeom prst="triangle">
            <a:avLst/>
          </a:prstGeom>
          <a:solidFill>
            <a:srgbClr val="FE2635"/>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İkizkenar Üçgen 10">
            <a:extLst>
              <a:ext uri="{FF2B5EF4-FFF2-40B4-BE49-F238E27FC236}">
                <a16:creationId xmlns:a16="http://schemas.microsoft.com/office/drawing/2014/main" id="{F70C2D87-0FBD-B9AA-E6DA-3E66D93C2493}"/>
              </a:ext>
            </a:extLst>
          </p:cNvPr>
          <p:cNvSpPr/>
          <p:nvPr/>
        </p:nvSpPr>
        <p:spPr>
          <a:xfrm rot="17283796">
            <a:off x="7660976" y="2892626"/>
            <a:ext cx="837921" cy="722346"/>
          </a:xfrm>
          <a:prstGeom prst="triangle">
            <a:avLst/>
          </a:prstGeom>
          <a:solidFill>
            <a:srgbClr val="FFD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DD45F3E0-594E-E4C6-F441-F751E2B878C1}"/>
              </a:ext>
            </a:extLst>
          </p:cNvPr>
          <p:cNvSpPr txBox="1"/>
          <p:nvPr/>
        </p:nvSpPr>
        <p:spPr>
          <a:xfrm>
            <a:off x="-2" y="636037"/>
            <a:ext cx="3154682" cy="523220"/>
          </a:xfrm>
          <a:prstGeom prst="rect">
            <a:avLst/>
          </a:prstGeom>
          <a:solidFill>
            <a:srgbClr val="FF934D"/>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Umrenin yapılışı</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daire, ekran görüntüsü, grafik, renklilik içeren bir resim&#10;&#10;Açıklama otomatik olarak oluşturuldu">
            <a:extLst>
              <a:ext uri="{FF2B5EF4-FFF2-40B4-BE49-F238E27FC236}">
                <a16:creationId xmlns:a16="http://schemas.microsoft.com/office/drawing/2014/main" id="{C1DE65DC-DA04-06C1-D5DA-3667EFF12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524" y="1157572"/>
            <a:ext cx="5580952" cy="4542857"/>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920818" y="3099495"/>
            <a:ext cx="2464232" cy="55399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Hac   Umre</a:t>
            </a:r>
          </a:p>
        </p:txBody>
      </p:sp>
      <p:cxnSp>
        <p:nvCxnSpPr>
          <p:cNvPr id="11" name="Düz Bağlayıcı 10">
            <a:extLst>
              <a:ext uri="{FF2B5EF4-FFF2-40B4-BE49-F238E27FC236}">
                <a16:creationId xmlns:a16="http://schemas.microsoft.com/office/drawing/2014/main" id="{2DCFF4E6-D0A8-7BC4-17A0-D0ABA26A6784}"/>
              </a:ext>
            </a:extLst>
          </p:cNvPr>
          <p:cNvCxnSpPr>
            <a:cxnSpLocks/>
          </p:cNvCxnSpPr>
          <p:nvPr/>
        </p:nvCxnSpPr>
        <p:spPr>
          <a:xfrm>
            <a:off x="6096000" y="2466975"/>
            <a:ext cx="0" cy="1924050"/>
          </a:xfrm>
          <a:prstGeom prst="line">
            <a:avLst/>
          </a:prstGeom>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65D6F207-406B-C1E8-BF90-CDCF4D58ADA1}"/>
              </a:ext>
            </a:extLst>
          </p:cNvPr>
          <p:cNvSpPr txBox="1"/>
          <p:nvPr/>
        </p:nvSpPr>
        <p:spPr>
          <a:xfrm>
            <a:off x="2206174" y="996684"/>
            <a:ext cx="1867018" cy="492443"/>
          </a:xfrm>
          <a:prstGeom prst="rect">
            <a:avLst/>
          </a:prstGeom>
          <a:noFill/>
          <a:ln>
            <a:noFill/>
          </a:ln>
        </p:spPr>
        <p:txBody>
          <a:bodyPr wrap="square" rtlCol="0">
            <a:spAutoFit/>
          </a:bodyPr>
          <a:lstStyle/>
          <a:p>
            <a:pPr algn="r">
              <a:spcAft>
                <a:spcPts val="600"/>
              </a:spcAft>
            </a:pPr>
            <a:r>
              <a:rPr lang="tr-TR" sz="2600" dirty="0">
                <a:latin typeface="Arial" panose="020B0604020202020204" pitchFamily="34" charset="0"/>
                <a:cs typeface="Arial" panose="020B0604020202020204" pitchFamily="34" charset="0"/>
              </a:rPr>
              <a:t>Farzdır.</a:t>
            </a:r>
          </a:p>
        </p:txBody>
      </p:sp>
      <p:sp>
        <p:nvSpPr>
          <p:cNvPr id="14" name="Metin kutusu 13">
            <a:extLst>
              <a:ext uri="{FF2B5EF4-FFF2-40B4-BE49-F238E27FC236}">
                <a16:creationId xmlns:a16="http://schemas.microsoft.com/office/drawing/2014/main" id="{328E6D31-20EC-C63B-EEF8-70AA7F71216E}"/>
              </a:ext>
            </a:extLst>
          </p:cNvPr>
          <p:cNvSpPr txBox="1"/>
          <p:nvPr/>
        </p:nvSpPr>
        <p:spPr>
          <a:xfrm>
            <a:off x="130636" y="1595457"/>
            <a:ext cx="3107986" cy="892552"/>
          </a:xfrm>
          <a:prstGeom prst="rect">
            <a:avLst/>
          </a:prstGeom>
          <a:noFill/>
          <a:ln>
            <a:noFill/>
          </a:ln>
        </p:spPr>
        <p:txBody>
          <a:bodyPr wrap="square" rtlCol="0">
            <a:spAutoFit/>
          </a:bodyPr>
          <a:lstStyle/>
          <a:p>
            <a:pPr algn="r">
              <a:spcAft>
                <a:spcPts val="600"/>
              </a:spcAft>
            </a:pPr>
            <a:r>
              <a:rPr lang="tr-TR" sz="2600" dirty="0">
                <a:latin typeface="Arial" panose="020B0604020202020204" pitchFamily="34" charset="0"/>
                <a:cs typeface="Arial" panose="020B0604020202020204" pitchFamily="34" charset="0"/>
              </a:rPr>
              <a:t>Belirli günlerde yapılır</a:t>
            </a:r>
          </a:p>
        </p:txBody>
      </p:sp>
      <p:sp>
        <p:nvSpPr>
          <p:cNvPr id="15" name="Metin kutusu 14">
            <a:extLst>
              <a:ext uri="{FF2B5EF4-FFF2-40B4-BE49-F238E27FC236}">
                <a16:creationId xmlns:a16="http://schemas.microsoft.com/office/drawing/2014/main" id="{4DEE6767-B793-4F38-2AF2-3AC1EED342C0}"/>
              </a:ext>
            </a:extLst>
          </p:cNvPr>
          <p:cNvSpPr txBox="1"/>
          <p:nvPr/>
        </p:nvSpPr>
        <p:spPr>
          <a:xfrm>
            <a:off x="112800" y="2848542"/>
            <a:ext cx="3107986" cy="892552"/>
          </a:xfrm>
          <a:prstGeom prst="rect">
            <a:avLst/>
          </a:prstGeom>
          <a:noFill/>
          <a:ln>
            <a:noFill/>
          </a:ln>
        </p:spPr>
        <p:txBody>
          <a:bodyPr wrap="square" rtlCol="0">
            <a:spAutoFit/>
          </a:bodyPr>
          <a:lstStyle/>
          <a:p>
            <a:pPr algn="r">
              <a:spcAft>
                <a:spcPts val="600"/>
              </a:spcAft>
            </a:pPr>
            <a:r>
              <a:rPr lang="tr-TR" sz="2600" dirty="0">
                <a:latin typeface="Arial" panose="020B0604020202020204" pitchFamily="34" charset="0"/>
                <a:cs typeface="Arial" panose="020B0604020202020204" pitchFamily="34" charset="0"/>
              </a:rPr>
              <a:t>Yılda bir kez yapılabilir</a:t>
            </a:r>
          </a:p>
        </p:txBody>
      </p:sp>
      <p:sp>
        <p:nvSpPr>
          <p:cNvPr id="16" name="Metin kutusu 15">
            <a:extLst>
              <a:ext uri="{FF2B5EF4-FFF2-40B4-BE49-F238E27FC236}">
                <a16:creationId xmlns:a16="http://schemas.microsoft.com/office/drawing/2014/main" id="{827AF437-5BDD-83CC-09DE-1FCE0EDFFEE9}"/>
              </a:ext>
            </a:extLst>
          </p:cNvPr>
          <p:cNvSpPr txBox="1"/>
          <p:nvPr/>
        </p:nvSpPr>
        <p:spPr>
          <a:xfrm>
            <a:off x="112800" y="4319980"/>
            <a:ext cx="3121976" cy="861774"/>
          </a:xfrm>
          <a:prstGeom prst="rect">
            <a:avLst/>
          </a:prstGeom>
          <a:noFill/>
          <a:ln>
            <a:noFill/>
          </a:ln>
        </p:spPr>
        <p:txBody>
          <a:bodyPr wrap="square" rtlCol="0">
            <a:spAutoFit/>
          </a:bodyPr>
          <a:lstStyle/>
          <a:p>
            <a:pPr algn="r">
              <a:spcAft>
                <a:spcPts val="600"/>
              </a:spcAft>
            </a:pPr>
            <a:r>
              <a:rPr lang="tr-TR" sz="2500" dirty="0">
                <a:latin typeface="Arial" panose="020B0604020202020204" pitchFamily="34" charset="0"/>
                <a:cs typeface="Arial" panose="020B0604020202020204" pitchFamily="34" charset="0"/>
              </a:rPr>
              <a:t>Şeytan taşlama ve kurban kesme vardır</a:t>
            </a:r>
          </a:p>
        </p:txBody>
      </p:sp>
      <p:sp>
        <p:nvSpPr>
          <p:cNvPr id="17" name="Metin kutusu 16">
            <a:extLst>
              <a:ext uri="{FF2B5EF4-FFF2-40B4-BE49-F238E27FC236}">
                <a16:creationId xmlns:a16="http://schemas.microsoft.com/office/drawing/2014/main" id="{ACB8E3F8-6658-66F5-87FC-EE83B8257BB3}"/>
              </a:ext>
            </a:extLst>
          </p:cNvPr>
          <p:cNvSpPr txBox="1"/>
          <p:nvPr/>
        </p:nvSpPr>
        <p:spPr>
          <a:xfrm>
            <a:off x="478974" y="5189705"/>
            <a:ext cx="3593105" cy="892552"/>
          </a:xfrm>
          <a:prstGeom prst="rect">
            <a:avLst/>
          </a:prstGeom>
          <a:noFill/>
          <a:ln>
            <a:noFill/>
          </a:ln>
        </p:spPr>
        <p:txBody>
          <a:bodyPr wrap="square" rtlCol="0">
            <a:spAutoFit/>
          </a:bodyPr>
          <a:lstStyle/>
          <a:p>
            <a:pPr algn="r">
              <a:spcAft>
                <a:spcPts val="600"/>
              </a:spcAft>
            </a:pPr>
            <a:r>
              <a:rPr lang="tr-TR" sz="2600" dirty="0">
                <a:latin typeface="Arial" panose="020B0604020202020204" pitchFamily="34" charset="0"/>
                <a:cs typeface="Arial" panose="020B0604020202020204" pitchFamily="34" charset="0"/>
              </a:rPr>
              <a:t>Farzı üç tanedir:  ihram, tavaf, vakfe</a:t>
            </a:r>
          </a:p>
        </p:txBody>
      </p:sp>
      <p:sp>
        <p:nvSpPr>
          <p:cNvPr id="18" name="Metin kutusu 17">
            <a:extLst>
              <a:ext uri="{FF2B5EF4-FFF2-40B4-BE49-F238E27FC236}">
                <a16:creationId xmlns:a16="http://schemas.microsoft.com/office/drawing/2014/main" id="{3E8B0A49-8EEC-BABB-7F69-188F1028C665}"/>
              </a:ext>
            </a:extLst>
          </p:cNvPr>
          <p:cNvSpPr txBox="1"/>
          <p:nvPr/>
        </p:nvSpPr>
        <p:spPr>
          <a:xfrm>
            <a:off x="8104424" y="998433"/>
            <a:ext cx="1867018" cy="492443"/>
          </a:xfrm>
          <a:prstGeom prst="rect">
            <a:avLst/>
          </a:prstGeom>
          <a:noFill/>
          <a:ln>
            <a:noFill/>
          </a:ln>
        </p:spPr>
        <p:txBody>
          <a:bodyPr wrap="square" rtlCol="0">
            <a:spAutoFit/>
          </a:bodyPr>
          <a:lstStyle/>
          <a:p>
            <a:pPr>
              <a:spcAft>
                <a:spcPts val="600"/>
              </a:spcAft>
            </a:pPr>
            <a:r>
              <a:rPr lang="tr-TR" sz="2600" dirty="0">
                <a:latin typeface="Arial" panose="020B0604020202020204" pitchFamily="34" charset="0"/>
                <a:cs typeface="Arial" panose="020B0604020202020204" pitchFamily="34" charset="0"/>
              </a:rPr>
              <a:t>Sünnettir.</a:t>
            </a:r>
          </a:p>
        </p:txBody>
      </p:sp>
      <p:sp>
        <p:nvSpPr>
          <p:cNvPr id="19" name="Metin kutusu 18">
            <a:extLst>
              <a:ext uri="{FF2B5EF4-FFF2-40B4-BE49-F238E27FC236}">
                <a16:creationId xmlns:a16="http://schemas.microsoft.com/office/drawing/2014/main" id="{3B711E08-83CB-D9F9-366D-6ABA2172F59E}"/>
              </a:ext>
            </a:extLst>
          </p:cNvPr>
          <p:cNvSpPr txBox="1"/>
          <p:nvPr/>
        </p:nvSpPr>
        <p:spPr>
          <a:xfrm>
            <a:off x="8968027" y="1634709"/>
            <a:ext cx="3093335" cy="830997"/>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Hac zamanı dışında her zaman yapılabilir.</a:t>
            </a:r>
          </a:p>
        </p:txBody>
      </p:sp>
      <p:sp>
        <p:nvSpPr>
          <p:cNvPr id="20" name="Metin kutusu 19">
            <a:extLst>
              <a:ext uri="{FF2B5EF4-FFF2-40B4-BE49-F238E27FC236}">
                <a16:creationId xmlns:a16="http://schemas.microsoft.com/office/drawing/2014/main" id="{0EF6C5D3-3243-C435-88E2-150E30293358}"/>
              </a:ext>
            </a:extLst>
          </p:cNvPr>
          <p:cNvSpPr txBox="1"/>
          <p:nvPr/>
        </p:nvSpPr>
        <p:spPr>
          <a:xfrm>
            <a:off x="8975290" y="2853603"/>
            <a:ext cx="3093335" cy="892552"/>
          </a:xfrm>
          <a:prstGeom prst="rect">
            <a:avLst/>
          </a:prstGeom>
          <a:noFill/>
          <a:ln>
            <a:noFill/>
          </a:ln>
        </p:spPr>
        <p:txBody>
          <a:bodyPr wrap="square" rtlCol="0">
            <a:spAutoFit/>
          </a:bodyPr>
          <a:lstStyle/>
          <a:p>
            <a:pPr>
              <a:spcAft>
                <a:spcPts val="600"/>
              </a:spcAft>
            </a:pPr>
            <a:r>
              <a:rPr lang="tr-TR" sz="2600" dirty="0">
                <a:latin typeface="Arial" panose="020B0604020202020204" pitchFamily="34" charset="0"/>
                <a:cs typeface="Arial" panose="020B0604020202020204" pitchFamily="34" charset="0"/>
              </a:rPr>
              <a:t>Yılda birden fazla yapılabilir.</a:t>
            </a:r>
          </a:p>
        </p:txBody>
      </p:sp>
      <p:sp>
        <p:nvSpPr>
          <p:cNvPr id="21" name="Metin kutusu 20">
            <a:extLst>
              <a:ext uri="{FF2B5EF4-FFF2-40B4-BE49-F238E27FC236}">
                <a16:creationId xmlns:a16="http://schemas.microsoft.com/office/drawing/2014/main" id="{C6C5F15D-E127-4056-D796-02F4E416E3D0}"/>
              </a:ext>
            </a:extLst>
          </p:cNvPr>
          <p:cNvSpPr txBox="1"/>
          <p:nvPr/>
        </p:nvSpPr>
        <p:spPr>
          <a:xfrm>
            <a:off x="8968096" y="4194270"/>
            <a:ext cx="3121976" cy="1107996"/>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Şeytan taşlama, vakfe, veda tavafı ve kurban kesme yoktur.</a:t>
            </a:r>
          </a:p>
        </p:txBody>
      </p:sp>
      <p:sp>
        <p:nvSpPr>
          <p:cNvPr id="22" name="Metin kutusu 21">
            <a:extLst>
              <a:ext uri="{FF2B5EF4-FFF2-40B4-BE49-F238E27FC236}">
                <a16:creationId xmlns:a16="http://schemas.microsoft.com/office/drawing/2014/main" id="{3015365F-777C-266D-21C0-F1B26F904A55}"/>
              </a:ext>
            </a:extLst>
          </p:cNvPr>
          <p:cNvSpPr txBox="1"/>
          <p:nvPr/>
        </p:nvSpPr>
        <p:spPr>
          <a:xfrm>
            <a:off x="8134568" y="5235196"/>
            <a:ext cx="3121976" cy="830997"/>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Şartı iki tanedir: ihram, Tavaf</a:t>
            </a:r>
          </a:p>
        </p:txBody>
      </p:sp>
    </p:spTree>
    <p:extLst>
      <p:ext uri="{BB962C8B-B14F-4D97-AF65-F5344CB8AC3E}">
        <p14:creationId xmlns:p14="http://schemas.microsoft.com/office/powerpoint/2010/main" val="39883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17950"/>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8" name="Metin kutusu 17">
            <a:extLst>
              <a:ext uri="{FF2B5EF4-FFF2-40B4-BE49-F238E27FC236}">
                <a16:creationId xmlns:a16="http://schemas.microsoft.com/office/drawing/2014/main" id="{5B507B0C-BDB5-0A65-0293-EDC2D543E3A3}"/>
              </a:ext>
            </a:extLst>
          </p:cNvPr>
          <p:cNvSpPr txBox="1"/>
          <p:nvPr/>
        </p:nvSpPr>
        <p:spPr>
          <a:xfrm>
            <a:off x="231199" y="5427366"/>
            <a:ext cx="3891311" cy="861774"/>
          </a:xfrm>
          <a:prstGeom prst="rect">
            <a:avLst/>
          </a:prstGeom>
          <a:solidFill>
            <a:srgbClr val="E05A47"/>
          </a:solidFill>
          <a:ln>
            <a:noFill/>
          </a:ln>
        </p:spPr>
        <p:txBody>
          <a:bodyPr wrap="square" rtlCol="0">
            <a:spAutoFit/>
          </a:bodyPr>
          <a:lstStyle/>
          <a:p>
            <a:pPr algn="ctr">
              <a:spcAft>
                <a:spcPts val="600"/>
              </a:spcAft>
            </a:pPr>
            <a:r>
              <a:rPr lang="tr-TR" sz="2500" dirty="0">
                <a:solidFill>
                  <a:schemeClr val="bg1"/>
                </a:solidFill>
                <a:latin typeface="Arial" panose="020B0604020202020204" pitchFamily="34" charset="0"/>
                <a:cs typeface="Arial" panose="020B0604020202020204" pitchFamily="34" charset="0"/>
              </a:rPr>
              <a:t>Hz. Muhammed'in (s.a.v.) doğduğu ev</a:t>
            </a:r>
          </a:p>
        </p:txBody>
      </p:sp>
      <p:sp>
        <p:nvSpPr>
          <p:cNvPr id="13" name="Metin kutusu 12">
            <a:extLst>
              <a:ext uri="{FF2B5EF4-FFF2-40B4-BE49-F238E27FC236}">
                <a16:creationId xmlns:a16="http://schemas.microsoft.com/office/drawing/2014/main" id="{DD45F3E0-594E-E4C6-F441-F751E2B878C1}"/>
              </a:ext>
            </a:extLst>
          </p:cNvPr>
          <p:cNvSpPr txBox="1"/>
          <p:nvPr/>
        </p:nvSpPr>
        <p:spPr>
          <a:xfrm>
            <a:off x="-3" y="636037"/>
            <a:ext cx="10130974" cy="523220"/>
          </a:xfrm>
          <a:prstGeom prst="rect">
            <a:avLst/>
          </a:prstGeom>
          <a:solidFill>
            <a:srgbClr val="FF934D"/>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Umreye Giden Müslümanların ziyaret ettikleri diğer mekânlar:</a:t>
            </a:r>
          </a:p>
        </p:txBody>
      </p:sp>
      <p:pic>
        <p:nvPicPr>
          <p:cNvPr id="7" name="Resim 6" descr="bina, dış mekan, insanlar içeren bir resim&#10;&#10;Açıklama otomatik olarak oluşturuldu">
            <a:extLst>
              <a:ext uri="{FF2B5EF4-FFF2-40B4-BE49-F238E27FC236}">
                <a16:creationId xmlns:a16="http://schemas.microsoft.com/office/drawing/2014/main" id="{599BF57D-02CB-3041-7750-1EFDF7D8D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85" y="1370818"/>
            <a:ext cx="3257257" cy="3925922"/>
          </a:xfrm>
          <a:prstGeom prst="rect">
            <a:avLst/>
          </a:prstGeom>
        </p:spPr>
      </p:pic>
      <p:sp>
        <p:nvSpPr>
          <p:cNvPr id="9" name="Metin kutusu 8">
            <a:extLst>
              <a:ext uri="{FF2B5EF4-FFF2-40B4-BE49-F238E27FC236}">
                <a16:creationId xmlns:a16="http://schemas.microsoft.com/office/drawing/2014/main" id="{8594BFD7-5A4B-18CE-B286-EF9886915674}"/>
              </a:ext>
            </a:extLst>
          </p:cNvPr>
          <p:cNvSpPr txBox="1"/>
          <p:nvPr/>
        </p:nvSpPr>
        <p:spPr>
          <a:xfrm>
            <a:off x="8068153" y="5429187"/>
            <a:ext cx="3891311" cy="861774"/>
          </a:xfrm>
          <a:prstGeom prst="rect">
            <a:avLst/>
          </a:prstGeom>
          <a:solidFill>
            <a:srgbClr val="00BF63"/>
          </a:solidFill>
          <a:ln>
            <a:noFill/>
          </a:ln>
        </p:spPr>
        <p:txBody>
          <a:bodyPr wrap="square" rtlCol="0">
            <a:spAutoFit/>
          </a:bodyPr>
          <a:lstStyle/>
          <a:p>
            <a:pPr algn="ctr">
              <a:spcAft>
                <a:spcPts val="600"/>
              </a:spcAft>
            </a:pPr>
            <a:r>
              <a:rPr lang="tr-TR" sz="2500" dirty="0" err="1">
                <a:solidFill>
                  <a:schemeClr val="bg1"/>
                </a:solidFill>
                <a:latin typeface="Arial" panose="020B0604020202020204" pitchFamily="34" charset="0"/>
                <a:cs typeface="Arial" panose="020B0604020202020204" pitchFamily="34" charset="0"/>
              </a:rPr>
              <a:t>Kuba</a:t>
            </a:r>
            <a:r>
              <a:rPr lang="tr-TR" sz="2500" dirty="0">
                <a:solidFill>
                  <a:schemeClr val="bg1"/>
                </a:solidFill>
                <a:latin typeface="Arial" panose="020B0604020202020204" pitchFamily="34" charset="0"/>
                <a:cs typeface="Arial" panose="020B0604020202020204" pitchFamily="34" charset="0"/>
              </a:rPr>
              <a:t> Mescidi       (Medine)</a:t>
            </a:r>
          </a:p>
        </p:txBody>
      </p:sp>
      <p:pic>
        <p:nvPicPr>
          <p:cNvPr id="19" name="Resim 18" descr="gökyüzü, bina içeren bir resim&#10;&#10;Açıklama otomatik olarak oluşturuldu">
            <a:extLst>
              <a:ext uri="{FF2B5EF4-FFF2-40B4-BE49-F238E27FC236}">
                <a16:creationId xmlns:a16="http://schemas.microsoft.com/office/drawing/2014/main" id="{DEFE0345-04AB-8AA6-0D7D-46B959B44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482" y="1369140"/>
            <a:ext cx="3258649" cy="3927600"/>
          </a:xfrm>
          <a:prstGeom prst="rect">
            <a:avLst/>
          </a:prstGeom>
        </p:spPr>
      </p:pic>
      <p:sp>
        <p:nvSpPr>
          <p:cNvPr id="12" name="Metin kutusu 11">
            <a:extLst>
              <a:ext uri="{FF2B5EF4-FFF2-40B4-BE49-F238E27FC236}">
                <a16:creationId xmlns:a16="http://schemas.microsoft.com/office/drawing/2014/main" id="{8C2D6BB2-C57B-32EA-5018-16C7C4B1A933}"/>
              </a:ext>
            </a:extLst>
          </p:cNvPr>
          <p:cNvSpPr txBox="1"/>
          <p:nvPr/>
        </p:nvSpPr>
        <p:spPr>
          <a:xfrm>
            <a:off x="4150345" y="5428822"/>
            <a:ext cx="3891311" cy="861774"/>
          </a:xfrm>
          <a:prstGeom prst="rect">
            <a:avLst/>
          </a:prstGeom>
          <a:solidFill>
            <a:srgbClr val="8C52FF"/>
          </a:solidFill>
          <a:ln>
            <a:noFill/>
          </a:ln>
        </p:spPr>
        <p:txBody>
          <a:bodyPr wrap="square" rtlCol="0">
            <a:spAutoFit/>
          </a:bodyPr>
          <a:lstStyle/>
          <a:p>
            <a:pPr algn="ctr">
              <a:spcAft>
                <a:spcPts val="600"/>
              </a:spcAft>
            </a:pPr>
            <a:r>
              <a:rPr lang="tr-TR" sz="2500" dirty="0">
                <a:solidFill>
                  <a:schemeClr val="bg1"/>
                </a:solidFill>
                <a:latin typeface="Arial" panose="020B0604020202020204" pitchFamily="34" charset="0"/>
                <a:cs typeface="Arial" panose="020B0604020202020204" pitchFamily="34" charset="0"/>
              </a:rPr>
              <a:t>Mescid-i Nebi       (Medine)</a:t>
            </a:r>
          </a:p>
        </p:txBody>
      </p:sp>
      <p:pic>
        <p:nvPicPr>
          <p:cNvPr id="16" name="Resim 15" descr="gökyüzü, bina, su, cami içeren bir resim&#10;&#10;Açıklama otomatik olarak oluşturuldu">
            <a:extLst>
              <a:ext uri="{FF2B5EF4-FFF2-40B4-BE49-F238E27FC236}">
                <a16:creationId xmlns:a16="http://schemas.microsoft.com/office/drawing/2014/main" id="{2A21CCBE-3179-A790-348A-B2F19AE8D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7136" y="1369140"/>
            <a:ext cx="3258649" cy="3927600"/>
          </a:xfrm>
          <a:prstGeom prst="rect">
            <a:avLst/>
          </a:prstGeom>
        </p:spPr>
      </p:pic>
    </p:spTree>
    <p:extLst>
      <p:ext uri="{BB962C8B-B14F-4D97-AF65-F5344CB8AC3E}">
        <p14:creationId xmlns:p14="http://schemas.microsoft.com/office/powerpoint/2010/main" val="91019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17950"/>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8" name="Metin kutusu 17">
            <a:extLst>
              <a:ext uri="{FF2B5EF4-FFF2-40B4-BE49-F238E27FC236}">
                <a16:creationId xmlns:a16="http://schemas.microsoft.com/office/drawing/2014/main" id="{5B507B0C-BDB5-0A65-0293-EDC2D543E3A3}"/>
              </a:ext>
            </a:extLst>
          </p:cNvPr>
          <p:cNvSpPr txBox="1"/>
          <p:nvPr/>
        </p:nvSpPr>
        <p:spPr>
          <a:xfrm>
            <a:off x="231199" y="5427366"/>
            <a:ext cx="3891311" cy="861774"/>
          </a:xfrm>
          <a:prstGeom prst="rect">
            <a:avLst/>
          </a:prstGeom>
          <a:solidFill>
            <a:srgbClr val="38B6FF"/>
          </a:solidFill>
          <a:ln>
            <a:noFill/>
          </a:ln>
        </p:spPr>
        <p:txBody>
          <a:bodyPr wrap="square" rtlCol="0">
            <a:spAutoFit/>
          </a:bodyPr>
          <a:lstStyle/>
          <a:p>
            <a:pPr algn="ctr">
              <a:spcAft>
                <a:spcPts val="600"/>
              </a:spcAft>
            </a:pPr>
            <a:r>
              <a:rPr lang="tr-TR" sz="2500" dirty="0">
                <a:solidFill>
                  <a:schemeClr val="bg1"/>
                </a:solidFill>
                <a:latin typeface="Arial" panose="020B0604020202020204" pitchFamily="34" charset="0"/>
                <a:cs typeface="Arial" panose="020B0604020202020204" pitchFamily="34" charset="0"/>
              </a:rPr>
              <a:t>Hz. Muhammed'in (s.a.v.) kabri</a:t>
            </a:r>
          </a:p>
        </p:txBody>
      </p:sp>
      <p:sp>
        <p:nvSpPr>
          <p:cNvPr id="13" name="Metin kutusu 12">
            <a:extLst>
              <a:ext uri="{FF2B5EF4-FFF2-40B4-BE49-F238E27FC236}">
                <a16:creationId xmlns:a16="http://schemas.microsoft.com/office/drawing/2014/main" id="{DD45F3E0-594E-E4C6-F441-F751E2B878C1}"/>
              </a:ext>
            </a:extLst>
          </p:cNvPr>
          <p:cNvSpPr txBox="1"/>
          <p:nvPr/>
        </p:nvSpPr>
        <p:spPr>
          <a:xfrm>
            <a:off x="-3" y="636037"/>
            <a:ext cx="10130974" cy="523220"/>
          </a:xfrm>
          <a:prstGeom prst="rect">
            <a:avLst/>
          </a:prstGeom>
          <a:solidFill>
            <a:srgbClr val="FF934D"/>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Umreye Giden Müslümanların ziyaret ettikleri diğer mekânlar:</a:t>
            </a:r>
          </a:p>
        </p:txBody>
      </p:sp>
      <p:pic>
        <p:nvPicPr>
          <p:cNvPr id="6" name="Resim 5" descr="ekran görüntüsü, bina, sanat, daire içeren bir resim&#10;&#10;Açıklama otomatik olarak oluşturuldu">
            <a:extLst>
              <a:ext uri="{FF2B5EF4-FFF2-40B4-BE49-F238E27FC236}">
                <a16:creationId xmlns:a16="http://schemas.microsoft.com/office/drawing/2014/main" id="{A0862D36-F0A8-F15C-E28C-82B86843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85" y="1369979"/>
            <a:ext cx="3258649" cy="3927600"/>
          </a:xfrm>
          <a:prstGeom prst="rect">
            <a:avLst/>
          </a:prstGeom>
        </p:spPr>
      </p:pic>
      <p:sp>
        <p:nvSpPr>
          <p:cNvPr id="8" name="Metin kutusu 7">
            <a:extLst>
              <a:ext uri="{FF2B5EF4-FFF2-40B4-BE49-F238E27FC236}">
                <a16:creationId xmlns:a16="http://schemas.microsoft.com/office/drawing/2014/main" id="{18C9C613-BCE3-88A4-0960-4447BC4F91AA}"/>
              </a:ext>
            </a:extLst>
          </p:cNvPr>
          <p:cNvSpPr txBox="1"/>
          <p:nvPr/>
        </p:nvSpPr>
        <p:spPr>
          <a:xfrm>
            <a:off x="4587240" y="1522611"/>
            <a:ext cx="7296719" cy="286232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Umre ibadeti yapanların Müslümanların Medine'ye gidip orada uğradı önemli yerlerden biri de Hz. Muhammed'in (s.a.v.) kabridir. Buraya </a:t>
            </a:r>
            <a:r>
              <a:rPr lang="tr-TR" sz="3000" dirty="0" err="1">
                <a:solidFill>
                  <a:srgbClr val="FF0000"/>
                </a:solidFill>
                <a:latin typeface="Arial" panose="020B0604020202020204" pitchFamily="34" charset="0"/>
                <a:cs typeface="Arial" panose="020B0604020202020204" pitchFamily="34" charset="0"/>
              </a:rPr>
              <a:t>Ravza</a:t>
            </a:r>
            <a:r>
              <a:rPr lang="tr-TR" sz="3000" dirty="0">
                <a:solidFill>
                  <a:srgbClr val="FF0000"/>
                </a:solidFill>
                <a:latin typeface="Arial" panose="020B0604020202020204" pitchFamily="34" charset="0"/>
                <a:cs typeface="Arial" panose="020B0604020202020204" pitchFamily="34" charset="0"/>
              </a:rPr>
              <a:t>-i </a:t>
            </a:r>
            <a:r>
              <a:rPr lang="tr-TR" sz="3000" dirty="0" err="1">
                <a:solidFill>
                  <a:srgbClr val="FF0000"/>
                </a:solidFill>
                <a:latin typeface="Arial" panose="020B0604020202020204" pitchFamily="34" charset="0"/>
                <a:cs typeface="Arial" panose="020B0604020202020204" pitchFamily="34" charset="0"/>
              </a:rPr>
              <a:t>Mutahhara</a:t>
            </a:r>
            <a:r>
              <a:rPr lang="tr-TR" sz="3000" dirty="0">
                <a:latin typeface="Arial" panose="020B0604020202020204" pitchFamily="34" charset="0"/>
                <a:cs typeface="Arial" panose="020B0604020202020204" pitchFamily="34" charset="0"/>
              </a:rPr>
              <a:t> (Tertemiz Bahçe) de denilmektedir</a:t>
            </a:r>
          </a:p>
        </p:txBody>
      </p:sp>
      <p:sp>
        <p:nvSpPr>
          <p:cNvPr id="11" name="Metin kutusu 10">
            <a:extLst>
              <a:ext uri="{FF2B5EF4-FFF2-40B4-BE49-F238E27FC236}">
                <a16:creationId xmlns:a16="http://schemas.microsoft.com/office/drawing/2014/main" id="{C90DCDA7-0267-F052-E8A6-862168EAF54D}"/>
              </a:ext>
            </a:extLst>
          </p:cNvPr>
          <p:cNvSpPr txBox="1"/>
          <p:nvPr/>
        </p:nvSpPr>
        <p:spPr>
          <a:xfrm>
            <a:off x="4587240" y="4551566"/>
            <a:ext cx="7604760" cy="155427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“Beni vefatımdan sonra ziyaret edenler, hayatımda ziyaret etmiş gibidir”</a:t>
            </a:r>
          </a:p>
          <a:p>
            <a:pPr>
              <a:spcAft>
                <a:spcPts val="600"/>
              </a:spcAft>
            </a:pPr>
            <a:r>
              <a:rPr lang="tr-TR" sz="3000" dirty="0">
                <a:latin typeface="Arial" panose="020B0604020202020204" pitchFamily="34" charset="0"/>
                <a:cs typeface="Arial" panose="020B0604020202020204" pitchFamily="34" charset="0"/>
              </a:rPr>
              <a:t>			    			    (Hadis)</a:t>
            </a:r>
          </a:p>
        </p:txBody>
      </p:sp>
    </p:spTree>
    <p:extLst>
      <p:ext uri="{BB962C8B-B14F-4D97-AF65-F5344CB8AC3E}">
        <p14:creationId xmlns:p14="http://schemas.microsoft.com/office/powerpoint/2010/main" val="279945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sv-SE" sz="1800" b="1" dirty="0">
                <a:solidFill>
                  <a:srgbClr val="F2FAFF"/>
                </a:solidFill>
                <a:latin typeface="Arial" panose="020B0604020202020204" pitchFamily="34" charset="0"/>
                <a:cs typeface="Arial" panose="020B0604020202020204" pitchFamily="34" charset="0"/>
              </a:rPr>
              <a:t>3. KONU: UMRE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17950"/>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8" name="Metin kutusu 17">
            <a:extLst>
              <a:ext uri="{FF2B5EF4-FFF2-40B4-BE49-F238E27FC236}">
                <a16:creationId xmlns:a16="http://schemas.microsoft.com/office/drawing/2014/main" id="{5B507B0C-BDB5-0A65-0293-EDC2D543E3A3}"/>
              </a:ext>
            </a:extLst>
          </p:cNvPr>
          <p:cNvSpPr txBox="1"/>
          <p:nvPr/>
        </p:nvSpPr>
        <p:spPr>
          <a:xfrm>
            <a:off x="231199" y="5427366"/>
            <a:ext cx="3891311" cy="861774"/>
          </a:xfrm>
          <a:prstGeom prst="rect">
            <a:avLst/>
          </a:prstGeom>
          <a:solidFill>
            <a:srgbClr val="1C1C6F"/>
          </a:solidFill>
          <a:ln>
            <a:noFill/>
          </a:ln>
        </p:spPr>
        <p:txBody>
          <a:bodyPr wrap="square" rtlCol="0">
            <a:spAutoFit/>
          </a:bodyPr>
          <a:lstStyle/>
          <a:p>
            <a:pPr algn="ctr">
              <a:spcAft>
                <a:spcPts val="600"/>
              </a:spcAft>
            </a:pPr>
            <a:r>
              <a:rPr lang="tr-TR" sz="2500" dirty="0">
                <a:solidFill>
                  <a:schemeClr val="bg1"/>
                </a:solidFill>
                <a:latin typeface="Arial" panose="020B0604020202020204" pitchFamily="34" charset="0"/>
                <a:cs typeface="Arial" panose="020B0604020202020204" pitchFamily="34" charset="0"/>
              </a:rPr>
              <a:t>Hira Mağarası             (Nur Dağı/Mekke)</a:t>
            </a:r>
          </a:p>
        </p:txBody>
      </p:sp>
      <p:pic>
        <p:nvPicPr>
          <p:cNvPr id="6" name="Resim 5" descr="ekran görüntüsü içeren bir resim&#10;&#10;Açıklama otomatik olarak oluşturuldu">
            <a:extLst>
              <a:ext uri="{FF2B5EF4-FFF2-40B4-BE49-F238E27FC236}">
                <a16:creationId xmlns:a16="http://schemas.microsoft.com/office/drawing/2014/main" id="{2E17DDF4-000D-7530-47F3-A11458C0C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93" y="1369140"/>
            <a:ext cx="3258649" cy="3927600"/>
          </a:xfrm>
          <a:prstGeom prst="rect">
            <a:avLst/>
          </a:prstGeom>
        </p:spPr>
      </p:pic>
      <p:sp>
        <p:nvSpPr>
          <p:cNvPr id="13" name="Metin kutusu 12">
            <a:extLst>
              <a:ext uri="{FF2B5EF4-FFF2-40B4-BE49-F238E27FC236}">
                <a16:creationId xmlns:a16="http://schemas.microsoft.com/office/drawing/2014/main" id="{DD45F3E0-594E-E4C6-F441-F751E2B878C1}"/>
              </a:ext>
            </a:extLst>
          </p:cNvPr>
          <p:cNvSpPr txBox="1"/>
          <p:nvPr/>
        </p:nvSpPr>
        <p:spPr>
          <a:xfrm>
            <a:off x="-3" y="636037"/>
            <a:ext cx="10130974" cy="523220"/>
          </a:xfrm>
          <a:prstGeom prst="rect">
            <a:avLst/>
          </a:prstGeom>
          <a:solidFill>
            <a:srgbClr val="FF934D"/>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Umreye Giden Müslümanların ziyaret ettikleri diğer mekânlar:</a:t>
            </a:r>
          </a:p>
        </p:txBody>
      </p:sp>
      <p:sp>
        <p:nvSpPr>
          <p:cNvPr id="9" name="Metin kutusu 8">
            <a:extLst>
              <a:ext uri="{FF2B5EF4-FFF2-40B4-BE49-F238E27FC236}">
                <a16:creationId xmlns:a16="http://schemas.microsoft.com/office/drawing/2014/main" id="{8594BFD7-5A4B-18CE-B286-EF9886915674}"/>
              </a:ext>
            </a:extLst>
          </p:cNvPr>
          <p:cNvSpPr txBox="1"/>
          <p:nvPr/>
        </p:nvSpPr>
        <p:spPr>
          <a:xfrm>
            <a:off x="8068153" y="5429187"/>
            <a:ext cx="3891311" cy="861774"/>
          </a:xfrm>
          <a:prstGeom prst="rect">
            <a:avLst/>
          </a:prstGeom>
          <a:solidFill>
            <a:srgbClr val="FEA702"/>
          </a:solidFill>
          <a:ln>
            <a:noFill/>
          </a:ln>
        </p:spPr>
        <p:txBody>
          <a:bodyPr wrap="square" rtlCol="0">
            <a:spAutoFit/>
          </a:bodyPr>
          <a:lstStyle/>
          <a:p>
            <a:pPr algn="ctr">
              <a:spcAft>
                <a:spcPts val="600"/>
              </a:spcAft>
            </a:pPr>
            <a:r>
              <a:rPr lang="tr-TR" sz="2500" dirty="0" err="1">
                <a:solidFill>
                  <a:schemeClr val="bg1"/>
                </a:solidFill>
                <a:latin typeface="Arial" panose="020B0604020202020204" pitchFamily="34" charset="0"/>
                <a:cs typeface="Arial" panose="020B0604020202020204" pitchFamily="34" charset="0"/>
              </a:rPr>
              <a:t>Cennetü'l</a:t>
            </a:r>
            <a:r>
              <a:rPr lang="tr-TR" sz="2500" dirty="0">
                <a:solidFill>
                  <a:schemeClr val="bg1"/>
                </a:solidFill>
                <a:latin typeface="Arial" panose="020B0604020202020204" pitchFamily="34" charset="0"/>
                <a:cs typeface="Arial" panose="020B0604020202020204" pitchFamily="34" charset="0"/>
              </a:rPr>
              <a:t>-Bâkî Mezarlığı (Medine) </a:t>
            </a:r>
          </a:p>
        </p:txBody>
      </p:sp>
      <p:pic>
        <p:nvPicPr>
          <p:cNvPr id="15" name="Resim 14" descr="yer, dış mekan, kumsal, gökyüzü içeren bir resim&#10;&#10;Açıklama otomatik olarak oluşturuldu">
            <a:extLst>
              <a:ext uri="{FF2B5EF4-FFF2-40B4-BE49-F238E27FC236}">
                <a16:creationId xmlns:a16="http://schemas.microsoft.com/office/drawing/2014/main" id="{320FC33C-2AE8-F2A3-008C-41D9282F7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482" y="1365019"/>
            <a:ext cx="3258649" cy="3927600"/>
          </a:xfrm>
          <a:prstGeom prst="rect">
            <a:avLst/>
          </a:prstGeom>
        </p:spPr>
      </p:pic>
      <p:pic>
        <p:nvPicPr>
          <p:cNvPr id="11" name="Resim 10" descr="ekran görüntüsü, dış mekan, yer içeren bir resim&#10;&#10;Açıklama otomatik olarak oluşturuldu">
            <a:extLst>
              <a:ext uri="{FF2B5EF4-FFF2-40B4-BE49-F238E27FC236}">
                <a16:creationId xmlns:a16="http://schemas.microsoft.com/office/drawing/2014/main" id="{CFCE9E97-2F1D-81CB-757F-D7853991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7136" y="1369140"/>
            <a:ext cx="3258649" cy="3927600"/>
          </a:xfrm>
          <a:prstGeom prst="rect">
            <a:avLst/>
          </a:prstGeom>
        </p:spPr>
      </p:pic>
      <p:sp>
        <p:nvSpPr>
          <p:cNvPr id="12" name="Metin kutusu 11">
            <a:extLst>
              <a:ext uri="{FF2B5EF4-FFF2-40B4-BE49-F238E27FC236}">
                <a16:creationId xmlns:a16="http://schemas.microsoft.com/office/drawing/2014/main" id="{8C2D6BB2-C57B-32EA-5018-16C7C4B1A933}"/>
              </a:ext>
            </a:extLst>
          </p:cNvPr>
          <p:cNvSpPr txBox="1"/>
          <p:nvPr/>
        </p:nvSpPr>
        <p:spPr>
          <a:xfrm>
            <a:off x="4150345" y="5428822"/>
            <a:ext cx="3891311" cy="861774"/>
          </a:xfrm>
          <a:prstGeom prst="rect">
            <a:avLst/>
          </a:prstGeom>
          <a:solidFill>
            <a:srgbClr val="0097B2"/>
          </a:solidFill>
          <a:ln>
            <a:noFill/>
          </a:ln>
        </p:spPr>
        <p:txBody>
          <a:bodyPr wrap="square" rtlCol="0">
            <a:spAutoFit/>
          </a:bodyPr>
          <a:lstStyle/>
          <a:p>
            <a:pPr algn="ctr">
              <a:spcAft>
                <a:spcPts val="600"/>
              </a:spcAft>
            </a:pPr>
            <a:r>
              <a:rPr lang="tr-TR" sz="2400" dirty="0" err="1">
                <a:solidFill>
                  <a:schemeClr val="bg1"/>
                </a:solidFill>
                <a:latin typeface="Arial" panose="020B0604020202020204" pitchFamily="34" charset="0"/>
                <a:cs typeface="Arial" panose="020B0604020202020204" pitchFamily="34" charset="0"/>
              </a:rPr>
              <a:t>Cennetü'l</a:t>
            </a:r>
            <a:r>
              <a:rPr lang="tr-TR" sz="2400" dirty="0">
                <a:solidFill>
                  <a:schemeClr val="bg1"/>
                </a:solidFill>
                <a:latin typeface="Arial" panose="020B0604020202020204" pitchFamily="34" charset="0"/>
                <a:cs typeface="Arial" panose="020B0604020202020204" pitchFamily="34" charset="0"/>
              </a:rPr>
              <a:t>-Mualla Mezarlığı </a:t>
            </a:r>
            <a:r>
              <a:rPr lang="tr-TR" sz="2500" dirty="0">
                <a:solidFill>
                  <a:schemeClr val="bg1"/>
                </a:solidFill>
                <a:latin typeface="Arial" panose="020B0604020202020204" pitchFamily="34" charset="0"/>
                <a:cs typeface="Arial" panose="020B0604020202020204" pitchFamily="34" charset="0"/>
              </a:rPr>
              <a:t>(Medine)</a:t>
            </a:r>
          </a:p>
        </p:txBody>
      </p:sp>
    </p:spTree>
    <p:extLst>
      <p:ext uri="{BB962C8B-B14F-4D97-AF65-F5344CB8AC3E}">
        <p14:creationId xmlns:p14="http://schemas.microsoft.com/office/powerpoint/2010/main" val="58207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2"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1613</TotalTime>
  <Words>1683</Words>
  <Application>Microsoft Office PowerPoint</Application>
  <PresentationFormat>Geniş ekran</PresentationFormat>
  <Paragraphs>310</Paragraphs>
  <Slides>21</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21</vt:i4>
      </vt:variant>
    </vt:vector>
  </HeadingPairs>
  <TitlesOfParts>
    <vt:vector size="25"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38</cp:revision>
  <dcterms:created xsi:type="dcterms:W3CDTF">2023-08-29T09:05:15Z</dcterms:created>
  <dcterms:modified xsi:type="dcterms:W3CDTF">2023-09-24T17:04:59Z</dcterms:modified>
</cp:coreProperties>
</file>