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9" r:id="rId3"/>
    <p:sldId id="314" r:id="rId4"/>
    <p:sldId id="315" r:id="rId5"/>
    <p:sldId id="316" r:id="rId6"/>
    <p:sldId id="317" r:id="rId7"/>
    <p:sldId id="312" r:id="rId8"/>
    <p:sldId id="281" r:id="rId9"/>
    <p:sldId id="260" r:id="rId10"/>
    <p:sldId id="261" r:id="rId11"/>
    <p:sldId id="264" r:id="rId12"/>
    <p:sldId id="309" r:id="rId13"/>
    <p:sldId id="307" r:id="rId14"/>
    <p:sldId id="296" r:id="rId15"/>
    <p:sldId id="303" r:id="rId16"/>
    <p:sldId id="304" r:id="rId17"/>
    <p:sldId id="305" r:id="rId18"/>
    <p:sldId id="306" r:id="rId19"/>
    <p:sldId id="308" r:id="rId20"/>
    <p:sldId id="258"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1F36"/>
    <a:srgbClr val="545454"/>
    <a:srgbClr val="15051B"/>
    <a:srgbClr val="86E2CE"/>
    <a:srgbClr val="F5917B"/>
    <a:srgbClr val="FFFFFF"/>
    <a:srgbClr val="0097B2"/>
    <a:srgbClr val="C00000"/>
    <a:srgbClr val="C61D1D"/>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64" autoAdjust="0"/>
  </p:normalViewPr>
  <p:slideViewPr>
    <p:cSldViewPr snapToGrid="0">
      <p:cViewPr varScale="1">
        <p:scale>
          <a:sx n="63" d="100"/>
          <a:sy n="63"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7FCDD-024C-4A1A-87B1-799A1C184EB7}" type="datetimeFigureOut">
              <a:rPr lang="tr-TR" smtClean="0"/>
              <a:t>15.12.2023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48CA2-F78E-4C0B-82F8-853CA68DEBDF}" type="slidenum">
              <a:rPr lang="tr-TR" smtClean="0"/>
              <a:t>‹#›</a:t>
            </a:fld>
            <a:endParaRPr lang="tr-TR"/>
          </a:p>
        </p:txBody>
      </p:sp>
    </p:spTree>
    <p:extLst>
      <p:ext uri="{BB962C8B-B14F-4D97-AF65-F5344CB8AC3E}">
        <p14:creationId xmlns:p14="http://schemas.microsoft.com/office/powerpoint/2010/main" val="1389024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2848CA2-F78E-4C0B-82F8-853CA68DEBDF}" type="slidenum">
              <a:rPr lang="tr-TR" smtClean="0"/>
              <a:t>17</a:t>
            </a:fld>
            <a:endParaRPr lang="tr-TR"/>
          </a:p>
        </p:txBody>
      </p:sp>
    </p:spTree>
    <p:extLst>
      <p:ext uri="{BB962C8B-B14F-4D97-AF65-F5344CB8AC3E}">
        <p14:creationId xmlns:p14="http://schemas.microsoft.com/office/powerpoint/2010/main" val="173671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850907-FC4F-8F52-E154-D8009B73C33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CDFBAA9-8341-66B8-66AD-31AD6D696B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71014A3-56FD-11A9-2A20-2228F4644795}"/>
              </a:ext>
            </a:extLst>
          </p:cNvPr>
          <p:cNvSpPr>
            <a:spLocks noGrp="1"/>
          </p:cNvSpPr>
          <p:nvPr>
            <p:ph type="dt" sz="half" idx="10"/>
          </p:nvPr>
        </p:nvSpPr>
        <p:spPr/>
        <p:txBody>
          <a:bodyPr/>
          <a:lstStyle/>
          <a:p>
            <a:fld id="{7FB30DF3-9219-4DFD-A517-8298D891D685}" type="datetimeFigureOut">
              <a:rPr lang="tr-TR" smtClean="0"/>
              <a:t>15.12.2023</a:t>
            </a:fld>
            <a:endParaRPr lang="tr-TR"/>
          </a:p>
        </p:txBody>
      </p:sp>
      <p:sp>
        <p:nvSpPr>
          <p:cNvPr id="5" name="Alt Bilgi Yer Tutucusu 4">
            <a:extLst>
              <a:ext uri="{FF2B5EF4-FFF2-40B4-BE49-F238E27FC236}">
                <a16:creationId xmlns:a16="http://schemas.microsoft.com/office/drawing/2014/main" id="{35AF9A6B-3A1E-DCAD-0954-15B1BF9850D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2C5FCB4-7D08-8654-995B-9C612B0E604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9053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E855F6-1ACD-4952-4F36-3499493207D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1F2C907-D62E-4F6B-1C9E-D7157726251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E6FA8A-1FF0-2082-930B-3F9EE8D2ED42}"/>
              </a:ext>
            </a:extLst>
          </p:cNvPr>
          <p:cNvSpPr>
            <a:spLocks noGrp="1"/>
          </p:cNvSpPr>
          <p:nvPr>
            <p:ph type="dt" sz="half" idx="10"/>
          </p:nvPr>
        </p:nvSpPr>
        <p:spPr/>
        <p:txBody>
          <a:bodyPr/>
          <a:lstStyle/>
          <a:p>
            <a:fld id="{7FB30DF3-9219-4DFD-A517-8298D891D685}" type="datetimeFigureOut">
              <a:rPr lang="tr-TR" smtClean="0"/>
              <a:t>15.12.2023</a:t>
            </a:fld>
            <a:endParaRPr lang="tr-TR"/>
          </a:p>
        </p:txBody>
      </p:sp>
      <p:sp>
        <p:nvSpPr>
          <p:cNvPr id="5" name="Alt Bilgi Yer Tutucusu 4">
            <a:extLst>
              <a:ext uri="{FF2B5EF4-FFF2-40B4-BE49-F238E27FC236}">
                <a16:creationId xmlns:a16="http://schemas.microsoft.com/office/drawing/2014/main" id="{A61D82C7-4CB6-7D5C-AA13-EEBF77B3A5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563B8B8-14CD-5D2B-83AE-DAD4A2CA9E2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37269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7C8F6FC-093C-EA75-5534-31DF775992A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C6B568F-A886-FA0A-CFE9-21C5EE640B7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FACFDD2-5927-D605-3844-23D74E8A7A78}"/>
              </a:ext>
            </a:extLst>
          </p:cNvPr>
          <p:cNvSpPr>
            <a:spLocks noGrp="1"/>
          </p:cNvSpPr>
          <p:nvPr>
            <p:ph type="dt" sz="half" idx="10"/>
          </p:nvPr>
        </p:nvSpPr>
        <p:spPr/>
        <p:txBody>
          <a:bodyPr/>
          <a:lstStyle/>
          <a:p>
            <a:fld id="{7FB30DF3-9219-4DFD-A517-8298D891D685}" type="datetimeFigureOut">
              <a:rPr lang="tr-TR" smtClean="0"/>
              <a:t>15.12.2023</a:t>
            </a:fld>
            <a:endParaRPr lang="tr-TR"/>
          </a:p>
        </p:txBody>
      </p:sp>
      <p:sp>
        <p:nvSpPr>
          <p:cNvPr id="5" name="Alt Bilgi Yer Tutucusu 4">
            <a:extLst>
              <a:ext uri="{FF2B5EF4-FFF2-40B4-BE49-F238E27FC236}">
                <a16:creationId xmlns:a16="http://schemas.microsoft.com/office/drawing/2014/main" id="{78684211-6AD5-77B4-80DA-FA39CE1CB6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DA42025-01C7-86C9-306E-C2CA6A284B83}"/>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5797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06BB68-4CC1-9362-B1E7-B1840C9F044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0251795-3786-523E-FBBE-C343925896F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BDAE83B-CE47-B7E7-6DE1-D2371DF851C6}"/>
              </a:ext>
            </a:extLst>
          </p:cNvPr>
          <p:cNvSpPr>
            <a:spLocks noGrp="1"/>
          </p:cNvSpPr>
          <p:nvPr>
            <p:ph type="dt" sz="half" idx="10"/>
          </p:nvPr>
        </p:nvSpPr>
        <p:spPr/>
        <p:txBody>
          <a:bodyPr/>
          <a:lstStyle/>
          <a:p>
            <a:fld id="{7FB30DF3-9219-4DFD-A517-8298D891D685}" type="datetimeFigureOut">
              <a:rPr lang="tr-TR" smtClean="0"/>
              <a:t>15.12.2023</a:t>
            </a:fld>
            <a:endParaRPr lang="tr-TR"/>
          </a:p>
        </p:txBody>
      </p:sp>
      <p:sp>
        <p:nvSpPr>
          <p:cNvPr id="5" name="Alt Bilgi Yer Tutucusu 4">
            <a:extLst>
              <a:ext uri="{FF2B5EF4-FFF2-40B4-BE49-F238E27FC236}">
                <a16:creationId xmlns:a16="http://schemas.microsoft.com/office/drawing/2014/main" id="{782AB5A3-E6CF-4A51-930D-F454EFBEDA6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D976E8-53EB-CB20-BA03-A08C9A8F38A0}"/>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85512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DD2D57-98CC-EC6F-8785-847AD30314D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235579E-2D7F-E30E-BAE1-BEC6144FF1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72D8D35-F2D1-26A2-1F4D-CDB7BC2A9547}"/>
              </a:ext>
            </a:extLst>
          </p:cNvPr>
          <p:cNvSpPr>
            <a:spLocks noGrp="1"/>
          </p:cNvSpPr>
          <p:nvPr>
            <p:ph type="dt" sz="half" idx="10"/>
          </p:nvPr>
        </p:nvSpPr>
        <p:spPr/>
        <p:txBody>
          <a:bodyPr/>
          <a:lstStyle/>
          <a:p>
            <a:fld id="{7FB30DF3-9219-4DFD-A517-8298D891D685}" type="datetimeFigureOut">
              <a:rPr lang="tr-TR" smtClean="0"/>
              <a:t>15.12.2023</a:t>
            </a:fld>
            <a:endParaRPr lang="tr-TR"/>
          </a:p>
        </p:txBody>
      </p:sp>
      <p:sp>
        <p:nvSpPr>
          <p:cNvPr id="5" name="Alt Bilgi Yer Tutucusu 4">
            <a:extLst>
              <a:ext uri="{FF2B5EF4-FFF2-40B4-BE49-F238E27FC236}">
                <a16:creationId xmlns:a16="http://schemas.microsoft.com/office/drawing/2014/main" id="{D3E2E0C2-D904-018E-7124-E92F10CACAF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7E4E614-672A-ACEF-6E23-D1418E15ED6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67444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8A22D2-5D0C-D031-C67A-321F833A828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7540442-05DD-FCF0-5F23-C0BBE29CE51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A9133D9-0095-B307-14AB-ADACCC0E261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7FED7B9-9F81-E427-205E-A510F01E1234}"/>
              </a:ext>
            </a:extLst>
          </p:cNvPr>
          <p:cNvSpPr>
            <a:spLocks noGrp="1"/>
          </p:cNvSpPr>
          <p:nvPr>
            <p:ph type="dt" sz="half" idx="10"/>
          </p:nvPr>
        </p:nvSpPr>
        <p:spPr/>
        <p:txBody>
          <a:bodyPr/>
          <a:lstStyle/>
          <a:p>
            <a:fld id="{7FB30DF3-9219-4DFD-A517-8298D891D685}" type="datetimeFigureOut">
              <a:rPr lang="tr-TR" smtClean="0"/>
              <a:t>15.12.2023</a:t>
            </a:fld>
            <a:endParaRPr lang="tr-TR"/>
          </a:p>
        </p:txBody>
      </p:sp>
      <p:sp>
        <p:nvSpPr>
          <p:cNvPr id="6" name="Alt Bilgi Yer Tutucusu 5">
            <a:extLst>
              <a:ext uri="{FF2B5EF4-FFF2-40B4-BE49-F238E27FC236}">
                <a16:creationId xmlns:a16="http://schemas.microsoft.com/office/drawing/2014/main" id="{6EFEBB21-09F9-4E27-C63B-E5602D27F8B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8D0B941-5BAF-8619-E66F-AFDB9E9BB984}"/>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0203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1022DB-1D29-7654-D91B-A60CAB69E32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FE01D2A-3E28-1C4B-D382-043F63DC8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26F39D2-87B4-0E34-A4D6-2907440A58E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1443B8C-7EAB-A5A9-9340-CAA7747E7A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51503DD-308F-8555-8B6E-181826858C5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A79D68B-7A25-5F10-F60D-456BD32A1DC7}"/>
              </a:ext>
            </a:extLst>
          </p:cNvPr>
          <p:cNvSpPr>
            <a:spLocks noGrp="1"/>
          </p:cNvSpPr>
          <p:nvPr>
            <p:ph type="dt" sz="half" idx="10"/>
          </p:nvPr>
        </p:nvSpPr>
        <p:spPr/>
        <p:txBody>
          <a:bodyPr/>
          <a:lstStyle/>
          <a:p>
            <a:fld id="{7FB30DF3-9219-4DFD-A517-8298D891D685}" type="datetimeFigureOut">
              <a:rPr lang="tr-TR" smtClean="0"/>
              <a:t>15.12.2023</a:t>
            </a:fld>
            <a:endParaRPr lang="tr-TR"/>
          </a:p>
        </p:txBody>
      </p:sp>
      <p:sp>
        <p:nvSpPr>
          <p:cNvPr id="8" name="Alt Bilgi Yer Tutucusu 7">
            <a:extLst>
              <a:ext uri="{FF2B5EF4-FFF2-40B4-BE49-F238E27FC236}">
                <a16:creationId xmlns:a16="http://schemas.microsoft.com/office/drawing/2014/main" id="{69A518CB-29DB-167D-1794-F9A3972199F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CFB4256-CC92-4AE4-EE81-F8A4FA63B8E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59747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2B57C6-3F09-A76C-B120-8563CC94A66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A07B038-B944-C50C-BE4F-BDCC16F42E1F}"/>
              </a:ext>
            </a:extLst>
          </p:cNvPr>
          <p:cNvSpPr>
            <a:spLocks noGrp="1"/>
          </p:cNvSpPr>
          <p:nvPr>
            <p:ph type="dt" sz="half" idx="10"/>
          </p:nvPr>
        </p:nvSpPr>
        <p:spPr/>
        <p:txBody>
          <a:bodyPr/>
          <a:lstStyle/>
          <a:p>
            <a:fld id="{7FB30DF3-9219-4DFD-A517-8298D891D685}" type="datetimeFigureOut">
              <a:rPr lang="tr-TR" smtClean="0"/>
              <a:t>15.12.2023</a:t>
            </a:fld>
            <a:endParaRPr lang="tr-TR"/>
          </a:p>
        </p:txBody>
      </p:sp>
      <p:sp>
        <p:nvSpPr>
          <p:cNvPr id="4" name="Alt Bilgi Yer Tutucusu 3">
            <a:extLst>
              <a:ext uri="{FF2B5EF4-FFF2-40B4-BE49-F238E27FC236}">
                <a16:creationId xmlns:a16="http://schemas.microsoft.com/office/drawing/2014/main" id="{193159CF-700E-D0FD-6FAF-38F7FC575DC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A43F7CD-3DD0-E425-F887-EB12060F7856}"/>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18140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3E4C5FE-F94E-157C-BE5D-4B8006AC7FE1}"/>
              </a:ext>
            </a:extLst>
          </p:cNvPr>
          <p:cNvSpPr>
            <a:spLocks noGrp="1"/>
          </p:cNvSpPr>
          <p:nvPr>
            <p:ph type="dt" sz="half" idx="10"/>
          </p:nvPr>
        </p:nvSpPr>
        <p:spPr/>
        <p:txBody>
          <a:bodyPr/>
          <a:lstStyle/>
          <a:p>
            <a:fld id="{7FB30DF3-9219-4DFD-A517-8298D891D685}" type="datetimeFigureOut">
              <a:rPr lang="tr-TR" smtClean="0"/>
              <a:t>15.12.2023</a:t>
            </a:fld>
            <a:endParaRPr lang="tr-TR"/>
          </a:p>
        </p:txBody>
      </p:sp>
      <p:sp>
        <p:nvSpPr>
          <p:cNvPr id="3" name="Alt Bilgi Yer Tutucusu 2">
            <a:extLst>
              <a:ext uri="{FF2B5EF4-FFF2-40B4-BE49-F238E27FC236}">
                <a16:creationId xmlns:a16="http://schemas.microsoft.com/office/drawing/2014/main" id="{B19AE199-FC2C-78CF-1525-C6F087BBF1D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F25133A-B3BC-48B4-48FE-51EEFD3958D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4156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F09C75-6454-3A34-3095-F2BB1AF7AF3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600ED0E-473D-EAD9-00D5-9F22291F2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EBD6D9F-A156-49DA-E2E9-2ACCEA959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67944D-2FD9-F43D-2131-851EFA2F67ED}"/>
              </a:ext>
            </a:extLst>
          </p:cNvPr>
          <p:cNvSpPr>
            <a:spLocks noGrp="1"/>
          </p:cNvSpPr>
          <p:nvPr>
            <p:ph type="dt" sz="half" idx="10"/>
          </p:nvPr>
        </p:nvSpPr>
        <p:spPr/>
        <p:txBody>
          <a:bodyPr/>
          <a:lstStyle/>
          <a:p>
            <a:fld id="{7FB30DF3-9219-4DFD-A517-8298D891D685}" type="datetimeFigureOut">
              <a:rPr lang="tr-TR" smtClean="0"/>
              <a:t>15.12.2023</a:t>
            </a:fld>
            <a:endParaRPr lang="tr-TR"/>
          </a:p>
        </p:txBody>
      </p:sp>
      <p:sp>
        <p:nvSpPr>
          <p:cNvPr id="6" name="Alt Bilgi Yer Tutucusu 5">
            <a:extLst>
              <a:ext uri="{FF2B5EF4-FFF2-40B4-BE49-F238E27FC236}">
                <a16:creationId xmlns:a16="http://schemas.microsoft.com/office/drawing/2014/main" id="{F1908D17-E1C9-D5BA-8925-B61FEA28B90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0EF1781-2369-C1D2-34BB-B56FF63571C7}"/>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746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D33136-7B15-6832-28F6-32E50768038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3E99F2B-21A1-B1EA-CFFC-117BB0684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A75A30D-1547-DFD3-B5FB-9AFD024C7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D64A739-BD4E-1240-75C6-D61103036912}"/>
              </a:ext>
            </a:extLst>
          </p:cNvPr>
          <p:cNvSpPr>
            <a:spLocks noGrp="1"/>
          </p:cNvSpPr>
          <p:nvPr>
            <p:ph type="dt" sz="half" idx="10"/>
          </p:nvPr>
        </p:nvSpPr>
        <p:spPr/>
        <p:txBody>
          <a:bodyPr/>
          <a:lstStyle/>
          <a:p>
            <a:fld id="{7FB30DF3-9219-4DFD-A517-8298D891D685}" type="datetimeFigureOut">
              <a:rPr lang="tr-TR" smtClean="0"/>
              <a:t>15.12.2023</a:t>
            </a:fld>
            <a:endParaRPr lang="tr-TR"/>
          </a:p>
        </p:txBody>
      </p:sp>
      <p:sp>
        <p:nvSpPr>
          <p:cNvPr id="6" name="Alt Bilgi Yer Tutucusu 5">
            <a:extLst>
              <a:ext uri="{FF2B5EF4-FFF2-40B4-BE49-F238E27FC236}">
                <a16:creationId xmlns:a16="http://schemas.microsoft.com/office/drawing/2014/main" id="{3B2A6343-367B-E445-DBBB-5A8641B9867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8EDE9BD-52B0-6892-4A99-CEF1737E1D8A}"/>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4697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C73D3AF-A8CA-AAB5-6811-23158F643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1D22FA9-D816-4784-DB9F-B59376C19E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A114A4-7BEC-6651-9831-BB9E91E3E6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30DF3-9219-4DFD-A517-8298D891D685}" type="datetimeFigureOut">
              <a:rPr lang="tr-TR" smtClean="0"/>
              <a:t>15.12.2023</a:t>
            </a:fld>
            <a:endParaRPr lang="tr-TR"/>
          </a:p>
        </p:txBody>
      </p:sp>
      <p:sp>
        <p:nvSpPr>
          <p:cNvPr id="5" name="Alt Bilgi Yer Tutucusu 4">
            <a:extLst>
              <a:ext uri="{FF2B5EF4-FFF2-40B4-BE49-F238E27FC236}">
                <a16:creationId xmlns:a16="http://schemas.microsoft.com/office/drawing/2014/main" id="{E7B3F18E-2EB6-1F27-09F1-4753C9383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D424AA5-D408-3048-D849-23E19E3DCF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1B114-A1ED-4460-9AA1-269D7414BAC2}" type="slidenum">
              <a:rPr lang="tr-TR" smtClean="0"/>
              <a:t>‹#›</a:t>
            </a:fld>
            <a:endParaRPr lang="tr-TR"/>
          </a:p>
        </p:txBody>
      </p:sp>
    </p:spTree>
    <p:extLst>
      <p:ext uri="{BB962C8B-B14F-4D97-AF65-F5344CB8AC3E}">
        <p14:creationId xmlns:p14="http://schemas.microsoft.com/office/powerpoint/2010/main" val="55877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grafik tasarım, grafik, ekran görüntüsü içeren bir resim&#10;&#10;Açıklama otomatik olarak oluşturuldu">
            <a:extLst>
              <a:ext uri="{FF2B5EF4-FFF2-40B4-BE49-F238E27FC236}">
                <a16:creationId xmlns:a16="http://schemas.microsoft.com/office/drawing/2014/main" id="{BD15776D-372B-E076-7B6F-7A335F0C7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EFB7E7A4-139D-EABE-8337-80C4B79BB77A}"/>
              </a:ext>
            </a:extLst>
          </p:cNvPr>
          <p:cNvSpPr txBox="1"/>
          <p:nvPr/>
        </p:nvSpPr>
        <p:spPr>
          <a:xfrm>
            <a:off x="5433060" y="3465314"/>
            <a:ext cx="4206240" cy="646331"/>
          </a:xfrm>
          <a:prstGeom prst="rect">
            <a:avLst/>
          </a:prstGeom>
          <a:solidFill>
            <a:srgbClr val="6E1F36"/>
          </a:solidFill>
        </p:spPr>
        <p:txBody>
          <a:bodyPr wrap="square" rtlCol="0">
            <a:spAutoFit/>
          </a:bodyPr>
          <a:lstStyle/>
          <a:p>
            <a:pPr algn="ctr"/>
            <a:r>
              <a:rPr lang="tr-TR" sz="1800" b="1" dirty="0">
                <a:solidFill>
                  <a:srgbClr val="F2FAFF"/>
                </a:solidFill>
                <a:latin typeface="Arial" panose="020B0604020202020204" pitchFamily="34" charset="0"/>
                <a:cs typeface="Arial" panose="020B0604020202020204" pitchFamily="34" charset="0"/>
              </a:rPr>
              <a:t>3. KONU: BİR SURE TANIYORUM: FELAK SURESİ VE ANLAMI</a:t>
            </a:r>
            <a:endParaRPr lang="en-US" sz="1800" b="1" dirty="0">
              <a:solidFill>
                <a:srgbClr val="F2FA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448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metin, tasarım içeren bir resim&#10;&#10;Açıklama otomatik olarak oluşturuldu">
            <a:extLst>
              <a:ext uri="{FF2B5EF4-FFF2-40B4-BE49-F238E27FC236}">
                <a16:creationId xmlns:a16="http://schemas.microsoft.com/office/drawing/2014/main" id="{10307937-FF52-970B-51BC-00435A43E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Resim 1" descr="daire, sarı, kehribar, grafik içeren bir resim&#10;&#10;Açıklama otomatik olarak oluşturuldu">
            <a:extLst>
              <a:ext uri="{FF2B5EF4-FFF2-40B4-BE49-F238E27FC236}">
                <a16:creationId xmlns:a16="http://schemas.microsoft.com/office/drawing/2014/main" id="{56D94112-9D9C-6742-6679-C2A984B45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4914830"/>
            <a:ext cx="773132" cy="447675"/>
          </a:xfrm>
          <a:prstGeom prst="rect">
            <a:avLst/>
          </a:prstGeom>
        </p:spPr>
      </p:pic>
      <p:sp>
        <p:nvSpPr>
          <p:cNvPr id="11" name="Metin kutusu 10">
            <a:extLst>
              <a:ext uri="{FF2B5EF4-FFF2-40B4-BE49-F238E27FC236}">
                <a16:creationId xmlns:a16="http://schemas.microsoft.com/office/drawing/2014/main" id="{5248F202-469C-FEF2-B923-D3E62B12304B}"/>
              </a:ext>
            </a:extLst>
          </p:cNvPr>
          <p:cNvSpPr txBox="1"/>
          <p:nvPr/>
        </p:nvSpPr>
        <p:spPr>
          <a:xfrm>
            <a:off x="774492" y="1159664"/>
            <a:ext cx="10643017" cy="4632037"/>
          </a:xfrm>
          <a:prstGeom prst="rect">
            <a:avLst/>
          </a:prstGeom>
          <a:noFill/>
          <a:ln>
            <a:noFill/>
          </a:ln>
        </p:spPr>
        <p:txBody>
          <a:bodyPr wrap="square" rtlCol="0">
            <a:spAutoFit/>
          </a:bodyPr>
          <a:lstStyle/>
          <a:p>
            <a:pPr>
              <a:spcAft>
                <a:spcPts val="600"/>
              </a:spcAft>
            </a:pPr>
            <a:endParaRPr lang="tr-TR" sz="2200" dirty="0">
              <a:latin typeface="Arial" panose="020B0604020202020204" pitchFamily="34" charset="0"/>
              <a:cs typeface="Arial" panose="020B0604020202020204" pitchFamily="34" charset="0"/>
            </a:endParaRPr>
          </a:p>
          <a:p>
            <a:pPr>
              <a:spcAft>
                <a:spcPts val="600"/>
              </a:spcAft>
            </a:pPr>
            <a:endParaRPr lang="tr-TR" sz="2200" dirty="0">
              <a:latin typeface="Arial" panose="020B0604020202020204" pitchFamily="34" charset="0"/>
              <a:cs typeface="Arial" panose="020B0604020202020204" pitchFamily="34" charset="0"/>
            </a:endParaRPr>
          </a:p>
          <a:p>
            <a:pPr>
              <a:spcAft>
                <a:spcPts val="600"/>
              </a:spcAft>
            </a:pPr>
            <a:endParaRPr lang="tr-TR" sz="2200" dirty="0">
              <a:latin typeface="Arial" panose="020B0604020202020204" pitchFamily="34" charset="0"/>
              <a:cs typeface="Arial" panose="020B0604020202020204" pitchFamily="34" charset="0"/>
            </a:endParaRPr>
          </a:p>
          <a:p>
            <a:pPr>
              <a:spcAft>
                <a:spcPts val="600"/>
              </a:spcAft>
            </a:pPr>
            <a:endParaRPr lang="tr-TR" sz="2200" dirty="0">
              <a:latin typeface="Arial" panose="020B0604020202020204" pitchFamily="34" charset="0"/>
              <a:cs typeface="Arial" panose="020B0604020202020204" pitchFamily="34" charset="0"/>
            </a:endParaRPr>
          </a:p>
          <a:p>
            <a:pPr>
              <a:spcAft>
                <a:spcPts val="600"/>
              </a:spcAft>
            </a:pPr>
            <a:endParaRPr lang="tr-TR" sz="800" dirty="0">
              <a:latin typeface="Arial" panose="020B0604020202020204" pitchFamily="34" charset="0"/>
              <a:cs typeface="Arial" panose="020B0604020202020204" pitchFamily="34" charset="0"/>
            </a:endParaRPr>
          </a:p>
          <a:p>
            <a:pPr>
              <a:spcAft>
                <a:spcPts val="600"/>
              </a:spcAft>
            </a:pPr>
            <a:r>
              <a:rPr lang="tr-TR" sz="2200" b="1" dirty="0">
                <a:latin typeface="Arial" panose="020B0604020202020204" pitchFamily="34" charset="0"/>
                <a:cs typeface="Arial" panose="020B0604020202020204" pitchFamily="34" charset="0"/>
              </a:rPr>
              <a:t>Bu tabloda Felak suresiyle ilgili verilenlerden hangisinin düzeltilmiş hâli aşağıda verilmiştir? </a:t>
            </a:r>
          </a:p>
          <a:p>
            <a:pPr>
              <a:spcAft>
                <a:spcPts val="600"/>
              </a:spcAft>
            </a:pPr>
            <a:r>
              <a:rPr lang="tr-TR" sz="2200" dirty="0">
                <a:latin typeface="Arial" panose="020B0604020202020204" pitchFamily="34" charset="0"/>
                <a:cs typeface="Arial" panose="020B0604020202020204" pitchFamily="34" charset="0"/>
              </a:rPr>
              <a:t>A) I numaralı bölüme “Mekke döneminde indirilmiştir.” yazılmalıdır. </a:t>
            </a:r>
          </a:p>
          <a:p>
            <a:pPr>
              <a:spcAft>
                <a:spcPts val="600"/>
              </a:spcAft>
            </a:pPr>
            <a:r>
              <a:rPr lang="tr-TR" sz="2200" dirty="0">
                <a:latin typeface="Arial" panose="020B0604020202020204" pitchFamily="34" charset="0"/>
                <a:cs typeface="Arial" panose="020B0604020202020204" pitchFamily="34" charset="0"/>
              </a:rPr>
              <a:t>B) II numaralı bölüme “Ebrehe ve ordusunun helak edilişi anlatılmaktadır.” yazılmalıdır. </a:t>
            </a:r>
          </a:p>
          <a:p>
            <a:pPr>
              <a:spcAft>
                <a:spcPts val="600"/>
              </a:spcAft>
            </a:pPr>
            <a:r>
              <a:rPr lang="tr-TR" sz="2200" dirty="0">
                <a:latin typeface="Arial" panose="020B0604020202020204" pitchFamily="34" charset="0"/>
                <a:cs typeface="Arial" panose="020B0604020202020204" pitchFamily="34" charset="0"/>
              </a:rPr>
              <a:t>C) III numaralı bölüme “5 ayetten oluşmaktadır.” yazılmalıdır. </a:t>
            </a:r>
          </a:p>
          <a:p>
            <a:pPr>
              <a:spcAft>
                <a:spcPts val="600"/>
              </a:spcAft>
            </a:pPr>
            <a:r>
              <a:rPr lang="tr-TR" sz="2200" dirty="0">
                <a:latin typeface="Arial" panose="020B0604020202020204" pitchFamily="34" charset="0"/>
                <a:cs typeface="Arial" panose="020B0604020202020204" pitchFamily="34" charset="0"/>
              </a:rPr>
              <a:t>D) IV numaralı bölüme “Kur’an-ı Kerim’in son suresidir.” yazılmalıdır.</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2" y="60943"/>
            <a:ext cx="83794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FELAK SURESİ VE ANLAMI</a:t>
            </a:r>
          </a:p>
        </p:txBody>
      </p:sp>
      <p:sp>
        <p:nvSpPr>
          <p:cNvPr id="8" name="Metin kutusu 7">
            <a:extLst>
              <a:ext uri="{FF2B5EF4-FFF2-40B4-BE49-F238E27FC236}">
                <a16:creationId xmlns:a16="http://schemas.microsoft.com/office/drawing/2014/main" id="{E53D4057-1E23-A3E7-4D5F-5F78609F44B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 name="Metin kutusu 2">
            <a:extLst>
              <a:ext uri="{FF2B5EF4-FFF2-40B4-BE49-F238E27FC236}">
                <a16:creationId xmlns:a16="http://schemas.microsoft.com/office/drawing/2014/main" id="{BAE933C9-0EFF-93A9-B417-6051639AB775}"/>
              </a:ext>
            </a:extLst>
          </p:cNvPr>
          <p:cNvSpPr txBox="1"/>
          <p:nvPr/>
        </p:nvSpPr>
        <p:spPr>
          <a:xfrm>
            <a:off x="1" y="603153"/>
            <a:ext cx="4833256" cy="368726"/>
          </a:xfrm>
          <a:prstGeom prst="rect">
            <a:avLst/>
          </a:prstGeom>
          <a:solidFill>
            <a:srgbClr val="FFFF00"/>
          </a:solidFill>
          <a:ln>
            <a:noFill/>
          </a:ln>
        </p:spPr>
        <p:txBody>
          <a:bodyPr wrap="square" bIns="75600" rtlCol="0">
            <a:spAutoFit/>
          </a:bodyPr>
          <a:lstStyle/>
          <a:p>
            <a:pPr>
              <a:spcAft>
                <a:spcPts val="600"/>
              </a:spcAft>
            </a:pPr>
            <a:r>
              <a:rPr lang="sv-SE" sz="1600" b="1" dirty="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Bumerang</a:t>
            </a:r>
            <a:r>
              <a:rPr lang="sv-SE" sz="1600" b="1" dirty="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3</a:t>
            </a:r>
            <a:r>
              <a:rPr lang="sv-SE" sz="1600" dirty="0">
                <a:latin typeface="Arial" panose="020B0604020202020204" pitchFamily="34" charset="0"/>
                <a:cs typeface="Arial" panose="020B0604020202020204" pitchFamily="34" charset="0"/>
              </a:rPr>
              <a:t>. Ünite </a:t>
            </a:r>
            <a:r>
              <a:rPr lang="tr-TR" sz="1600" dirty="0">
                <a:latin typeface="Arial" panose="020B0604020202020204" pitchFamily="34" charset="0"/>
                <a:cs typeface="Arial" panose="020B0604020202020204" pitchFamily="34" charset="0"/>
              </a:rPr>
              <a:t>/ Kavratan Testler 5 / Soru 3 </a:t>
            </a:r>
          </a:p>
        </p:txBody>
      </p:sp>
      <p:graphicFrame>
        <p:nvGraphicFramePr>
          <p:cNvPr id="5" name="Tablo 4">
            <a:extLst>
              <a:ext uri="{FF2B5EF4-FFF2-40B4-BE49-F238E27FC236}">
                <a16:creationId xmlns:a16="http://schemas.microsoft.com/office/drawing/2014/main" id="{BDEE611B-1F6C-C76A-158B-06BC5C9BF4F5}"/>
              </a:ext>
            </a:extLst>
          </p:cNvPr>
          <p:cNvGraphicFramePr>
            <a:graphicFrameLocks noGrp="1"/>
          </p:cNvGraphicFramePr>
          <p:nvPr>
            <p:extLst>
              <p:ext uri="{D42A27DB-BD31-4B8C-83A1-F6EECF244321}">
                <p14:modId xmlns:p14="http://schemas.microsoft.com/office/powerpoint/2010/main" val="3592350888"/>
              </p:ext>
            </p:extLst>
          </p:nvPr>
        </p:nvGraphicFramePr>
        <p:xfrm>
          <a:off x="899160" y="1101030"/>
          <a:ext cx="9616440" cy="1828800"/>
        </p:xfrm>
        <a:graphic>
          <a:graphicData uri="http://schemas.openxmlformats.org/drawingml/2006/table">
            <a:tbl>
              <a:tblPr firstRow="1" bandRow="1">
                <a:tableStyleId>{22838BEF-8BB2-4498-84A7-C5851F593DF1}</a:tableStyleId>
              </a:tblPr>
              <a:tblGrid>
                <a:gridCol w="805322">
                  <a:extLst>
                    <a:ext uri="{9D8B030D-6E8A-4147-A177-3AD203B41FA5}">
                      <a16:colId xmlns:a16="http://schemas.microsoft.com/office/drawing/2014/main" val="2726471171"/>
                    </a:ext>
                  </a:extLst>
                </a:gridCol>
                <a:gridCol w="8811118">
                  <a:extLst>
                    <a:ext uri="{9D8B030D-6E8A-4147-A177-3AD203B41FA5}">
                      <a16:colId xmlns:a16="http://schemas.microsoft.com/office/drawing/2014/main" val="200003893"/>
                    </a:ext>
                  </a:extLst>
                </a:gridCol>
              </a:tblGrid>
              <a:tr h="370840">
                <a:tc>
                  <a:txBody>
                    <a:bodyPr/>
                    <a:lstStyle/>
                    <a:p>
                      <a:r>
                        <a:rPr lang="tr-TR" sz="2400" kern="1200" dirty="0">
                          <a:solidFill>
                            <a:schemeClr val="tx1"/>
                          </a:solidFill>
                          <a:latin typeface="+mn-lt"/>
                          <a:ea typeface="+mn-ea"/>
                          <a:cs typeface="+mn-cs"/>
                        </a:rPr>
                        <a:t>I</a:t>
                      </a:r>
                    </a:p>
                  </a:txBody>
                  <a:tcPr/>
                </a:tc>
                <a:tc>
                  <a:txBody>
                    <a:bodyPr/>
                    <a:lstStyle/>
                    <a:p>
                      <a:r>
                        <a:rPr lang="tr-TR" sz="2400" b="0" kern="1200" dirty="0">
                          <a:solidFill>
                            <a:schemeClr val="tx1"/>
                          </a:solidFill>
                          <a:latin typeface="+mn-lt"/>
                          <a:ea typeface="+mn-ea"/>
                          <a:cs typeface="+mn-cs"/>
                        </a:rPr>
                        <a:t>Medine Döneminde inmiştir. 	</a:t>
                      </a:r>
                    </a:p>
                  </a:txBody>
                  <a:tcPr/>
                </a:tc>
                <a:extLst>
                  <a:ext uri="{0D108BD9-81ED-4DB2-BD59-A6C34878D82A}">
                    <a16:rowId xmlns:a16="http://schemas.microsoft.com/office/drawing/2014/main" val="738874922"/>
                  </a:ext>
                </a:extLst>
              </a:tr>
              <a:tr h="370840">
                <a:tc>
                  <a:txBody>
                    <a:bodyPr/>
                    <a:lstStyle/>
                    <a:p>
                      <a:r>
                        <a:rPr lang="tr-TR" sz="2400" kern="1200" dirty="0">
                          <a:solidFill>
                            <a:schemeClr val="tx1"/>
                          </a:solidFill>
                          <a:latin typeface="+mn-lt"/>
                          <a:ea typeface="+mn-ea"/>
                          <a:cs typeface="+mn-cs"/>
                        </a:rPr>
                        <a:t>II</a:t>
                      </a:r>
                    </a:p>
                  </a:txBody>
                  <a:tcPr/>
                </a:tc>
                <a:tc>
                  <a:txBody>
                    <a:bodyPr/>
                    <a:lstStyle/>
                    <a:p>
                      <a:r>
                        <a:rPr lang="tr-TR" sz="2400" b="0" kern="1200" dirty="0">
                          <a:solidFill>
                            <a:schemeClr val="tx1"/>
                          </a:solidFill>
                          <a:latin typeface="+mn-lt"/>
                          <a:ea typeface="+mn-ea"/>
                          <a:cs typeface="+mn-cs"/>
                        </a:rPr>
                        <a:t>Surede kötü şeylerin şerrinden Allah’a (c.c.) sığınılması istenmektedir. </a:t>
                      </a:r>
                    </a:p>
                  </a:txBody>
                  <a:tcPr/>
                </a:tc>
                <a:extLst>
                  <a:ext uri="{0D108BD9-81ED-4DB2-BD59-A6C34878D82A}">
                    <a16:rowId xmlns:a16="http://schemas.microsoft.com/office/drawing/2014/main" val="3899850506"/>
                  </a:ext>
                </a:extLst>
              </a:tr>
              <a:tr h="370840">
                <a:tc>
                  <a:txBody>
                    <a:bodyPr/>
                    <a:lstStyle/>
                    <a:p>
                      <a:r>
                        <a:rPr lang="tr-TR" sz="2400" kern="1200" dirty="0">
                          <a:solidFill>
                            <a:schemeClr val="tx1"/>
                          </a:solidFill>
                          <a:latin typeface="+mn-lt"/>
                          <a:ea typeface="+mn-ea"/>
                          <a:cs typeface="+mn-cs"/>
                        </a:rPr>
                        <a:t>III</a:t>
                      </a:r>
                    </a:p>
                  </a:txBody>
                  <a:tcPr/>
                </a:tc>
                <a:tc>
                  <a:txBody>
                    <a:bodyPr/>
                    <a:lstStyle/>
                    <a:p>
                      <a:r>
                        <a:rPr lang="tr-TR" sz="2400" kern="1200" dirty="0">
                          <a:solidFill>
                            <a:schemeClr val="tx1"/>
                          </a:solidFill>
                          <a:latin typeface="+mn-lt"/>
                          <a:ea typeface="+mn-ea"/>
                          <a:cs typeface="+mn-cs"/>
                        </a:rPr>
                        <a:t>7 ayetten oluşmaktadır. </a:t>
                      </a:r>
                    </a:p>
                  </a:txBody>
                  <a:tcPr/>
                </a:tc>
                <a:extLst>
                  <a:ext uri="{0D108BD9-81ED-4DB2-BD59-A6C34878D82A}">
                    <a16:rowId xmlns:a16="http://schemas.microsoft.com/office/drawing/2014/main" val="381994790"/>
                  </a:ext>
                </a:extLst>
              </a:tr>
              <a:tr h="370840">
                <a:tc>
                  <a:txBody>
                    <a:bodyPr/>
                    <a:lstStyle/>
                    <a:p>
                      <a:r>
                        <a:rPr lang="tr-TR" sz="2400" kern="1200" dirty="0">
                          <a:solidFill>
                            <a:schemeClr val="tx1"/>
                          </a:solidFill>
                          <a:latin typeface="+mn-lt"/>
                          <a:ea typeface="+mn-ea"/>
                          <a:cs typeface="+mn-cs"/>
                        </a:rPr>
                        <a:t>IV</a:t>
                      </a:r>
                    </a:p>
                  </a:txBody>
                  <a:tcPr/>
                </a:tc>
                <a:tc>
                  <a:txBody>
                    <a:bodyPr/>
                    <a:lstStyle/>
                    <a:p>
                      <a:r>
                        <a:rPr lang="tr-TR" sz="2400" kern="1200" dirty="0" err="1">
                          <a:solidFill>
                            <a:schemeClr val="tx1"/>
                          </a:solidFill>
                          <a:latin typeface="+mn-lt"/>
                          <a:ea typeface="+mn-ea"/>
                          <a:cs typeface="+mn-cs"/>
                        </a:rPr>
                        <a:t>Kur’an</a:t>
                      </a:r>
                      <a:r>
                        <a:rPr lang="tr-TR" sz="2400" kern="1200" dirty="0">
                          <a:solidFill>
                            <a:schemeClr val="tx1"/>
                          </a:solidFill>
                          <a:latin typeface="+mn-lt"/>
                          <a:ea typeface="+mn-ea"/>
                          <a:cs typeface="+mn-cs"/>
                        </a:rPr>
                        <a:t>-ı Kerim’in 113. Suresidir. 	</a:t>
                      </a:r>
                    </a:p>
                  </a:txBody>
                  <a:tcPr/>
                </a:tc>
                <a:extLst>
                  <a:ext uri="{0D108BD9-81ED-4DB2-BD59-A6C34878D82A}">
                    <a16:rowId xmlns:a16="http://schemas.microsoft.com/office/drawing/2014/main" val="1708391996"/>
                  </a:ext>
                </a:extLst>
              </a:tr>
            </a:tbl>
          </a:graphicData>
        </a:graphic>
      </p:graphicFrame>
    </p:spTree>
    <p:extLst>
      <p:ext uri="{BB962C8B-B14F-4D97-AF65-F5344CB8AC3E}">
        <p14:creationId xmlns:p14="http://schemas.microsoft.com/office/powerpoint/2010/main" val="422779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ekran görüntüsü, metin, tasarım içeren bir resim&#10;&#10;Açıklama otomatik olarak oluşturuldu">
            <a:extLst>
              <a:ext uri="{FF2B5EF4-FFF2-40B4-BE49-F238E27FC236}">
                <a16:creationId xmlns:a16="http://schemas.microsoft.com/office/drawing/2014/main" id="{A58BD9B3-8002-EE06-A118-6C7ED38C4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Resim 2" descr="daire, sarı, kehribar, grafik içeren bir resim&#10;&#10;Açıklama otomatik olarak oluşturuldu">
            <a:extLst>
              <a:ext uri="{FF2B5EF4-FFF2-40B4-BE49-F238E27FC236}">
                <a16:creationId xmlns:a16="http://schemas.microsoft.com/office/drawing/2014/main" id="{34137865-A675-611F-3A87-A5BE1F371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15" y="4565059"/>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3862596"/>
          </a:xfrm>
          <a:prstGeom prst="rect">
            <a:avLst/>
          </a:prstGeom>
          <a:noFill/>
          <a:ln>
            <a:noFill/>
          </a:ln>
        </p:spPr>
        <p:txBody>
          <a:bodyPr wrap="square" rtlCol="0">
            <a:spAutoFit/>
          </a:bodyPr>
          <a:lstStyle/>
          <a:p>
            <a:pPr>
              <a:spcAft>
                <a:spcPts val="600"/>
              </a:spcAft>
            </a:pPr>
            <a:r>
              <a:rPr lang="tr-TR" sz="2200" dirty="0">
                <a:latin typeface="Arial" panose="020B0604020202020204" pitchFamily="34" charset="0"/>
                <a:cs typeface="Arial" panose="020B0604020202020204" pitchFamily="34" charset="0"/>
              </a:rPr>
              <a:t>Bu surede büyü, sihir gibi İslam dininde yasaklanmış fiilleri yapanların ve kıskanç kişilerin şerrinden de Allah’a sığınılması gerektiği vurgulanır. Hz. Muhammed yatmadan önce ve namazlardan sonra düzenli olarak bu sureyi okumuş ve okunmasını tavsiye etmiştir.</a:t>
            </a:r>
          </a:p>
          <a:p>
            <a:pPr>
              <a:spcAft>
                <a:spcPts val="600"/>
              </a:spcAft>
            </a:pPr>
            <a:r>
              <a:rPr lang="tr-TR" sz="2200" b="1" dirty="0">
                <a:latin typeface="Arial" panose="020B0604020202020204" pitchFamily="34" charset="0"/>
                <a:cs typeface="Arial" panose="020B0604020202020204" pitchFamily="34" charset="0"/>
              </a:rPr>
              <a:t>Parçada bahsedilen surenin anlamında aşağıdakilerden hangisi bulunur? </a:t>
            </a:r>
          </a:p>
          <a:p>
            <a:pPr>
              <a:spcAft>
                <a:spcPts val="600"/>
              </a:spcAft>
            </a:pPr>
            <a:r>
              <a:rPr lang="tr-TR" sz="2200" dirty="0">
                <a:latin typeface="Arial" panose="020B0604020202020204" pitchFamily="34" charset="0"/>
                <a:cs typeface="Arial" panose="020B0604020202020204" pitchFamily="34" charset="0"/>
              </a:rPr>
              <a:t>A) “De ki; ‘Ey Kâfirler! Ben sizin kulluk ettiklerinize kulluk etmem.” </a:t>
            </a:r>
          </a:p>
          <a:p>
            <a:pPr>
              <a:spcAft>
                <a:spcPts val="600"/>
              </a:spcAft>
            </a:pPr>
            <a:r>
              <a:rPr lang="tr-TR" sz="2200" dirty="0">
                <a:latin typeface="Arial" panose="020B0604020202020204" pitchFamily="34" charset="0"/>
                <a:cs typeface="Arial" panose="020B0604020202020204" pitchFamily="34" charset="0"/>
              </a:rPr>
              <a:t>B) “Gerek cinlerden, gerek insanlardan olan bütün vesvesecilerin şerrinden Allah’a sığınırım!” </a:t>
            </a:r>
          </a:p>
          <a:p>
            <a:pPr>
              <a:spcAft>
                <a:spcPts val="600"/>
              </a:spcAft>
            </a:pPr>
            <a:r>
              <a:rPr lang="tr-TR" sz="2200" dirty="0">
                <a:latin typeface="Arial" panose="020B0604020202020204" pitchFamily="34" charset="0"/>
                <a:cs typeface="Arial" panose="020B0604020202020204" pitchFamily="34" charset="0"/>
              </a:rPr>
              <a:t>C) “Sizin dininiz size, benim dinim de banadır.” </a:t>
            </a:r>
          </a:p>
          <a:p>
            <a:pPr>
              <a:spcAft>
                <a:spcPts val="600"/>
              </a:spcAft>
            </a:pPr>
            <a:r>
              <a:rPr lang="tr-TR" sz="2200" dirty="0">
                <a:latin typeface="Arial" panose="020B0604020202020204" pitchFamily="34" charset="0"/>
                <a:cs typeface="Arial" panose="020B0604020202020204" pitchFamily="34" charset="0"/>
              </a:rPr>
              <a:t>D) “Düğümlere üfürenlerin şerrinden </a:t>
            </a:r>
            <a:r>
              <a:rPr lang="tr-TR" sz="2200" dirty="0" err="1">
                <a:latin typeface="Arial" panose="020B0604020202020204" pitchFamily="34" charset="0"/>
                <a:cs typeface="Arial" panose="020B0604020202020204" pitchFamily="34" charset="0"/>
              </a:rPr>
              <a:t>Rabb’ime</a:t>
            </a:r>
            <a:r>
              <a:rPr lang="tr-TR" sz="2200" dirty="0">
                <a:latin typeface="Arial" panose="020B0604020202020204" pitchFamily="34" charset="0"/>
                <a:cs typeface="Arial" panose="020B0604020202020204" pitchFamily="34" charset="0"/>
              </a:rPr>
              <a:t> sığınırım.’’ </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2" y="60943"/>
            <a:ext cx="810510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FELAK SURESİ VE ANLAMI</a:t>
            </a:r>
          </a:p>
        </p:txBody>
      </p:sp>
      <p:sp>
        <p:nvSpPr>
          <p:cNvPr id="8" name="Metin kutusu 7">
            <a:extLst>
              <a:ext uri="{FF2B5EF4-FFF2-40B4-BE49-F238E27FC236}">
                <a16:creationId xmlns:a16="http://schemas.microsoft.com/office/drawing/2014/main" id="{7227DE51-2F2F-709A-EC09-5BF3C7F0D61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7" name="Metin kutusu 6">
            <a:extLst>
              <a:ext uri="{FF2B5EF4-FFF2-40B4-BE49-F238E27FC236}">
                <a16:creationId xmlns:a16="http://schemas.microsoft.com/office/drawing/2014/main" id="{52F418B3-E91F-2831-4F79-21561323BBA7}"/>
              </a:ext>
            </a:extLst>
          </p:cNvPr>
          <p:cNvSpPr txBox="1"/>
          <p:nvPr/>
        </p:nvSpPr>
        <p:spPr>
          <a:xfrm>
            <a:off x="1" y="603153"/>
            <a:ext cx="4833256" cy="368726"/>
          </a:xfrm>
          <a:prstGeom prst="rect">
            <a:avLst/>
          </a:prstGeom>
          <a:solidFill>
            <a:srgbClr val="FFFF00"/>
          </a:solidFill>
          <a:ln>
            <a:noFill/>
          </a:ln>
        </p:spPr>
        <p:txBody>
          <a:bodyPr wrap="square" bIns="75600" rtlCol="0">
            <a:spAutoFit/>
          </a:bodyPr>
          <a:lstStyle/>
          <a:p>
            <a:pPr>
              <a:spcAft>
                <a:spcPts val="600"/>
              </a:spcAft>
            </a:pPr>
            <a:r>
              <a:rPr lang="sv-SE" sz="1600" b="1" dirty="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Bumerang</a:t>
            </a:r>
            <a:r>
              <a:rPr lang="sv-SE" sz="1600" b="1" dirty="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3</a:t>
            </a:r>
            <a:r>
              <a:rPr lang="sv-SE" sz="1600" dirty="0">
                <a:latin typeface="Arial" panose="020B0604020202020204" pitchFamily="34" charset="0"/>
                <a:cs typeface="Arial" panose="020B0604020202020204" pitchFamily="34" charset="0"/>
              </a:rPr>
              <a:t>. Ünite </a:t>
            </a:r>
            <a:r>
              <a:rPr lang="tr-TR" sz="1600" dirty="0">
                <a:latin typeface="Arial" panose="020B0604020202020204" pitchFamily="34" charset="0"/>
                <a:cs typeface="Arial" panose="020B0604020202020204" pitchFamily="34" charset="0"/>
              </a:rPr>
              <a:t>/ Kavratan Testler 5 / Soru 5</a:t>
            </a:r>
          </a:p>
        </p:txBody>
      </p:sp>
    </p:spTree>
    <p:extLst>
      <p:ext uri="{BB962C8B-B14F-4D97-AF65-F5344CB8AC3E}">
        <p14:creationId xmlns:p14="http://schemas.microsoft.com/office/powerpoint/2010/main" val="359008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ekran görüntüsü, metin, tasarım içeren bir resim&#10;&#10;Açıklama otomatik olarak oluşturuldu">
            <a:extLst>
              <a:ext uri="{FF2B5EF4-FFF2-40B4-BE49-F238E27FC236}">
                <a16:creationId xmlns:a16="http://schemas.microsoft.com/office/drawing/2014/main" id="{1EAED047-1EC7-DB19-C3AE-A3D94D0D1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Resim 2" descr="daire, sarı, kehribar, grafik içeren bir resim&#10;&#10;Açıklama otomatik olarak oluşturuldu">
            <a:extLst>
              <a:ext uri="{FF2B5EF4-FFF2-40B4-BE49-F238E27FC236}">
                <a16:creationId xmlns:a16="http://schemas.microsoft.com/office/drawing/2014/main" id="{34137865-A675-611F-3A87-A5BE1F371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4141903"/>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3862596"/>
          </a:xfrm>
          <a:prstGeom prst="rect">
            <a:avLst/>
          </a:prstGeom>
          <a:noFill/>
          <a:ln>
            <a:noFill/>
          </a:ln>
        </p:spPr>
        <p:txBody>
          <a:bodyPr wrap="square" rtlCol="0">
            <a:spAutoFit/>
          </a:bodyPr>
          <a:lstStyle/>
          <a:p>
            <a:pPr>
              <a:spcAft>
                <a:spcPts val="600"/>
              </a:spcAft>
            </a:pPr>
            <a:r>
              <a:rPr lang="tr-TR" sz="2200" dirty="0">
                <a:latin typeface="Arial" panose="020B0604020202020204" pitchFamily="34" charset="0"/>
                <a:cs typeface="Arial" panose="020B0604020202020204" pitchFamily="34" charset="0"/>
              </a:rPr>
              <a:t>Medine döneminde inmiştir. Beş ayetten oluşmaktadır. Sure, adını sabah aydınlığı anlamına gelen Felak kelimesinden almıştır. Felak suresinde bazı kötülükler sayılarak bunlardan Allah’a sığınılması gerektiği belirtilmiştir. Felak ve Nas suresi iki koruyucu anlamına gelen “</a:t>
            </a:r>
            <a:r>
              <a:rPr lang="tr-TR" sz="2200" dirty="0" err="1">
                <a:latin typeface="Arial" panose="020B0604020202020204" pitchFamily="34" charset="0"/>
                <a:cs typeface="Arial" panose="020B0604020202020204" pitchFamily="34" charset="0"/>
              </a:rPr>
              <a:t>Muavvizeteyn</a:t>
            </a:r>
            <a:r>
              <a:rPr lang="tr-TR" sz="2200" dirty="0">
                <a:latin typeface="Arial" panose="020B0604020202020204" pitchFamily="34" charset="0"/>
                <a:cs typeface="Arial" panose="020B0604020202020204" pitchFamily="34" charset="0"/>
              </a:rPr>
              <a:t>” adıyla bilinir. </a:t>
            </a:r>
          </a:p>
          <a:p>
            <a:pPr>
              <a:spcAft>
                <a:spcPts val="600"/>
              </a:spcAft>
            </a:pPr>
            <a:r>
              <a:rPr lang="tr-TR" sz="2200" b="1" dirty="0">
                <a:latin typeface="Arial" panose="020B0604020202020204" pitchFamily="34" charset="0"/>
                <a:cs typeface="Arial" panose="020B0604020202020204" pitchFamily="34" charset="0"/>
              </a:rPr>
              <a:t>Bu parçada Felak suresi ile ilgili aşağıdaki sorulardan hangisinin cevabı </a:t>
            </a:r>
            <a:r>
              <a:rPr lang="tr-TR" sz="2200" b="1" u="sng" dirty="0">
                <a:latin typeface="Arial" panose="020B0604020202020204" pitchFamily="34" charset="0"/>
                <a:cs typeface="Arial" panose="020B0604020202020204" pitchFamily="34" charset="0"/>
              </a:rPr>
              <a:t>yoktur</a:t>
            </a:r>
            <a:r>
              <a:rPr lang="tr-TR" sz="2200" b="1" dirty="0">
                <a:latin typeface="Arial" panose="020B0604020202020204" pitchFamily="34" charset="0"/>
                <a:cs typeface="Arial" panose="020B0604020202020204" pitchFamily="34" charset="0"/>
              </a:rPr>
              <a:t>? </a:t>
            </a:r>
          </a:p>
          <a:p>
            <a:pPr>
              <a:spcAft>
                <a:spcPts val="600"/>
              </a:spcAft>
            </a:pPr>
            <a:r>
              <a:rPr lang="tr-TR" sz="2200" dirty="0">
                <a:latin typeface="Arial" panose="020B0604020202020204" pitchFamily="34" charset="0"/>
                <a:cs typeface="Arial" panose="020B0604020202020204" pitchFamily="34" charset="0"/>
              </a:rPr>
              <a:t>A) Kelime anlamı nedir? </a:t>
            </a:r>
          </a:p>
          <a:p>
            <a:pPr>
              <a:spcAft>
                <a:spcPts val="600"/>
              </a:spcAft>
            </a:pPr>
            <a:r>
              <a:rPr lang="tr-TR" sz="2200" dirty="0">
                <a:latin typeface="Arial" panose="020B0604020202020204" pitchFamily="34" charset="0"/>
                <a:cs typeface="Arial" panose="020B0604020202020204" pitchFamily="34" charset="0"/>
              </a:rPr>
              <a:t>B) Kaç ayetten oluşmaktadır? </a:t>
            </a:r>
          </a:p>
          <a:p>
            <a:pPr>
              <a:spcAft>
                <a:spcPts val="600"/>
              </a:spcAft>
            </a:pPr>
            <a:r>
              <a:rPr lang="tr-TR" sz="2200" dirty="0">
                <a:latin typeface="Arial" panose="020B0604020202020204" pitchFamily="34" charset="0"/>
                <a:cs typeface="Arial" panose="020B0604020202020204" pitchFamily="34" charset="0"/>
              </a:rPr>
              <a:t>C) Surede sığınılması gereken kötülükler nelerdir? </a:t>
            </a:r>
          </a:p>
          <a:p>
            <a:pPr>
              <a:spcAft>
                <a:spcPts val="600"/>
              </a:spcAft>
            </a:pPr>
            <a:r>
              <a:rPr lang="tr-TR" sz="2200" dirty="0">
                <a:latin typeface="Arial" panose="020B0604020202020204" pitchFamily="34" charset="0"/>
                <a:cs typeface="Arial" panose="020B0604020202020204" pitchFamily="34" charset="0"/>
              </a:rPr>
              <a:t>D) Hangi sureyle okunduğunda iki koruyucu anlamına gelmektedir? </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2" y="60943"/>
            <a:ext cx="810510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FELAK SURESİ VE ANLAMI</a:t>
            </a:r>
          </a:p>
        </p:txBody>
      </p:sp>
      <p:sp>
        <p:nvSpPr>
          <p:cNvPr id="8" name="Metin kutusu 7">
            <a:extLst>
              <a:ext uri="{FF2B5EF4-FFF2-40B4-BE49-F238E27FC236}">
                <a16:creationId xmlns:a16="http://schemas.microsoft.com/office/drawing/2014/main" id="{7227DE51-2F2F-709A-EC09-5BF3C7F0D61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5" name="Metin kutusu 4">
            <a:extLst>
              <a:ext uri="{FF2B5EF4-FFF2-40B4-BE49-F238E27FC236}">
                <a16:creationId xmlns:a16="http://schemas.microsoft.com/office/drawing/2014/main" id="{70A37152-D868-F68C-A3CC-ADA908A575D4}"/>
              </a:ext>
            </a:extLst>
          </p:cNvPr>
          <p:cNvSpPr txBox="1"/>
          <p:nvPr/>
        </p:nvSpPr>
        <p:spPr>
          <a:xfrm>
            <a:off x="1" y="603153"/>
            <a:ext cx="4833256" cy="368726"/>
          </a:xfrm>
          <a:prstGeom prst="rect">
            <a:avLst/>
          </a:prstGeom>
          <a:solidFill>
            <a:srgbClr val="FFFF00"/>
          </a:solidFill>
          <a:ln>
            <a:noFill/>
          </a:ln>
        </p:spPr>
        <p:txBody>
          <a:bodyPr wrap="square" bIns="75600" rtlCol="0">
            <a:spAutoFit/>
          </a:bodyPr>
          <a:lstStyle/>
          <a:p>
            <a:pPr>
              <a:spcAft>
                <a:spcPts val="600"/>
              </a:spcAft>
            </a:pPr>
            <a:r>
              <a:rPr lang="sv-SE" sz="1600" b="1" dirty="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Bumerang</a:t>
            </a:r>
            <a:r>
              <a:rPr lang="sv-SE" sz="1600" b="1" dirty="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3</a:t>
            </a:r>
            <a:r>
              <a:rPr lang="sv-SE" sz="1600" dirty="0">
                <a:latin typeface="Arial" panose="020B0604020202020204" pitchFamily="34" charset="0"/>
                <a:cs typeface="Arial" panose="020B0604020202020204" pitchFamily="34" charset="0"/>
              </a:rPr>
              <a:t>. Ünite </a:t>
            </a:r>
            <a:r>
              <a:rPr lang="tr-TR" sz="1600" dirty="0">
                <a:latin typeface="Arial" panose="020B0604020202020204" pitchFamily="34" charset="0"/>
                <a:cs typeface="Arial" panose="020B0604020202020204" pitchFamily="34" charset="0"/>
              </a:rPr>
              <a:t>/ Kavratan Testler 5 / Soru 7</a:t>
            </a:r>
          </a:p>
        </p:txBody>
      </p:sp>
    </p:spTree>
    <p:extLst>
      <p:ext uri="{BB962C8B-B14F-4D97-AF65-F5344CB8AC3E}">
        <p14:creationId xmlns:p14="http://schemas.microsoft.com/office/powerpoint/2010/main" val="151932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ekran görüntüsü, metin, dikdörtgen, tasarım içeren bir resim&#10;&#10;Açıklama otomatik olarak oluşturuldu">
            <a:extLst>
              <a:ext uri="{FF2B5EF4-FFF2-40B4-BE49-F238E27FC236}">
                <a16:creationId xmlns:a16="http://schemas.microsoft.com/office/drawing/2014/main" id="{8EECA836-4DF8-479E-06BA-B785B7964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1" y="587386"/>
            <a:ext cx="8215086" cy="413196"/>
          </a:xfrm>
          <a:prstGeom prst="rect">
            <a:avLst/>
          </a:prstGeom>
          <a:solidFill>
            <a:srgbClr val="FFFF00"/>
          </a:solidFill>
          <a:ln>
            <a:noFill/>
          </a:ln>
        </p:spPr>
        <p:txBody>
          <a:bodyPr wrap="square" tIns="28800" bIns="75600" rtlCol="0">
            <a:spAutoFit/>
          </a:bodyPr>
          <a:lstStyle/>
          <a:p>
            <a:pPr>
              <a:spcAft>
                <a:spcPts val="600"/>
              </a:spcAft>
            </a:pPr>
            <a:r>
              <a:rPr lang="tr-TR" sz="2000" b="1" dirty="0">
                <a:latin typeface="Arial" panose="020B0604020202020204" pitchFamily="34" charset="0"/>
                <a:cs typeface="Arial" panose="020B0604020202020204" pitchFamily="34" charset="0"/>
              </a:rPr>
              <a:t>  Harfleri karışık olarak verilen kavramları doğru şekilde belirtiniz.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801366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FELAK SURESİ VE ANLAMI</a:t>
            </a:r>
          </a:p>
        </p:txBody>
      </p:sp>
      <p:sp>
        <p:nvSpPr>
          <p:cNvPr id="3" name="Metin kutusu 2">
            <a:extLst>
              <a:ext uri="{FF2B5EF4-FFF2-40B4-BE49-F238E27FC236}">
                <a16:creationId xmlns:a16="http://schemas.microsoft.com/office/drawing/2014/main" id="{C7A0F8D9-186A-B896-109E-B3BB94208A2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pSp>
        <p:nvGrpSpPr>
          <p:cNvPr id="32" name="Grup 31">
            <a:extLst>
              <a:ext uri="{FF2B5EF4-FFF2-40B4-BE49-F238E27FC236}">
                <a16:creationId xmlns:a16="http://schemas.microsoft.com/office/drawing/2014/main" id="{E98E359C-87A5-075E-0E41-89DC99223E81}"/>
              </a:ext>
            </a:extLst>
          </p:cNvPr>
          <p:cNvGrpSpPr/>
          <p:nvPr/>
        </p:nvGrpSpPr>
        <p:grpSpPr>
          <a:xfrm>
            <a:off x="1221377" y="2181162"/>
            <a:ext cx="9393647" cy="1066800"/>
            <a:chOff x="1127760" y="1682857"/>
            <a:chExt cx="9393647" cy="1066800"/>
          </a:xfrm>
          <a:solidFill>
            <a:srgbClr val="FFFFFF"/>
          </a:solidFill>
        </p:grpSpPr>
        <p:sp>
          <p:nvSpPr>
            <p:cNvPr id="33" name="Dikdörtgen: Köşeleri Yuvarlatılmış 32">
              <a:extLst>
                <a:ext uri="{FF2B5EF4-FFF2-40B4-BE49-F238E27FC236}">
                  <a16:creationId xmlns:a16="http://schemas.microsoft.com/office/drawing/2014/main" id="{087607F2-B34C-792E-AB70-F058554D164C}"/>
                </a:ext>
              </a:extLst>
            </p:cNvPr>
            <p:cNvSpPr/>
            <p:nvPr/>
          </p:nvSpPr>
          <p:spPr>
            <a:xfrm>
              <a:off x="1127760" y="1682857"/>
              <a:ext cx="2026920" cy="1066800"/>
            </a:xfrm>
            <a:prstGeom prst="roundRect">
              <a:avLst/>
            </a:prstGeom>
            <a:grp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latin typeface="Arial" panose="020B0604020202020204" pitchFamily="34" charset="0"/>
                  <a:cs typeface="Arial" panose="020B0604020202020204" pitchFamily="34" charset="0"/>
                </a:rPr>
                <a:t>FELAK</a:t>
              </a:r>
            </a:p>
          </p:txBody>
        </p:sp>
        <p:sp>
          <p:nvSpPr>
            <p:cNvPr id="34" name="Dikdörtgen: Köşeleri Yuvarlatılmış 33">
              <a:extLst>
                <a:ext uri="{FF2B5EF4-FFF2-40B4-BE49-F238E27FC236}">
                  <a16:creationId xmlns:a16="http://schemas.microsoft.com/office/drawing/2014/main" id="{8D3201C7-7313-2CC6-1E67-1B4EEBAF618D}"/>
                </a:ext>
              </a:extLst>
            </p:cNvPr>
            <p:cNvSpPr/>
            <p:nvPr/>
          </p:nvSpPr>
          <p:spPr>
            <a:xfrm>
              <a:off x="3581400" y="1682857"/>
              <a:ext cx="2026920" cy="1066800"/>
            </a:xfrm>
            <a:prstGeom prst="roundRect">
              <a:avLst/>
            </a:prstGeom>
            <a:grp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latin typeface="Arial" panose="020B0604020202020204" pitchFamily="34" charset="0"/>
                  <a:cs typeface="Arial" panose="020B0604020202020204" pitchFamily="34" charset="0"/>
                </a:rPr>
                <a:t>SABAH</a:t>
              </a:r>
            </a:p>
          </p:txBody>
        </p:sp>
        <p:sp>
          <p:nvSpPr>
            <p:cNvPr id="35" name="Dikdörtgen: Köşeleri Yuvarlatılmış 34">
              <a:extLst>
                <a:ext uri="{FF2B5EF4-FFF2-40B4-BE49-F238E27FC236}">
                  <a16:creationId xmlns:a16="http://schemas.microsoft.com/office/drawing/2014/main" id="{3DC5CCD0-1A22-0525-1FE6-503431E03AAA}"/>
                </a:ext>
              </a:extLst>
            </p:cNvPr>
            <p:cNvSpPr/>
            <p:nvPr/>
          </p:nvSpPr>
          <p:spPr>
            <a:xfrm>
              <a:off x="6035040" y="1682857"/>
              <a:ext cx="2026920" cy="1066800"/>
            </a:xfrm>
            <a:prstGeom prst="roundRect">
              <a:avLst/>
            </a:prstGeom>
            <a:grp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latin typeface="Arial" panose="020B0604020202020204" pitchFamily="34" charset="0"/>
                  <a:cs typeface="Arial" panose="020B0604020202020204" pitchFamily="34" charset="0"/>
                </a:rPr>
                <a:t>HASET</a:t>
              </a:r>
              <a:endParaRPr lang="tr-TR" sz="2800" b="1" dirty="0">
                <a:solidFill>
                  <a:schemeClr val="tx1"/>
                </a:solidFill>
                <a:latin typeface="Arial" panose="020B0604020202020204" pitchFamily="34" charset="0"/>
                <a:cs typeface="Arial" panose="020B0604020202020204" pitchFamily="34" charset="0"/>
              </a:endParaRPr>
            </a:p>
          </p:txBody>
        </p:sp>
        <p:sp>
          <p:nvSpPr>
            <p:cNvPr id="36" name="Dikdörtgen: Köşeleri Yuvarlatılmış 35">
              <a:extLst>
                <a:ext uri="{FF2B5EF4-FFF2-40B4-BE49-F238E27FC236}">
                  <a16:creationId xmlns:a16="http://schemas.microsoft.com/office/drawing/2014/main" id="{BC6FADA4-6AC5-87C5-5234-1DF516009982}"/>
                </a:ext>
              </a:extLst>
            </p:cNvPr>
            <p:cNvSpPr/>
            <p:nvPr/>
          </p:nvSpPr>
          <p:spPr>
            <a:xfrm>
              <a:off x="8494487" y="1682857"/>
              <a:ext cx="2026920" cy="1066800"/>
            </a:xfrm>
            <a:prstGeom prst="roundRect">
              <a:avLst/>
            </a:prstGeom>
            <a:grp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1"/>
                  </a:solidFill>
                  <a:latin typeface="Arial" panose="020B0604020202020204" pitchFamily="34" charset="0"/>
                  <a:cs typeface="Arial" panose="020B0604020202020204" pitchFamily="34" charset="0"/>
                </a:rPr>
                <a:t>KÖTÜLÜK</a:t>
              </a:r>
            </a:p>
          </p:txBody>
        </p:sp>
      </p:grpSp>
      <p:grpSp>
        <p:nvGrpSpPr>
          <p:cNvPr id="37" name="Grup 36">
            <a:extLst>
              <a:ext uri="{FF2B5EF4-FFF2-40B4-BE49-F238E27FC236}">
                <a16:creationId xmlns:a16="http://schemas.microsoft.com/office/drawing/2014/main" id="{2DEFCC95-3BB8-C1F5-4DD2-9BE442055845}"/>
              </a:ext>
            </a:extLst>
          </p:cNvPr>
          <p:cNvGrpSpPr/>
          <p:nvPr/>
        </p:nvGrpSpPr>
        <p:grpSpPr>
          <a:xfrm>
            <a:off x="1221377" y="3911417"/>
            <a:ext cx="9393647" cy="1066800"/>
            <a:chOff x="1127760" y="1682857"/>
            <a:chExt cx="9393647" cy="1066800"/>
          </a:xfrm>
          <a:solidFill>
            <a:srgbClr val="FFFFFF"/>
          </a:solidFill>
        </p:grpSpPr>
        <p:sp>
          <p:nvSpPr>
            <p:cNvPr id="38" name="Dikdörtgen: Köşeleri Yuvarlatılmış 37">
              <a:extLst>
                <a:ext uri="{FF2B5EF4-FFF2-40B4-BE49-F238E27FC236}">
                  <a16:creationId xmlns:a16="http://schemas.microsoft.com/office/drawing/2014/main" id="{33E8A21D-E254-4ABD-0981-BB37C6532958}"/>
                </a:ext>
              </a:extLst>
            </p:cNvPr>
            <p:cNvSpPr/>
            <p:nvPr/>
          </p:nvSpPr>
          <p:spPr>
            <a:xfrm>
              <a:off x="1127760" y="1682857"/>
              <a:ext cx="2026920" cy="1066800"/>
            </a:xfrm>
            <a:prstGeom prst="roundRect">
              <a:avLst/>
            </a:prstGeom>
            <a:grp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1"/>
                  </a:solidFill>
                  <a:latin typeface="Arial" panose="020B0604020202020204" pitchFamily="34" charset="0"/>
                  <a:cs typeface="Arial" panose="020B0604020202020204" pitchFamily="34" charset="0"/>
                </a:rPr>
                <a:t>SIĞINMAK</a:t>
              </a:r>
            </a:p>
          </p:txBody>
        </p:sp>
        <p:sp>
          <p:nvSpPr>
            <p:cNvPr id="39" name="Dikdörtgen: Köşeleri Yuvarlatılmış 38">
              <a:extLst>
                <a:ext uri="{FF2B5EF4-FFF2-40B4-BE49-F238E27FC236}">
                  <a16:creationId xmlns:a16="http://schemas.microsoft.com/office/drawing/2014/main" id="{7FFDDC9C-2967-8887-C607-6F88E0496AA9}"/>
                </a:ext>
              </a:extLst>
            </p:cNvPr>
            <p:cNvSpPr/>
            <p:nvPr/>
          </p:nvSpPr>
          <p:spPr>
            <a:xfrm>
              <a:off x="3581400" y="1682857"/>
              <a:ext cx="2026920" cy="1066800"/>
            </a:xfrm>
            <a:prstGeom prst="roundRect">
              <a:avLst/>
            </a:prstGeom>
            <a:grp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latin typeface="Arial" panose="020B0604020202020204" pitchFamily="34" charset="0"/>
                  <a:cs typeface="Arial" panose="020B0604020202020204" pitchFamily="34" charset="0"/>
                </a:rPr>
                <a:t>ŞER</a:t>
              </a:r>
            </a:p>
          </p:txBody>
        </p:sp>
        <p:sp>
          <p:nvSpPr>
            <p:cNvPr id="40" name="Dikdörtgen: Köşeleri Yuvarlatılmış 39">
              <a:extLst>
                <a:ext uri="{FF2B5EF4-FFF2-40B4-BE49-F238E27FC236}">
                  <a16:creationId xmlns:a16="http://schemas.microsoft.com/office/drawing/2014/main" id="{702E4CB5-EB54-BB9B-40F9-89A19D550AE0}"/>
                </a:ext>
              </a:extLst>
            </p:cNvPr>
            <p:cNvSpPr/>
            <p:nvPr/>
          </p:nvSpPr>
          <p:spPr>
            <a:xfrm>
              <a:off x="6035040" y="1682857"/>
              <a:ext cx="2026920" cy="1066800"/>
            </a:xfrm>
            <a:prstGeom prst="roundRect">
              <a:avLst/>
            </a:prstGeom>
            <a:grp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000" b="1" dirty="0">
                  <a:solidFill>
                    <a:schemeClr val="tx1"/>
                  </a:solidFill>
                  <a:latin typeface="Arial" panose="020B0604020202020204" pitchFamily="34" charset="0"/>
                  <a:cs typeface="Arial" panose="020B0604020202020204" pitchFamily="34" charset="0"/>
                </a:rPr>
                <a:t>KORUMA</a:t>
              </a:r>
            </a:p>
          </p:txBody>
        </p:sp>
        <p:sp>
          <p:nvSpPr>
            <p:cNvPr id="41" name="Dikdörtgen: Köşeleri Yuvarlatılmış 40">
              <a:extLst>
                <a:ext uri="{FF2B5EF4-FFF2-40B4-BE49-F238E27FC236}">
                  <a16:creationId xmlns:a16="http://schemas.microsoft.com/office/drawing/2014/main" id="{3E3ED225-C9C1-464B-810E-FA7AA59DB157}"/>
                </a:ext>
              </a:extLst>
            </p:cNvPr>
            <p:cNvSpPr/>
            <p:nvPr/>
          </p:nvSpPr>
          <p:spPr>
            <a:xfrm>
              <a:off x="8494487" y="1682857"/>
              <a:ext cx="2026920" cy="1066800"/>
            </a:xfrm>
            <a:prstGeom prst="roundRect">
              <a:avLst/>
            </a:prstGeom>
            <a:grp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latin typeface="Arial" panose="020B0604020202020204" pitchFamily="34" charset="0"/>
                  <a:cs typeface="Arial" panose="020B0604020202020204" pitchFamily="34" charset="0"/>
                </a:rPr>
                <a:t>NAS</a:t>
              </a:r>
            </a:p>
          </p:txBody>
        </p:sp>
      </p:grpSp>
      <p:sp>
        <p:nvSpPr>
          <p:cNvPr id="5" name="Dikdörtgen: Köşeleri Yuvarlatılmış 4">
            <a:extLst>
              <a:ext uri="{FF2B5EF4-FFF2-40B4-BE49-F238E27FC236}">
                <a16:creationId xmlns:a16="http://schemas.microsoft.com/office/drawing/2014/main" id="{A96AF3DA-879C-1DF8-D962-8979383AEA0F}"/>
              </a:ext>
            </a:extLst>
          </p:cNvPr>
          <p:cNvSpPr/>
          <p:nvPr/>
        </p:nvSpPr>
        <p:spPr>
          <a:xfrm>
            <a:off x="1221377" y="2181162"/>
            <a:ext cx="2026920" cy="1066800"/>
          </a:xfrm>
          <a:prstGeom prst="roundRect">
            <a:avLst/>
          </a:prstGeom>
          <a:solidFill>
            <a:srgbClr val="FFFFFF"/>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latin typeface="Arial" panose="020B0604020202020204" pitchFamily="34" charset="0"/>
                <a:cs typeface="Arial" panose="020B0604020202020204" pitchFamily="34" charset="0"/>
              </a:rPr>
              <a:t>KALEF</a:t>
            </a:r>
          </a:p>
        </p:txBody>
      </p:sp>
      <p:sp>
        <p:nvSpPr>
          <p:cNvPr id="12" name="Dikdörtgen: Köşeleri Yuvarlatılmış 11">
            <a:extLst>
              <a:ext uri="{FF2B5EF4-FFF2-40B4-BE49-F238E27FC236}">
                <a16:creationId xmlns:a16="http://schemas.microsoft.com/office/drawing/2014/main" id="{9D7A5897-A5D5-53CE-E245-AE54DAD72E11}"/>
              </a:ext>
            </a:extLst>
          </p:cNvPr>
          <p:cNvSpPr/>
          <p:nvPr/>
        </p:nvSpPr>
        <p:spPr>
          <a:xfrm>
            <a:off x="3675017" y="2181162"/>
            <a:ext cx="2026920" cy="1066800"/>
          </a:xfrm>
          <a:prstGeom prst="roundRect">
            <a:avLst/>
          </a:prstGeom>
          <a:solidFill>
            <a:srgbClr val="FFFFFF"/>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latin typeface="Arial" panose="020B0604020202020204" pitchFamily="34" charset="0"/>
                <a:cs typeface="Arial" panose="020B0604020202020204" pitchFamily="34" charset="0"/>
              </a:rPr>
              <a:t>AHBAS</a:t>
            </a:r>
          </a:p>
        </p:txBody>
      </p:sp>
      <p:sp>
        <p:nvSpPr>
          <p:cNvPr id="13" name="Dikdörtgen: Köşeleri Yuvarlatılmış 12">
            <a:extLst>
              <a:ext uri="{FF2B5EF4-FFF2-40B4-BE49-F238E27FC236}">
                <a16:creationId xmlns:a16="http://schemas.microsoft.com/office/drawing/2014/main" id="{C9AA70AF-FB7F-1470-AFB1-C47CAE18DD02}"/>
              </a:ext>
            </a:extLst>
          </p:cNvPr>
          <p:cNvSpPr/>
          <p:nvPr/>
        </p:nvSpPr>
        <p:spPr>
          <a:xfrm>
            <a:off x="6128657" y="2181162"/>
            <a:ext cx="2026920" cy="1066800"/>
          </a:xfrm>
          <a:prstGeom prst="roundRect">
            <a:avLst/>
          </a:prstGeom>
          <a:solidFill>
            <a:srgbClr val="FFFFFF"/>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latin typeface="Arial" panose="020B0604020202020204" pitchFamily="34" charset="0"/>
                <a:cs typeface="Arial" panose="020B0604020202020204" pitchFamily="34" charset="0"/>
              </a:rPr>
              <a:t>SETAH</a:t>
            </a:r>
          </a:p>
        </p:txBody>
      </p:sp>
      <p:sp>
        <p:nvSpPr>
          <p:cNvPr id="14" name="Dikdörtgen: Köşeleri Yuvarlatılmış 13">
            <a:extLst>
              <a:ext uri="{FF2B5EF4-FFF2-40B4-BE49-F238E27FC236}">
                <a16:creationId xmlns:a16="http://schemas.microsoft.com/office/drawing/2014/main" id="{04E426BD-4C45-72A3-A58D-0920B25EE8B9}"/>
              </a:ext>
            </a:extLst>
          </p:cNvPr>
          <p:cNvSpPr/>
          <p:nvPr/>
        </p:nvSpPr>
        <p:spPr>
          <a:xfrm>
            <a:off x="8588104" y="2181162"/>
            <a:ext cx="2026920" cy="1066800"/>
          </a:xfrm>
          <a:prstGeom prst="roundRect">
            <a:avLst/>
          </a:prstGeom>
          <a:solidFill>
            <a:srgbClr val="FFFFFF"/>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1"/>
                </a:solidFill>
                <a:latin typeface="Arial" panose="020B0604020202020204" pitchFamily="34" charset="0"/>
                <a:cs typeface="Arial" panose="020B0604020202020204" pitchFamily="34" charset="0"/>
              </a:rPr>
              <a:t>KÖKLÜTÜ</a:t>
            </a:r>
          </a:p>
        </p:txBody>
      </p:sp>
      <p:sp>
        <p:nvSpPr>
          <p:cNvPr id="22" name="Dikdörtgen: Köşeleri Yuvarlatılmış 21">
            <a:extLst>
              <a:ext uri="{FF2B5EF4-FFF2-40B4-BE49-F238E27FC236}">
                <a16:creationId xmlns:a16="http://schemas.microsoft.com/office/drawing/2014/main" id="{9D31A7D7-EB67-C4D7-8AC5-D20778FF4134}"/>
              </a:ext>
            </a:extLst>
          </p:cNvPr>
          <p:cNvSpPr/>
          <p:nvPr/>
        </p:nvSpPr>
        <p:spPr>
          <a:xfrm>
            <a:off x="1221377" y="3911417"/>
            <a:ext cx="2026920" cy="1066800"/>
          </a:xfrm>
          <a:prstGeom prst="roundRect">
            <a:avLst/>
          </a:prstGeom>
          <a:solidFill>
            <a:srgbClr val="FFFFFF"/>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700" b="1" dirty="0">
                <a:solidFill>
                  <a:schemeClr val="tx1"/>
                </a:solidFill>
                <a:latin typeface="Arial" panose="020B0604020202020204" pitchFamily="34" charset="0"/>
                <a:cs typeface="Arial" panose="020B0604020202020204" pitchFamily="34" charset="0"/>
              </a:rPr>
              <a:t>KAMSINIĞ</a:t>
            </a:r>
          </a:p>
        </p:txBody>
      </p:sp>
      <p:sp>
        <p:nvSpPr>
          <p:cNvPr id="23" name="Dikdörtgen: Köşeleri Yuvarlatılmış 22">
            <a:extLst>
              <a:ext uri="{FF2B5EF4-FFF2-40B4-BE49-F238E27FC236}">
                <a16:creationId xmlns:a16="http://schemas.microsoft.com/office/drawing/2014/main" id="{CEED0B18-A3D5-A358-0C5E-554D59728802}"/>
              </a:ext>
            </a:extLst>
          </p:cNvPr>
          <p:cNvSpPr/>
          <p:nvPr/>
        </p:nvSpPr>
        <p:spPr>
          <a:xfrm>
            <a:off x="3675017" y="3911417"/>
            <a:ext cx="2026920" cy="1066800"/>
          </a:xfrm>
          <a:prstGeom prst="roundRect">
            <a:avLst/>
          </a:prstGeom>
          <a:solidFill>
            <a:srgbClr val="FFFFFF"/>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latin typeface="Arial" panose="020B0604020202020204" pitchFamily="34" charset="0"/>
                <a:cs typeface="Arial" panose="020B0604020202020204" pitchFamily="34" charset="0"/>
              </a:rPr>
              <a:t>ERŞ</a:t>
            </a:r>
          </a:p>
        </p:txBody>
      </p:sp>
      <p:sp>
        <p:nvSpPr>
          <p:cNvPr id="24" name="Dikdörtgen: Köşeleri Yuvarlatılmış 23">
            <a:extLst>
              <a:ext uri="{FF2B5EF4-FFF2-40B4-BE49-F238E27FC236}">
                <a16:creationId xmlns:a16="http://schemas.microsoft.com/office/drawing/2014/main" id="{7443DF35-D8F6-6679-207A-F21752D3372E}"/>
              </a:ext>
            </a:extLst>
          </p:cNvPr>
          <p:cNvSpPr/>
          <p:nvPr/>
        </p:nvSpPr>
        <p:spPr>
          <a:xfrm>
            <a:off x="6128657" y="3911417"/>
            <a:ext cx="2026920" cy="1066800"/>
          </a:xfrm>
          <a:prstGeom prst="roundRect">
            <a:avLst/>
          </a:prstGeom>
          <a:solidFill>
            <a:srgbClr val="FFFFFF"/>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000" b="1" dirty="0">
                <a:solidFill>
                  <a:schemeClr val="tx1"/>
                </a:solidFill>
                <a:latin typeface="Arial" panose="020B0604020202020204" pitchFamily="34" charset="0"/>
                <a:cs typeface="Arial" panose="020B0604020202020204" pitchFamily="34" charset="0"/>
              </a:rPr>
              <a:t>MARUKO</a:t>
            </a:r>
          </a:p>
        </p:txBody>
      </p:sp>
      <p:sp>
        <p:nvSpPr>
          <p:cNvPr id="25" name="Dikdörtgen: Köşeleri Yuvarlatılmış 24">
            <a:extLst>
              <a:ext uri="{FF2B5EF4-FFF2-40B4-BE49-F238E27FC236}">
                <a16:creationId xmlns:a16="http://schemas.microsoft.com/office/drawing/2014/main" id="{65BAC810-52B2-3B8B-ADCE-4F70E4CA76F4}"/>
              </a:ext>
            </a:extLst>
          </p:cNvPr>
          <p:cNvSpPr/>
          <p:nvPr/>
        </p:nvSpPr>
        <p:spPr>
          <a:xfrm>
            <a:off x="8588104" y="3911417"/>
            <a:ext cx="2026920" cy="1066800"/>
          </a:xfrm>
          <a:prstGeom prst="roundRect">
            <a:avLst/>
          </a:prstGeom>
          <a:solidFill>
            <a:srgbClr val="FFFFFF"/>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latin typeface="Arial" panose="020B0604020202020204" pitchFamily="34" charset="0"/>
                <a:cs typeface="Arial" panose="020B0604020202020204" pitchFamily="34" charset="0"/>
              </a:rPr>
              <a:t>ANS</a:t>
            </a:r>
          </a:p>
        </p:txBody>
      </p:sp>
    </p:spTree>
    <p:extLst>
      <p:ext uri="{BB962C8B-B14F-4D97-AF65-F5344CB8AC3E}">
        <p14:creationId xmlns:p14="http://schemas.microsoft.com/office/powerpoint/2010/main" val="358042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3"/>
                                        </p:tgtEl>
                                      </p:cBhvr>
                                    </p:animEffect>
                                    <p:set>
                                      <p:cBhvr>
                                        <p:cTn id="32" dur="1" fill="hold">
                                          <p:stCondLst>
                                            <p:cond delay="499"/>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22" grpId="0" animBg="1"/>
      <p:bldP spid="23"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metin, tasarım içeren bir resim&#10;&#10;Açıklama otomatik olarak oluşturuldu">
            <a:extLst>
              <a:ext uri="{FF2B5EF4-FFF2-40B4-BE49-F238E27FC236}">
                <a16:creationId xmlns:a16="http://schemas.microsoft.com/office/drawing/2014/main" id="{925CD1C8-40DA-937A-ABF8-451716137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801366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FELAK SURESİ VE ANLAMI</a:t>
            </a:r>
          </a:p>
        </p:txBody>
      </p:sp>
      <p:sp>
        <p:nvSpPr>
          <p:cNvPr id="3" name="Metin kutusu 2">
            <a:extLst>
              <a:ext uri="{FF2B5EF4-FFF2-40B4-BE49-F238E27FC236}">
                <a16:creationId xmlns:a16="http://schemas.microsoft.com/office/drawing/2014/main" id="{C7A0F8D9-186A-B896-109E-B3BB94208A2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pSp>
        <p:nvGrpSpPr>
          <p:cNvPr id="18" name="Grup 17">
            <a:extLst>
              <a:ext uri="{FF2B5EF4-FFF2-40B4-BE49-F238E27FC236}">
                <a16:creationId xmlns:a16="http://schemas.microsoft.com/office/drawing/2014/main" id="{1DA77528-3425-495F-33E8-2F6680F2F2F8}"/>
              </a:ext>
            </a:extLst>
          </p:cNvPr>
          <p:cNvGrpSpPr/>
          <p:nvPr/>
        </p:nvGrpSpPr>
        <p:grpSpPr>
          <a:xfrm>
            <a:off x="2040636" y="1447803"/>
            <a:ext cx="8110728" cy="1066800"/>
            <a:chOff x="671288" y="1737360"/>
            <a:chExt cx="8110728" cy="1066800"/>
          </a:xfrm>
        </p:grpSpPr>
        <p:sp>
          <p:nvSpPr>
            <p:cNvPr id="5" name="Altıgen 4">
              <a:extLst>
                <a:ext uri="{FF2B5EF4-FFF2-40B4-BE49-F238E27FC236}">
                  <a16:creationId xmlns:a16="http://schemas.microsoft.com/office/drawing/2014/main" id="{5D26202A-B293-9B8E-76BF-14DE9D098BD3}"/>
                </a:ext>
              </a:extLst>
            </p:cNvPr>
            <p:cNvSpPr/>
            <p:nvPr/>
          </p:nvSpPr>
          <p:spPr>
            <a:xfrm>
              <a:off x="671288" y="1737360"/>
              <a:ext cx="1237488" cy="1066800"/>
            </a:xfrm>
            <a:prstGeom prst="hexagon">
              <a:avLst/>
            </a:prstGeom>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K</a:t>
              </a:r>
            </a:p>
          </p:txBody>
        </p:sp>
        <p:sp>
          <p:nvSpPr>
            <p:cNvPr id="9" name="Altıgen 8">
              <a:extLst>
                <a:ext uri="{FF2B5EF4-FFF2-40B4-BE49-F238E27FC236}">
                  <a16:creationId xmlns:a16="http://schemas.microsoft.com/office/drawing/2014/main" id="{5125A4E7-D354-22B5-57D5-5D717DF0C900}"/>
                </a:ext>
              </a:extLst>
            </p:cNvPr>
            <p:cNvSpPr/>
            <p:nvPr/>
          </p:nvSpPr>
          <p:spPr>
            <a:xfrm>
              <a:off x="2046632" y="1737360"/>
              <a:ext cx="1237488" cy="1066800"/>
            </a:xfrm>
            <a:prstGeom prst="hexagon">
              <a:avLst/>
            </a:prstGeom>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E</a:t>
              </a:r>
            </a:p>
          </p:txBody>
        </p:sp>
        <p:sp>
          <p:nvSpPr>
            <p:cNvPr id="10" name="Altıgen 9">
              <a:extLst>
                <a:ext uri="{FF2B5EF4-FFF2-40B4-BE49-F238E27FC236}">
                  <a16:creationId xmlns:a16="http://schemas.microsoft.com/office/drawing/2014/main" id="{4106C1AD-3192-3D1B-2A71-CDB37A7147C2}"/>
                </a:ext>
              </a:extLst>
            </p:cNvPr>
            <p:cNvSpPr/>
            <p:nvPr/>
          </p:nvSpPr>
          <p:spPr>
            <a:xfrm>
              <a:off x="3421976" y="1737360"/>
              <a:ext cx="1237488" cy="1066800"/>
            </a:xfrm>
            <a:prstGeom prst="hexagon">
              <a:avLst/>
            </a:prstGeom>
            <a:ln w="76200">
              <a:solidFill>
                <a:srgbClr val="00B050"/>
              </a:solidFill>
            </a:ln>
            <a:effectLst>
              <a:softEdge rad="0"/>
            </a:effectLst>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L</a:t>
              </a:r>
            </a:p>
          </p:txBody>
        </p:sp>
        <p:sp>
          <p:nvSpPr>
            <p:cNvPr id="11" name="Altıgen 10">
              <a:extLst>
                <a:ext uri="{FF2B5EF4-FFF2-40B4-BE49-F238E27FC236}">
                  <a16:creationId xmlns:a16="http://schemas.microsoft.com/office/drawing/2014/main" id="{3EEE9BA3-9BFC-8DE7-BC5D-E182D219FE95}"/>
                </a:ext>
              </a:extLst>
            </p:cNvPr>
            <p:cNvSpPr/>
            <p:nvPr/>
          </p:nvSpPr>
          <p:spPr>
            <a:xfrm>
              <a:off x="4793840" y="1737360"/>
              <a:ext cx="1237488" cy="1066800"/>
            </a:xfrm>
            <a:prstGeom prst="hexagon">
              <a:avLst/>
            </a:prstGeom>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İ</a:t>
              </a:r>
            </a:p>
          </p:txBody>
        </p:sp>
        <p:sp>
          <p:nvSpPr>
            <p:cNvPr id="12" name="Altıgen 11">
              <a:extLst>
                <a:ext uri="{FF2B5EF4-FFF2-40B4-BE49-F238E27FC236}">
                  <a16:creationId xmlns:a16="http://schemas.microsoft.com/office/drawing/2014/main" id="{479B75A7-17A3-9E75-E0D8-01FADBF8F5F6}"/>
                </a:ext>
              </a:extLst>
            </p:cNvPr>
            <p:cNvSpPr/>
            <p:nvPr/>
          </p:nvSpPr>
          <p:spPr>
            <a:xfrm>
              <a:off x="6169184" y="1737360"/>
              <a:ext cx="1237488" cy="1066800"/>
            </a:xfrm>
            <a:prstGeom prst="hexagon">
              <a:avLst/>
            </a:prstGeom>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M</a:t>
              </a:r>
            </a:p>
          </p:txBody>
        </p:sp>
        <p:sp>
          <p:nvSpPr>
            <p:cNvPr id="13" name="Altıgen 12">
              <a:extLst>
                <a:ext uri="{FF2B5EF4-FFF2-40B4-BE49-F238E27FC236}">
                  <a16:creationId xmlns:a16="http://schemas.microsoft.com/office/drawing/2014/main" id="{5F1DEC4F-5F56-F31C-942C-4AAA7883349F}"/>
                </a:ext>
              </a:extLst>
            </p:cNvPr>
            <p:cNvSpPr/>
            <p:nvPr/>
          </p:nvSpPr>
          <p:spPr>
            <a:xfrm>
              <a:off x="7544528" y="1737360"/>
              <a:ext cx="1237488" cy="1066800"/>
            </a:xfrm>
            <a:prstGeom prst="hexagon">
              <a:avLst/>
            </a:prstGeom>
            <a:ln w="76200">
              <a:solidFill>
                <a:srgbClr val="00B050"/>
              </a:solidFill>
            </a:ln>
            <a:effectLst>
              <a:softEdge rad="0"/>
            </a:effectLst>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E</a:t>
              </a:r>
            </a:p>
          </p:txBody>
        </p:sp>
      </p:grpSp>
      <p:grpSp>
        <p:nvGrpSpPr>
          <p:cNvPr id="25" name="Grup 24">
            <a:extLst>
              <a:ext uri="{FF2B5EF4-FFF2-40B4-BE49-F238E27FC236}">
                <a16:creationId xmlns:a16="http://schemas.microsoft.com/office/drawing/2014/main" id="{6F0DA217-4D1C-CF79-991E-5B21DF1CC29B}"/>
              </a:ext>
            </a:extLst>
          </p:cNvPr>
          <p:cNvGrpSpPr/>
          <p:nvPr/>
        </p:nvGrpSpPr>
        <p:grpSpPr>
          <a:xfrm>
            <a:off x="2728308" y="2832144"/>
            <a:ext cx="6735384" cy="1066800"/>
            <a:chOff x="671288" y="1737360"/>
            <a:chExt cx="6735384" cy="1066800"/>
          </a:xfrm>
        </p:grpSpPr>
        <p:sp>
          <p:nvSpPr>
            <p:cNvPr id="26" name="Altıgen 25">
              <a:extLst>
                <a:ext uri="{FF2B5EF4-FFF2-40B4-BE49-F238E27FC236}">
                  <a16:creationId xmlns:a16="http://schemas.microsoft.com/office/drawing/2014/main" id="{4401718D-F635-C90B-7FB6-E77318A2F2FA}"/>
                </a:ext>
              </a:extLst>
            </p:cNvPr>
            <p:cNvSpPr/>
            <p:nvPr/>
          </p:nvSpPr>
          <p:spPr>
            <a:xfrm>
              <a:off x="671288" y="1737360"/>
              <a:ext cx="1237488" cy="1066800"/>
            </a:xfrm>
            <a:prstGeom prst="hexagon">
              <a:avLst/>
            </a:prstGeom>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O</a:t>
              </a:r>
            </a:p>
          </p:txBody>
        </p:sp>
        <p:sp>
          <p:nvSpPr>
            <p:cNvPr id="27" name="Altıgen 26">
              <a:extLst>
                <a:ext uri="{FF2B5EF4-FFF2-40B4-BE49-F238E27FC236}">
                  <a16:creationId xmlns:a16="http://schemas.microsoft.com/office/drawing/2014/main" id="{4971FC3D-81E1-6287-BAC1-CEDD494D1E3D}"/>
                </a:ext>
              </a:extLst>
            </p:cNvPr>
            <p:cNvSpPr/>
            <p:nvPr/>
          </p:nvSpPr>
          <p:spPr>
            <a:xfrm>
              <a:off x="2046632" y="1737360"/>
              <a:ext cx="1237488" cy="1066800"/>
            </a:xfrm>
            <a:prstGeom prst="hexagon">
              <a:avLst/>
            </a:prstGeom>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Y</a:t>
              </a:r>
            </a:p>
          </p:txBody>
        </p:sp>
        <p:sp>
          <p:nvSpPr>
            <p:cNvPr id="28" name="Altıgen 27">
              <a:extLst>
                <a:ext uri="{FF2B5EF4-FFF2-40B4-BE49-F238E27FC236}">
                  <a16:creationId xmlns:a16="http://schemas.microsoft.com/office/drawing/2014/main" id="{D6933210-D097-53F3-2A3F-D25C1F890DA5}"/>
                </a:ext>
              </a:extLst>
            </p:cNvPr>
            <p:cNvSpPr/>
            <p:nvPr/>
          </p:nvSpPr>
          <p:spPr>
            <a:xfrm>
              <a:off x="3421976" y="1737360"/>
              <a:ext cx="1237488" cy="1066800"/>
            </a:xfrm>
            <a:prstGeom prst="hexagon">
              <a:avLst/>
            </a:prstGeom>
            <a:ln w="76200">
              <a:solidFill>
                <a:srgbClr val="00B050"/>
              </a:solidFill>
            </a:ln>
            <a:effectLst>
              <a:softEdge rad="0"/>
            </a:effectLst>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U</a:t>
              </a:r>
            </a:p>
          </p:txBody>
        </p:sp>
        <p:sp>
          <p:nvSpPr>
            <p:cNvPr id="29" name="Altıgen 28">
              <a:extLst>
                <a:ext uri="{FF2B5EF4-FFF2-40B4-BE49-F238E27FC236}">
                  <a16:creationId xmlns:a16="http://schemas.microsoft.com/office/drawing/2014/main" id="{D34D9DAD-2791-C063-7049-A7A96683830E}"/>
                </a:ext>
              </a:extLst>
            </p:cNvPr>
            <p:cNvSpPr/>
            <p:nvPr/>
          </p:nvSpPr>
          <p:spPr>
            <a:xfrm>
              <a:off x="4793840" y="1737360"/>
              <a:ext cx="1237488" cy="1066800"/>
            </a:xfrm>
            <a:prstGeom prst="hexagon">
              <a:avLst/>
            </a:prstGeom>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N</a:t>
              </a:r>
            </a:p>
          </p:txBody>
        </p:sp>
        <p:sp>
          <p:nvSpPr>
            <p:cNvPr id="30" name="Altıgen 29">
              <a:extLst>
                <a:ext uri="{FF2B5EF4-FFF2-40B4-BE49-F238E27FC236}">
                  <a16:creationId xmlns:a16="http://schemas.microsoft.com/office/drawing/2014/main" id="{BA9F3803-726F-06CE-79A3-C0E4601BC4A3}"/>
                </a:ext>
              </a:extLst>
            </p:cNvPr>
            <p:cNvSpPr/>
            <p:nvPr/>
          </p:nvSpPr>
          <p:spPr>
            <a:xfrm>
              <a:off x="6169184" y="1737360"/>
              <a:ext cx="1237488" cy="1066800"/>
            </a:xfrm>
            <a:prstGeom prst="hexagon">
              <a:avLst/>
            </a:prstGeom>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U</a:t>
              </a:r>
            </a:p>
          </p:txBody>
        </p:sp>
      </p:grpSp>
      <p:sp>
        <p:nvSpPr>
          <p:cNvPr id="34" name="Metin kutusu 33">
            <a:extLst>
              <a:ext uri="{FF2B5EF4-FFF2-40B4-BE49-F238E27FC236}">
                <a16:creationId xmlns:a16="http://schemas.microsoft.com/office/drawing/2014/main" id="{EDC43332-044F-7427-E65D-926529684722}"/>
              </a:ext>
            </a:extLst>
          </p:cNvPr>
          <p:cNvSpPr txBox="1"/>
          <p:nvPr/>
        </p:nvSpPr>
        <p:spPr>
          <a:xfrm>
            <a:off x="665091" y="4238385"/>
            <a:ext cx="10861818" cy="1862048"/>
          </a:xfrm>
          <a:prstGeom prst="rect">
            <a:avLst/>
          </a:prstGeom>
          <a:noFill/>
          <a:ln>
            <a:noFill/>
          </a:ln>
        </p:spPr>
        <p:txBody>
          <a:bodyPr wrap="square" rtlCol="0">
            <a:spAutoFit/>
          </a:bodyPr>
          <a:lstStyle/>
          <a:p>
            <a:pPr algn="ctr">
              <a:spcAft>
                <a:spcPts val="600"/>
              </a:spcAft>
            </a:pPr>
            <a:r>
              <a:rPr lang="tr-TR" sz="3500" dirty="0">
                <a:latin typeface="Arial" panose="020B0604020202020204" pitchFamily="34" charset="0"/>
                <a:cs typeface="Arial" panose="020B0604020202020204" pitchFamily="34" charset="0"/>
              </a:rPr>
              <a:t>• Tanımdan yola çıkarak kavramı tahmin ediyoruz.</a:t>
            </a:r>
          </a:p>
          <a:p>
            <a:pPr algn="ctr">
              <a:spcAft>
                <a:spcPts val="600"/>
              </a:spcAft>
            </a:pPr>
            <a:r>
              <a:rPr lang="tr-TR" sz="3500" dirty="0">
                <a:latin typeface="Arial" panose="020B0604020202020204" pitchFamily="34" charset="0"/>
                <a:cs typeface="Arial" panose="020B0604020202020204" pitchFamily="34" charset="0"/>
              </a:rPr>
              <a:t>• Harf almak için tıklıyoruz.</a:t>
            </a:r>
          </a:p>
          <a:p>
            <a:pPr algn="ctr">
              <a:spcAft>
                <a:spcPts val="600"/>
              </a:spcAft>
            </a:pPr>
            <a:r>
              <a:rPr lang="tr-TR" sz="3500" dirty="0">
                <a:latin typeface="Arial" panose="020B0604020202020204" pitchFamily="34" charset="0"/>
                <a:cs typeface="Arial" panose="020B0604020202020204" pitchFamily="34" charset="0"/>
              </a:rPr>
              <a:t>• Her bir kutu 10 puan değerindedir.</a:t>
            </a:r>
          </a:p>
        </p:txBody>
      </p:sp>
    </p:spTree>
    <p:extLst>
      <p:ext uri="{BB962C8B-B14F-4D97-AF65-F5344CB8AC3E}">
        <p14:creationId xmlns:p14="http://schemas.microsoft.com/office/powerpoint/2010/main" val="553125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metin, tasarım içeren bir resim&#10;&#10;Açıklama otomatik olarak oluşturuldu">
            <a:extLst>
              <a:ext uri="{FF2B5EF4-FFF2-40B4-BE49-F238E27FC236}">
                <a16:creationId xmlns:a16="http://schemas.microsoft.com/office/drawing/2014/main" id="{E09F09D2-5BB3-E046-6761-D010BFD3C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1" y="587386"/>
            <a:ext cx="1465942"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40 puan</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801366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FELAK SURESİ VE ANLAMI</a:t>
            </a:r>
          </a:p>
        </p:txBody>
      </p:sp>
      <p:sp>
        <p:nvSpPr>
          <p:cNvPr id="3" name="Metin kutusu 2">
            <a:extLst>
              <a:ext uri="{FF2B5EF4-FFF2-40B4-BE49-F238E27FC236}">
                <a16:creationId xmlns:a16="http://schemas.microsoft.com/office/drawing/2014/main" id="{C7A0F8D9-186A-B896-109E-B3BB94208A2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26" name="Altıgen 25">
            <a:extLst>
              <a:ext uri="{FF2B5EF4-FFF2-40B4-BE49-F238E27FC236}">
                <a16:creationId xmlns:a16="http://schemas.microsoft.com/office/drawing/2014/main" id="{4401718D-F635-C90B-7FB6-E77318A2F2FA}"/>
              </a:ext>
            </a:extLst>
          </p:cNvPr>
          <p:cNvSpPr/>
          <p:nvPr/>
        </p:nvSpPr>
        <p:spPr>
          <a:xfrm>
            <a:off x="665292" y="1658664"/>
            <a:ext cx="1237488" cy="1066800"/>
          </a:xfrm>
          <a:prstGeom prst="hexagon">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p>
        </p:txBody>
      </p:sp>
      <p:sp>
        <p:nvSpPr>
          <p:cNvPr id="27" name="Altıgen 26">
            <a:extLst>
              <a:ext uri="{FF2B5EF4-FFF2-40B4-BE49-F238E27FC236}">
                <a16:creationId xmlns:a16="http://schemas.microsoft.com/office/drawing/2014/main" id="{4971FC3D-81E1-6287-BAC1-CEDD494D1E3D}"/>
              </a:ext>
            </a:extLst>
          </p:cNvPr>
          <p:cNvSpPr/>
          <p:nvPr/>
        </p:nvSpPr>
        <p:spPr>
          <a:xfrm>
            <a:off x="2040636" y="1658664"/>
            <a:ext cx="1237488" cy="1066800"/>
          </a:xfrm>
          <a:prstGeom prst="hexagon">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p>
        </p:txBody>
      </p:sp>
      <p:sp>
        <p:nvSpPr>
          <p:cNvPr id="28" name="Altıgen 27">
            <a:extLst>
              <a:ext uri="{FF2B5EF4-FFF2-40B4-BE49-F238E27FC236}">
                <a16:creationId xmlns:a16="http://schemas.microsoft.com/office/drawing/2014/main" id="{D6933210-D097-53F3-2A3F-D25C1F890DA5}"/>
              </a:ext>
            </a:extLst>
          </p:cNvPr>
          <p:cNvSpPr/>
          <p:nvPr/>
        </p:nvSpPr>
        <p:spPr>
          <a:xfrm>
            <a:off x="3415980" y="1658664"/>
            <a:ext cx="1237488" cy="1066800"/>
          </a:xfrm>
          <a:prstGeom prst="hexagon">
            <a:avLst/>
          </a:prstGeom>
          <a:noFill/>
          <a:ln w="76200">
            <a:solidFill>
              <a:srgbClr val="00B050"/>
            </a:solidFill>
          </a:ln>
          <a:effectLst>
            <a:softEdge rad="0"/>
          </a:effectLst>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p>
        </p:txBody>
      </p:sp>
      <p:sp>
        <p:nvSpPr>
          <p:cNvPr id="29" name="Altıgen 28">
            <a:extLst>
              <a:ext uri="{FF2B5EF4-FFF2-40B4-BE49-F238E27FC236}">
                <a16:creationId xmlns:a16="http://schemas.microsoft.com/office/drawing/2014/main" id="{D34D9DAD-2791-C063-7049-A7A96683830E}"/>
              </a:ext>
            </a:extLst>
          </p:cNvPr>
          <p:cNvSpPr/>
          <p:nvPr/>
        </p:nvSpPr>
        <p:spPr>
          <a:xfrm>
            <a:off x="4787844" y="1658664"/>
            <a:ext cx="1237488" cy="1066800"/>
          </a:xfrm>
          <a:prstGeom prst="hexagon">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p>
        </p:txBody>
      </p:sp>
      <p:sp>
        <p:nvSpPr>
          <p:cNvPr id="6" name="Metin kutusu 5">
            <a:extLst>
              <a:ext uri="{FF2B5EF4-FFF2-40B4-BE49-F238E27FC236}">
                <a16:creationId xmlns:a16="http://schemas.microsoft.com/office/drawing/2014/main" id="{BEB3981C-6EC6-0A74-F80D-40113DD75873}"/>
              </a:ext>
            </a:extLst>
          </p:cNvPr>
          <p:cNvSpPr txBox="1"/>
          <p:nvPr/>
        </p:nvSpPr>
        <p:spPr>
          <a:xfrm>
            <a:off x="664891" y="3215586"/>
            <a:ext cx="10861818" cy="1169551"/>
          </a:xfrm>
          <a:prstGeom prst="rect">
            <a:avLst/>
          </a:prstGeom>
          <a:noFill/>
          <a:ln>
            <a:noFill/>
          </a:ln>
        </p:spPr>
        <p:txBody>
          <a:bodyPr wrap="square" rtlCol="0">
            <a:spAutoFit/>
          </a:bodyPr>
          <a:lstStyle/>
          <a:p>
            <a:pPr>
              <a:spcAft>
                <a:spcPts val="600"/>
              </a:spcAft>
            </a:pPr>
            <a:r>
              <a:rPr lang="tr-TR" sz="3500" dirty="0">
                <a:latin typeface="Arial" panose="020B0604020202020204" pitchFamily="34" charset="0"/>
                <a:cs typeface="Arial" panose="020B0604020202020204" pitchFamily="34" charset="0"/>
              </a:rPr>
              <a:t>Güneş battıktan gün ağarıncaya kadar geçen süre içindeki karanlık.</a:t>
            </a:r>
          </a:p>
        </p:txBody>
      </p:sp>
      <p:sp>
        <p:nvSpPr>
          <p:cNvPr id="8" name="Altıgen 7">
            <a:extLst>
              <a:ext uri="{FF2B5EF4-FFF2-40B4-BE49-F238E27FC236}">
                <a16:creationId xmlns:a16="http://schemas.microsoft.com/office/drawing/2014/main" id="{41854BCC-54C7-71AB-0ABD-C1EB8C8424F0}"/>
              </a:ext>
            </a:extLst>
          </p:cNvPr>
          <p:cNvSpPr/>
          <p:nvPr/>
        </p:nvSpPr>
        <p:spPr>
          <a:xfrm>
            <a:off x="665292" y="1658664"/>
            <a:ext cx="1237488" cy="1066800"/>
          </a:xfrm>
          <a:prstGeom prst="hexagon">
            <a:avLst/>
          </a:prstGeom>
          <a:noFill/>
          <a:ln w="76200">
            <a:no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G</a:t>
            </a:r>
          </a:p>
        </p:txBody>
      </p:sp>
      <p:sp>
        <p:nvSpPr>
          <p:cNvPr id="9" name="Altıgen 8">
            <a:extLst>
              <a:ext uri="{FF2B5EF4-FFF2-40B4-BE49-F238E27FC236}">
                <a16:creationId xmlns:a16="http://schemas.microsoft.com/office/drawing/2014/main" id="{60AB55C6-5F03-CD1B-E756-81E524D02173}"/>
              </a:ext>
            </a:extLst>
          </p:cNvPr>
          <p:cNvSpPr/>
          <p:nvPr/>
        </p:nvSpPr>
        <p:spPr>
          <a:xfrm>
            <a:off x="2040636" y="1658664"/>
            <a:ext cx="1237488" cy="1066800"/>
          </a:xfrm>
          <a:prstGeom prst="hexagon">
            <a:avLst/>
          </a:prstGeom>
          <a:noFill/>
          <a:ln w="76200">
            <a:no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E</a:t>
            </a:r>
          </a:p>
        </p:txBody>
      </p:sp>
      <p:sp>
        <p:nvSpPr>
          <p:cNvPr id="10" name="Altıgen 9">
            <a:extLst>
              <a:ext uri="{FF2B5EF4-FFF2-40B4-BE49-F238E27FC236}">
                <a16:creationId xmlns:a16="http://schemas.microsoft.com/office/drawing/2014/main" id="{33E903B3-2E35-D3FD-97CA-9380B52FCF37}"/>
              </a:ext>
            </a:extLst>
          </p:cNvPr>
          <p:cNvSpPr/>
          <p:nvPr/>
        </p:nvSpPr>
        <p:spPr>
          <a:xfrm>
            <a:off x="3415980" y="1658664"/>
            <a:ext cx="1237488" cy="1066800"/>
          </a:xfrm>
          <a:prstGeom prst="hexagon">
            <a:avLst/>
          </a:prstGeom>
          <a:noFill/>
          <a:ln w="76200">
            <a:noFill/>
          </a:ln>
          <a:effectLst>
            <a:softEdge rad="0"/>
          </a:effectLst>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C</a:t>
            </a:r>
          </a:p>
        </p:txBody>
      </p:sp>
      <p:sp>
        <p:nvSpPr>
          <p:cNvPr id="11" name="Altıgen 10">
            <a:extLst>
              <a:ext uri="{FF2B5EF4-FFF2-40B4-BE49-F238E27FC236}">
                <a16:creationId xmlns:a16="http://schemas.microsoft.com/office/drawing/2014/main" id="{AEB8AE96-DE0F-46AE-3ACB-E5FB12B8087B}"/>
              </a:ext>
            </a:extLst>
          </p:cNvPr>
          <p:cNvSpPr/>
          <p:nvPr/>
        </p:nvSpPr>
        <p:spPr>
          <a:xfrm>
            <a:off x="4787844" y="1658664"/>
            <a:ext cx="1237488" cy="1066800"/>
          </a:xfrm>
          <a:prstGeom prst="hexagon">
            <a:avLst/>
          </a:prstGeom>
          <a:noFill/>
          <a:ln w="76200">
            <a:no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E</a:t>
            </a:r>
          </a:p>
        </p:txBody>
      </p:sp>
    </p:spTree>
    <p:extLst>
      <p:ext uri="{BB962C8B-B14F-4D97-AF65-F5344CB8AC3E}">
        <p14:creationId xmlns:p14="http://schemas.microsoft.com/office/powerpoint/2010/main" val="362769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metin, tasarım içeren bir resim&#10;&#10;Açıklama otomatik olarak oluşturuldu">
            <a:extLst>
              <a:ext uri="{FF2B5EF4-FFF2-40B4-BE49-F238E27FC236}">
                <a16:creationId xmlns:a16="http://schemas.microsoft.com/office/drawing/2014/main" id="{E6AC1B4E-BB3A-99FA-AD17-F0317E58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801366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FELAK SURESİ VE ANLAMI</a:t>
            </a:r>
          </a:p>
        </p:txBody>
      </p:sp>
      <p:sp>
        <p:nvSpPr>
          <p:cNvPr id="3" name="Metin kutusu 2">
            <a:extLst>
              <a:ext uri="{FF2B5EF4-FFF2-40B4-BE49-F238E27FC236}">
                <a16:creationId xmlns:a16="http://schemas.microsoft.com/office/drawing/2014/main" id="{C7A0F8D9-186A-B896-109E-B3BB94208A2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26" name="Altıgen 25">
            <a:extLst>
              <a:ext uri="{FF2B5EF4-FFF2-40B4-BE49-F238E27FC236}">
                <a16:creationId xmlns:a16="http://schemas.microsoft.com/office/drawing/2014/main" id="{4401718D-F635-C90B-7FB6-E77318A2F2FA}"/>
              </a:ext>
            </a:extLst>
          </p:cNvPr>
          <p:cNvSpPr/>
          <p:nvPr/>
        </p:nvSpPr>
        <p:spPr>
          <a:xfrm>
            <a:off x="665292" y="1658664"/>
            <a:ext cx="1237488" cy="1066800"/>
          </a:xfrm>
          <a:prstGeom prst="hexagon">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latin typeface="Arial" panose="020B0604020202020204" pitchFamily="34" charset="0"/>
              <a:cs typeface="Arial" panose="020B0604020202020204" pitchFamily="34" charset="0"/>
            </a:endParaRPr>
          </a:p>
        </p:txBody>
      </p:sp>
      <p:sp>
        <p:nvSpPr>
          <p:cNvPr id="27" name="Altıgen 26">
            <a:extLst>
              <a:ext uri="{FF2B5EF4-FFF2-40B4-BE49-F238E27FC236}">
                <a16:creationId xmlns:a16="http://schemas.microsoft.com/office/drawing/2014/main" id="{4971FC3D-81E1-6287-BAC1-CEDD494D1E3D}"/>
              </a:ext>
            </a:extLst>
          </p:cNvPr>
          <p:cNvSpPr/>
          <p:nvPr/>
        </p:nvSpPr>
        <p:spPr>
          <a:xfrm>
            <a:off x="2040636" y="1658664"/>
            <a:ext cx="1237488" cy="1066800"/>
          </a:xfrm>
          <a:prstGeom prst="hexagon">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latin typeface="Arial" panose="020B0604020202020204" pitchFamily="34" charset="0"/>
              <a:cs typeface="Arial" panose="020B0604020202020204" pitchFamily="34" charset="0"/>
            </a:endParaRPr>
          </a:p>
        </p:txBody>
      </p:sp>
      <p:sp>
        <p:nvSpPr>
          <p:cNvPr id="28" name="Altıgen 27">
            <a:extLst>
              <a:ext uri="{FF2B5EF4-FFF2-40B4-BE49-F238E27FC236}">
                <a16:creationId xmlns:a16="http://schemas.microsoft.com/office/drawing/2014/main" id="{D6933210-D097-53F3-2A3F-D25C1F890DA5}"/>
              </a:ext>
            </a:extLst>
          </p:cNvPr>
          <p:cNvSpPr/>
          <p:nvPr/>
        </p:nvSpPr>
        <p:spPr>
          <a:xfrm>
            <a:off x="3415980" y="1658664"/>
            <a:ext cx="1237488" cy="1066800"/>
          </a:xfrm>
          <a:prstGeom prst="hexagon">
            <a:avLst/>
          </a:prstGeom>
          <a:noFill/>
          <a:ln w="76200">
            <a:solidFill>
              <a:srgbClr val="00B050"/>
            </a:solidFill>
          </a:ln>
          <a:effectLst>
            <a:softEdge rad="0"/>
          </a:effectLst>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latin typeface="Arial" panose="020B0604020202020204" pitchFamily="34" charset="0"/>
              <a:cs typeface="Arial" panose="020B0604020202020204" pitchFamily="34" charset="0"/>
            </a:endParaRPr>
          </a:p>
        </p:txBody>
      </p:sp>
      <p:sp>
        <p:nvSpPr>
          <p:cNvPr id="29" name="Altıgen 28">
            <a:extLst>
              <a:ext uri="{FF2B5EF4-FFF2-40B4-BE49-F238E27FC236}">
                <a16:creationId xmlns:a16="http://schemas.microsoft.com/office/drawing/2014/main" id="{D34D9DAD-2791-C063-7049-A7A96683830E}"/>
              </a:ext>
            </a:extLst>
          </p:cNvPr>
          <p:cNvSpPr/>
          <p:nvPr/>
        </p:nvSpPr>
        <p:spPr>
          <a:xfrm>
            <a:off x="4787844" y="1658664"/>
            <a:ext cx="1237488" cy="1066800"/>
          </a:xfrm>
          <a:prstGeom prst="hexagon">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latin typeface="Arial" panose="020B0604020202020204" pitchFamily="34" charset="0"/>
              <a:cs typeface="Arial" panose="020B0604020202020204" pitchFamily="34" charset="0"/>
            </a:endParaRPr>
          </a:p>
        </p:txBody>
      </p:sp>
      <p:sp>
        <p:nvSpPr>
          <p:cNvPr id="30" name="Altıgen 29">
            <a:extLst>
              <a:ext uri="{FF2B5EF4-FFF2-40B4-BE49-F238E27FC236}">
                <a16:creationId xmlns:a16="http://schemas.microsoft.com/office/drawing/2014/main" id="{BA9F3803-726F-06CE-79A3-C0E4601BC4A3}"/>
              </a:ext>
            </a:extLst>
          </p:cNvPr>
          <p:cNvSpPr/>
          <p:nvPr/>
        </p:nvSpPr>
        <p:spPr>
          <a:xfrm>
            <a:off x="6163188" y="1658664"/>
            <a:ext cx="1237488" cy="1066800"/>
          </a:xfrm>
          <a:prstGeom prst="hexagon">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latin typeface="Arial" panose="020B0604020202020204" pitchFamily="34" charset="0"/>
              <a:cs typeface="Arial" panose="020B0604020202020204" pitchFamily="34" charset="0"/>
            </a:endParaRPr>
          </a:p>
        </p:txBody>
      </p:sp>
      <p:sp>
        <p:nvSpPr>
          <p:cNvPr id="6" name="Metin kutusu 5">
            <a:extLst>
              <a:ext uri="{FF2B5EF4-FFF2-40B4-BE49-F238E27FC236}">
                <a16:creationId xmlns:a16="http://schemas.microsoft.com/office/drawing/2014/main" id="{BEB3981C-6EC6-0A74-F80D-40113DD75873}"/>
              </a:ext>
            </a:extLst>
          </p:cNvPr>
          <p:cNvSpPr txBox="1"/>
          <p:nvPr/>
        </p:nvSpPr>
        <p:spPr>
          <a:xfrm>
            <a:off x="664891" y="3215586"/>
            <a:ext cx="10861818" cy="630942"/>
          </a:xfrm>
          <a:prstGeom prst="rect">
            <a:avLst/>
          </a:prstGeom>
          <a:noFill/>
          <a:ln>
            <a:noFill/>
          </a:ln>
        </p:spPr>
        <p:txBody>
          <a:bodyPr wrap="square" rtlCol="0">
            <a:spAutoFit/>
          </a:bodyPr>
          <a:lstStyle/>
          <a:p>
            <a:pPr>
              <a:spcAft>
                <a:spcPts val="600"/>
              </a:spcAft>
            </a:pPr>
            <a:r>
              <a:rPr lang="tr-TR" sz="3500" dirty="0">
                <a:latin typeface="Arial" panose="020B0604020202020204" pitchFamily="34" charset="0"/>
                <a:cs typeface="Arial" panose="020B0604020202020204" pitchFamily="34" charset="0"/>
              </a:rPr>
              <a:t>Sabahın aydınlanması, yükselen şafak</a:t>
            </a:r>
          </a:p>
        </p:txBody>
      </p:sp>
      <p:sp>
        <p:nvSpPr>
          <p:cNvPr id="8" name="Altıgen 7">
            <a:extLst>
              <a:ext uri="{FF2B5EF4-FFF2-40B4-BE49-F238E27FC236}">
                <a16:creationId xmlns:a16="http://schemas.microsoft.com/office/drawing/2014/main" id="{41854BCC-54C7-71AB-0ABD-C1EB8C8424F0}"/>
              </a:ext>
            </a:extLst>
          </p:cNvPr>
          <p:cNvSpPr/>
          <p:nvPr/>
        </p:nvSpPr>
        <p:spPr>
          <a:xfrm>
            <a:off x="665292" y="1658664"/>
            <a:ext cx="1237488" cy="1066800"/>
          </a:xfrm>
          <a:prstGeom prst="hexagon">
            <a:avLst/>
          </a:prstGeom>
          <a:noFill/>
          <a:ln w="76200">
            <a:no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F</a:t>
            </a:r>
          </a:p>
        </p:txBody>
      </p:sp>
      <p:sp>
        <p:nvSpPr>
          <p:cNvPr id="9" name="Altıgen 8">
            <a:extLst>
              <a:ext uri="{FF2B5EF4-FFF2-40B4-BE49-F238E27FC236}">
                <a16:creationId xmlns:a16="http://schemas.microsoft.com/office/drawing/2014/main" id="{60AB55C6-5F03-CD1B-E756-81E524D02173}"/>
              </a:ext>
            </a:extLst>
          </p:cNvPr>
          <p:cNvSpPr/>
          <p:nvPr/>
        </p:nvSpPr>
        <p:spPr>
          <a:xfrm>
            <a:off x="2040636" y="1658664"/>
            <a:ext cx="1237488" cy="1066800"/>
          </a:xfrm>
          <a:prstGeom prst="hexagon">
            <a:avLst/>
          </a:prstGeom>
          <a:noFill/>
          <a:ln w="76200">
            <a:no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E</a:t>
            </a:r>
          </a:p>
        </p:txBody>
      </p:sp>
      <p:sp>
        <p:nvSpPr>
          <p:cNvPr id="10" name="Altıgen 9">
            <a:extLst>
              <a:ext uri="{FF2B5EF4-FFF2-40B4-BE49-F238E27FC236}">
                <a16:creationId xmlns:a16="http://schemas.microsoft.com/office/drawing/2014/main" id="{33E903B3-2E35-D3FD-97CA-9380B52FCF37}"/>
              </a:ext>
            </a:extLst>
          </p:cNvPr>
          <p:cNvSpPr/>
          <p:nvPr/>
        </p:nvSpPr>
        <p:spPr>
          <a:xfrm>
            <a:off x="3415980" y="1658664"/>
            <a:ext cx="1237488" cy="1066800"/>
          </a:xfrm>
          <a:prstGeom prst="hexagon">
            <a:avLst/>
          </a:prstGeom>
          <a:noFill/>
          <a:ln w="76200">
            <a:noFill/>
          </a:ln>
          <a:effectLst>
            <a:softEdge rad="0"/>
          </a:effectLst>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L</a:t>
            </a:r>
          </a:p>
        </p:txBody>
      </p:sp>
      <p:sp>
        <p:nvSpPr>
          <p:cNvPr id="11" name="Altıgen 10">
            <a:extLst>
              <a:ext uri="{FF2B5EF4-FFF2-40B4-BE49-F238E27FC236}">
                <a16:creationId xmlns:a16="http://schemas.microsoft.com/office/drawing/2014/main" id="{AEB8AE96-DE0F-46AE-3ACB-E5FB12B8087B}"/>
              </a:ext>
            </a:extLst>
          </p:cNvPr>
          <p:cNvSpPr/>
          <p:nvPr/>
        </p:nvSpPr>
        <p:spPr>
          <a:xfrm>
            <a:off x="4787844" y="1658664"/>
            <a:ext cx="1237488" cy="1066800"/>
          </a:xfrm>
          <a:prstGeom prst="hexagon">
            <a:avLst/>
          </a:prstGeom>
          <a:noFill/>
          <a:ln w="76200">
            <a:no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A</a:t>
            </a:r>
          </a:p>
        </p:txBody>
      </p:sp>
      <p:sp>
        <p:nvSpPr>
          <p:cNvPr id="12" name="Altıgen 11">
            <a:extLst>
              <a:ext uri="{FF2B5EF4-FFF2-40B4-BE49-F238E27FC236}">
                <a16:creationId xmlns:a16="http://schemas.microsoft.com/office/drawing/2014/main" id="{6679A259-4ADB-1C59-D42B-0D2B5046EC6C}"/>
              </a:ext>
            </a:extLst>
          </p:cNvPr>
          <p:cNvSpPr/>
          <p:nvPr/>
        </p:nvSpPr>
        <p:spPr>
          <a:xfrm>
            <a:off x="6163188" y="1658664"/>
            <a:ext cx="1237488" cy="1066800"/>
          </a:xfrm>
          <a:prstGeom prst="hexagon">
            <a:avLst/>
          </a:prstGeom>
          <a:noFill/>
          <a:ln w="76200">
            <a:no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K</a:t>
            </a:r>
          </a:p>
        </p:txBody>
      </p:sp>
      <p:sp>
        <p:nvSpPr>
          <p:cNvPr id="5" name="Metin kutusu 4">
            <a:extLst>
              <a:ext uri="{FF2B5EF4-FFF2-40B4-BE49-F238E27FC236}">
                <a16:creationId xmlns:a16="http://schemas.microsoft.com/office/drawing/2014/main" id="{214D23DA-3C52-4051-5184-D75E939A6004}"/>
              </a:ext>
            </a:extLst>
          </p:cNvPr>
          <p:cNvSpPr txBox="1"/>
          <p:nvPr/>
        </p:nvSpPr>
        <p:spPr>
          <a:xfrm>
            <a:off x="1" y="587386"/>
            <a:ext cx="1465942"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50 puan</a:t>
            </a:r>
          </a:p>
        </p:txBody>
      </p:sp>
    </p:spTree>
    <p:extLst>
      <p:ext uri="{BB962C8B-B14F-4D97-AF65-F5344CB8AC3E}">
        <p14:creationId xmlns:p14="http://schemas.microsoft.com/office/powerpoint/2010/main" val="422969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metin, tasarım içeren bir resim&#10;&#10;Açıklama otomatik olarak oluşturuldu">
            <a:extLst>
              <a:ext uri="{FF2B5EF4-FFF2-40B4-BE49-F238E27FC236}">
                <a16:creationId xmlns:a16="http://schemas.microsoft.com/office/drawing/2014/main" id="{B1FB9A05-D549-C142-4A5B-BC9D20BFE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801366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FELAK SURESİ VE ANLAMI</a:t>
            </a:r>
          </a:p>
        </p:txBody>
      </p:sp>
      <p:sp>
        <p:nvSpPr>
          <p:cNvPr id="3" name="Metin kutusu 2">
            <a:extLst>
              <a:ext uri="{FF2B5EF4-FFF2-40B4-BE49-F238E27FC236}">
                <a16:creationId xmlns:a16="http://schemas.microsoft.com/office/drawing/2014/main" id="{C7A0F8D9-186A-B896-109E-B3BB94208A2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26" name="Altıgen 25">
            <a:extLst>
              <a:ext uri="{FF2B5EF4-FFF2-40B4-BE49-F238E27FC236}">
                <a16:creationId xmlns:a16="http://schemas.microsoft.com/office/drawing/2014/main" id="{4401718D-F635-C90B-7FB6-E77318A2F2FA}"/>
              </a:ext>
            </a:extLst>
          </p:cNvPr>
          <p:cNvSpPr/>
          <p:nvPr/>
        </p:nvSpPr>
        <p:spPr>
          <a:xfrm>
            <a:off x="665292" y="1658664"/>
            <a:ext cx="1237488" cy="1066800"/>
          </a:xfrm>
          <a:prstGeom prst="hexagon">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latin typeface="Arial" panose="020B0604020202020204" pitchFamily="34" charset="0"/>
              <a:cs typeface="Arial" panose="020B0604020202020204" pitchFamily="34" charset="0"/>
            </a:endParaRPr>
          </a:p>
        </p:txBody>
      </p:sp>
      <p:sp>
        <p:nvSpPr>
          <p:cNvPr id="27" name="Altıgen 26">
            <a:extLst>
              <a:ext uri="{FF2B5EF4-FFF2-40B4-BE49-F238E27FC236}">
                <a16:creationId xmlns:a16="http://schemas.microsoft.com/office/drawing/2014/main" id="{4971FC3D-81E1-6287-BAC1-CEDD494D1E3D}"/>
              </a:ext>
            </a:extLst>
          </p:cNvPr>
          <p:cNvSpPr/>
          <p:nvPr/>
        </p:nvSpPr>
        <p:spPr>
          <a:xfrm>
            <a:off x="2040636" y="1658664"/>
            <a:ext cx="1237488" cy="1066800"/>
          </a:xfrm>
          <a:prstGeom prst="hexagon">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latin typeface="Arial" panose="020B0604020202020204" pitchFamily="34" charset="0"/>
              <a:cs typeface="Arial" panose="020B0604020202020204" pitchFamily="34" charset="0"/>
            </a:endParaRPr>
          </a:p>
        </p:txBody>
      </p:sp>
      <p:sp>
        <p:nvSpPr>
          <p:cNvPr id="28" name="Altıgen 27">
            <a:extLst>
              <a:ext uri="{FF2B5EF4-FFF2-40B4-BE49-F238E27FC236}">
                <a16:creationId xmlns:a16="http://schemas.microsoft.com/office/drawing/2014/main" id="{D6933210-D097-53F3-2A3F-D25C1F890DA5}"/>
              </a:ext>
            </a:extLst>
          </p:cNvPr>
          <p:cNvSpPr/>
          <p:nvPr/>
        </p:nvSpPr>
        <p:spPr>
          <a:xfrm>
            <a:off x="3415980" y="1658664"/>
            <a:ext cx="1237488" cy="1066800"/>
          </a:xfrm>
          <a:prstGeom prst="hexagon">
            <a:avLst/>
          </a:prstGeom>
          <a:noFill/>
          <a:ln w="76200">
            <a:solidFill>
              <a:srgbClr val="00B050"/>
            </a:solidFill>
          </a:ln>
          <a:effectLst>
            <a:softEdge rad="0"/>
          </a:effectLst>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latin typeface="Arial" panose="020B0604020202020204" pitchFamily="34" charset="0"/>
              <a:cs typeface="Arial" panose="020B0604020202020204" pitchFamily="34" charset="0"/>
            </a:endParaRPr>
          </a:p>
        </p:txBody>
      </p:sp>
      <p:sp>
        <p:nvSpPr>
          <p:cNvPr id="29" name="Altıgen 28">
            <a:extLst>
              <a:ext uri="{FF2B5EF4-FFF2-40B4-BE49-F238E27FC236}">
                <a16:creationId xmlns:a16="http://schemas.microsoft.com/office/drawing/2014/main" id="{D34D9DAD-2791-C063-7049-A7A96683830E}"/>
              </a:ext>
            </a:extLst>
          </p:cNvPr>
          <p:cNvSpPr/>
          <p:nvPr/>
        </p:nvSpPr>
        <p:spPr>
          <a:xfrm>
            <a:off x="4787844" y="1658664"/>
            <a:ext cx="1237488" cy="1066800"/>
          </a:xfrm>
          <a:prstGeom prst="hexagon">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latin typeface="Arial" panose="020B0604020202020204" pitchFamily="34" charset="0"/>
              <a:cs typeface="Arial" panose="020B0604020202020204" pitchFamily="34" charset="0"/>
            </a:endParaRPr>
          </a:p>
        </p:txBody>
      </p:sp>
      <p:sp>
        <p:nvSpPr>
          <p:cNvPr id="30" name="Altıgen 29">
            <a:extLst>
              <a:ext uri="{FF2B5EF4-FFF2-40B4-BE49-F238E27FC236}">
                <a16:creationId xmlns:a16="http://schemas.microsoft.com/office/drawing/2014/main" id="{BA9F3803-726F-06CE-79A3-C0E4601BC4A3}"/>
              </a:ext>
            </a:extLst>
          </p:cNvPr>
          <p:cNvSpPr/>
          <p:nvPr/>
        </p:nvSpPr>
        <p:spPr>
          <a:xfrm>
            <a:off x="6163188" y="1658664"/>
            <a:ext cx="1237488" cy="1066800"/>
          </a:xfrm>
          <a:prstGeom prst="hexagon">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latin typeface="Arial" panose="020B0604020202020204" pitchFamily="34" charset="0"/>
              <a:cs typeface="Arial" panose="020B0604020202020204" pitchFamily="34" charset="0"/>
            </a:endParaRPr>
          </a:p>
        </p:txBody>
      </p:sp>
      <p:sp>
        <p:nvSpPr>
          <p:cNvPr id="31" name="Altıgen 30">
            <a:extLst>
              <a:ext uri="{FF2B5EF4-FFF2-40B4-BE49-F238E27FC236}">
                <a16:creationId xmlns:a16="http://schemas.microsoft.com/office/drawing/2014/main" id="{375D6D37-ACB4-E7B3-2A5C-0487A94E9456}"/>
              </a:ext>
            </a:extLst>
          </p:cNvPr>
          <p:cNvSpPr/>
          <p:nvPr/>
        </p:nvSpPr>
        <p:spPr>
          <a:xfrm>
            <a:off x="7538532" y="1658664"/>
            <a:ext cx="1237488" cy="1066800"/>
          </a:xfrm>
          <a:prstGeom prst="hexagon">
            <a:avLst/>
          </a:prstGeom>
          <a:noFill/>
          <a:ln w="76200">
            <a:solidFill>
              <a:srgbClr val="00B050"/>
            </a:solidFill>
          </a:ln>
          <a:effectLst>
            <a:softEdge rad="0"/>
          </a:effectLst>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latin typeface="Arial" panose="020B0604020202020204" pitchFamily="34" charset="0"/>
              <a:cs typeface="Arial" panose="020B0604020202020204" pitchFamily="34" charset="0"/>
            </a:endParaRPr>
          </a:p>
        </p:txBody>
      </p:sp>
      <p:sp>
        <p:nvSpPr>
          <p:cNvPr id="6" name="Metin kutusu 5">
            <a:extLst>
              <a:ext uri="{FF2B5EF4-FFF2-40B4-BE49-F238E27FC236}">
                <a16:creationId xmlns:a16="http://schemas.microsoft.com/office/drawing/2014/main" id="{BEB3981C-6EC6-0A74-F80D-40113DD75873}"/>
              </a:ext>
            </a:extLst>
          </p:cNvPr>
          <p:cNvSpPr txBox="1"/>
          <p:nvPr/>
        </p:nvSpPr>
        <p:spPr>
          <a:xfrm>
            <a:off x="664891" y="3215586"/>
            <a:ext cx="10861818" cy="630942"/>
          </a:xfrm>
          <a:prstGeom prst="rect">
            <a:avLst/>
          </a:prstGeom>
          <a:noFill/>
          <a:ln>
            <a:noFill/>
          </a:ln>
        </p:spPr>
        <p:txBody>
          <a:bodyPr wrap="square" rtlCol="0">
            <a:spAutoFit/>
          </a:bodyPr>
          <a:lstStyle/>
          <a:p>
            <a:pPr>
              <a:spcAft>
                <a:spcPts val="600"/>
              </a:spcAft>
            </a:pPr>
            <a:r>
              <a:rPr lang="tr-TR" sz="3500" dirty="0" err="1">
                <a:latin typeface="Arial" panose="020B0604020202020204" pitchFamily="34" charset="0"/>
                <a:cs typeface="Arial" panose="020B0604020202020204" pitchFamily="34" charset="0"/>
              </a:rPr>
              <a:t>Muavvizeteyn</a:t>
            </a:r>
            <a:r>
              <a:rPr lang="tr-TR" sz="3500" dirty="0">
                <a:latin typeface="Arial" panose="020B0604020202020204" pitchFamily="34" charset="0"/>
                <a:cs typeface="Arial" panose="020B0604020202020204" pitchFamily="34" charset="0"/>
              </a:rPr>
              <a:t> surelerin indirildiği şehir</a:t>
            </a:r>
          </a:p>
        </p:txBody>
      </p:sp>
      <p:sp>
        <p:nvSpPr>
          <p:cNvPr id="8" name="Altıgen 7">
            <a:extLst>
              <a:ext uri="{FF2B5EF4-FFF2-40B4-BE49-F238E27FC236}">
                <a16:creationId xmlns:a16="http://schemas.microsoft.com/office/drawing/2014/main" id="{41854BCC-54C7-71AB-0ABD-C1EB8C8424F0}"/>
              </a:ext>
            </a:extLst>
          </p:cNvPr>
          <p:cNvSpPr/>
          <p:nvPr/>
        </p:nvSpPr>
        <p:spPr>
          <a:xfrm>
            <a:off x="665292" y="1658664"/>
            <a:ext cx="1237488" cy="1066800"/>
          </a:xfrm>
          <a:prstGeom prst="hexagon">
            <a:avLst/>
          </a:prstGeom>
          <a:noFill/>
          <a:ln w="76200">
            <a:no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M</a:t>
            </a:r>
          </a:p>
        </p:txBody>
      </p:sp>
      <p:sp>
        <p:nvSpPr>
          <p:cNvPr id="9" name="Altıgen 8">
            <a:extLst>
              <a:ext uri="{FF2B5EF4-FFF2-40B4-BE49-F238E27FC236}">
                <a16:creationId xmlns:a16="http://schemas.microsoft.com/office/drawing/2014/main" id="{60AB55C6-5F03-CD1B-E756-81E524D02173}"/>
              </a:ext>
            </a:extLst>
          </p:cNvPr>
          <p:cNvSpPr/>
          <p:nvPr/>
        </p:nvSpPr>
        <p:spPr>
          <a:xfrm>
            <a:off x="2040636" y="1658664"/>
            <a:ext cx="1237488" cy="1066800"/>
          </a:xfrm>
          <a:prstGeom prst="hexagon">
            <a:avLst/>
          </a:prstGeom>
          <a:noFill/>
          <a:ln w="76200">
            <a:no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E</a:t>
            </a:r>
          </a:p>
        </p:txBody>
      </p:sp>
      <p:sp>
        <p:nvSpPr>
          <p:cNvPr id="10" name="Altıgen 9">
            <a:extLst>
              <a:ext uri="{FF2B5EF4-FFF2-40B4-BE49-F238E27FC236}">
                <a16:creationId xmlns:a16="http://schemas.microsoft.com/office/drawing/2014/main" id="{33E903B3-2E35-D3FD-97CA-9380B52FCF37}"/>
              </a:ext>
            </a:extLst>
          </p:cNvPr>
          <p:cNvSpPr/>
          <p:nvPr/>
        </p:nvSpPr>
        <p:spPr>
          <a:xfrm>
            <a:off x="3415980" y="1658664"/>
            <a:ext cx="1237488" cy="1066800"/>
          </a:xfrm>
          <a:prstGeom prst="hexagon">
            <a:avLst/>
          </a:prstGeom>
          <a:noFill/>
          <a:ln w="76200">
            <a:noFill/>
          </a:ln>
          <a:effectLst>
            <a:softEdge rad="0"/>
          </a:effectLst>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D</a:t>
            </a:r>
          </a:p>
        </p:txBody>
      </p:sp>
      <p:sp>
        <p:nvSpPr>
          <p:cNvPr id="11" name="Altıgen 10">
            <a:extLst>
              <a:ext uri="{FF2B5EF4-FFF2-40B4-BE49-F238E27FC236}">
                <a16:creationId xmlns:a16="http://schemas.microsoft.com/office/drawing/2014/main" id="{AEB8AE96-DE0F-46AE-3ACB-E5FB12B8087B}"/>
              </a:ext>
            </a:extLst>
          </p:cNvPr>
          <p:cNvSpPr/>
          <p:nvPr/>
        </p:nvSpPr>
        <p:spPr>
          <a:xfrm>
            <a:off x="4787844" y="1658664"/>
            <a:ext cx="1237488" cy="1066800"/>
          </a:xfrm>
          <a:prstGeom prst="hexagon">
            <a:avLst/>
          </a:prstGeom>
          <a:noFill/>
          <a:ln w="76200">
            <a:no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İ</a:t>
            </a:r>
          </a:p>
        </p:txBody>
      </p:sp>
      <p:sp>
        <p:nvSpPr>
          <p:cNvPr id="12" name="Altıgen 11">
            <a:extLst>
              <a:ext uri="{FF2B5EF4-FFF2-40B4-BE49-F238E27FC236}">
                <a16:creationId xmlns:a16="http://schemas.microsoft.com/office/drawing/2014/main" id="{6679A259-4ADB-1C59-D42B-0D2B5046EC6C}"/>
              </a:ext>
            </a:extLst>
          </p:cNvPr>
          <p:cNvSpPr/>
          <p:nvPr/>
        </p:nvSpPr>
        <p:spPr>
          <a:xfrm>
            <a:off x="6163188" y="1658664"/>
            <a:ext cx="1237488" cy="1066800"/>
          </a:xfrm>
          <a:prstGeom prst="hexagon">
            <a:avLst/>
          </a:prstGeom>
          <a:noFill/>
          <a:ln w="76200">
            <a:no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N</a:t>
            </a:r>
          </a:p>
        </p:txBody>
      </p:sp>
      <p:sp>
        <p:nvSpPr>
          <p:cNvPr id="13" name="Altıgen 12">
            <a:extLst>
              <a:ext uri="{FF2B5EF4-FFF2-40B4-BE49-F238E27FC236}">
                <a16:creationId xmlns:a16="http://schemas.microsoft.com/office/drawing/2014/main" id="{C0A5E4D6-001F-F082-EE17-EC085B61E1B9}"/>
              </a:ext>
            </a:extLst>
          </p:cNvPr>
          <p:cNvSpPr/>
          <p:nvPr/>
        </p:nvSpPr>
        <p:spPr>
          <a:xfrm>
            <a:off x="7538532" y="1658664"/>
            <a:ext cx="1237488" cy="1066800"/>
          </a:xfrm>
          <a:prstGeom prst="hexagon">
            <a:avLst/>
          </a:prstGeom>
          <a:noFill/>
          <a:ln w="76200">
            <a:noFill/>
          </a:ln>
          <a:effectLst>
            <a:softEdge rad="0"/>
          </a:effectLst>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E</a:t>
            </a:r>
          </a:p>
        </p:txBody>
      </p:sp>
      <p:sp>
        <p:nvSpPr>
          <p:cNvPr id="5" name="Metin kutusu 4">
            <a:extLst>
              <a:ext uri="{FF2B5EF4-FFF2-40B4-BE49-F238E27FC236}">
                <a16:creationId xmlns:a16="http://schemas.microsoft.com/office/drawing/2014/main" id="{FB711979-392E-7F52-0F69-F0BE03508518}"/>
              </a:ext>
            </a:extLst>
          </p:cNvPr>
          <p:cNvSpPr txBox="1"/>
          <p:nvPr/>
        </p:nvSpPr>
        <p:spPr>
          <a:xfrm>
            <a:off x="1" y="587386"/>
            <a:ext cx="1465942"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60 puan</a:t>
            </a:r>
          </a:p>
        </p:txBody>
      </p:sp>
    </p:spTree>
    <p:extLst>
      <p:ext uri="{BB962C8B-B14F-4D97-AF65-F5344CB8AC3E}">
        <p14:creationId xmlns:p14="http://schemas.microsoft.com/office/powerpoint/2010/main" val="158130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metin, tasarım içeren bir resim&#10;&#10;Açıklama otomatik olarak oluşturuldu">
            <a:extLst>
              <a:ext uri="{FF2B5EF4-FFF2-40B4-BE49-F238E27FC236}">
                <a16:creationId xmlns:a16="http://schemas.microsoft.com/office/drawing/2014/main" id="{53695383-B5CF-2043-262C-247349B38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801366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FELAK SURESİ VE ANLAMI</a:t>
            </a:r>
          </a:p>
        </p:txBody>
      </p:sp>
      <p:sp>
        <p:nvSpPr>
          <p:cNvPr id="3" name="Metin kutusu 2">
            <a:extLst>
              <a:ext uri="{FF2B5EF4-FFF2-40B4-BE49-F238E27FC236}">
                <a16:creationId xmlns:a16="http://schemas.microsoft.com/office/drawing/2014/main" id="{C7A0F8D9-186A-B896-109E-B3BB94208A2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26" name="Altıgen 25">
            <a:extLst>
              <a:ext uri="{FF2B5EF4-FFF2-40B4-BE49-F238E27FC236}">
                <a16:creationId xmlns:a16="http://schemas.microsoft.com/office/drawing/2014/main" id="{4401718D-F635-C90B-7FB6-E77318A2F2FA}"/>
              </a:ext>
            </a:extLst>
          </p:cNvPr>
          <p:cNvSpPr/>
          <p:nvPr/>
        </p:nvSpPr>
        <p:spPr>
          <a:xfrm>
            <a:off x="665292" y="1658664"/>
            <a:ext cx="1237488" cy="1066800"/>
          </a:xfrm>
          <a:prstGeom prst="hexagon">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latin typeface="Arial" panose="020B0604020202020204" pitchFamily="34" charset="0"/>
              <a:cs typeface="Arial" panose="020B0604020202020204" pitchFamily="34" charset="0"/>
            </a:endParaRPr>
          </a:p>
        </p:txBody>
      </p:sp>
      <p:sp>
        <p:nvSpPr>
          <p:cNvPr id="27" name="Altıgen 26">
            <a:extLst>
              <a:ext uri="{FF2B5EF4-FFF2-40B4-BE49-F238E27FC236}">
                <a16:creationId xmlns:a16="http://schemas.microsoft.com/office/drawing/2014/main" id="{4971FC3D-81E1-6287-BAC1-CEDD494D1E3D}"/>
              </a:ext>
            </a:extLst>
          </p:cNvPr>
          <p:cNvSpPr/>
          <p:nvPr/>
        </p:nvSpPr>
        <p:spPr>
          <a:xfrm>
            <a:off x="2040636" y="1658664"/>
            <a:ext cx="1237488" cy="1066800"/>
          </a:xfrm>
          <a:prstGeom prst="hexagon">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latin typeface="Arial" panose="020B0604020202020204" pitchFamily="34" charset="0"/>
              <a:cs typeface="Arial" panose="020B0604020202020204" pitchFamily="34" charset="0"/>
            </a:endParaRPr>
          </a:p>
        </p:txBody>
      </p:sp>
      <p:sp>
        <p:nvSpPr>
          <p:cNvPr id="28" name="Altıgen 27">
            <a:extLst>
              <a:ext uri="{FF2B5EF4-FFF2-40B4-BE49-F238E27FC236}">
                <a16:creationId xmlns:a16="http://schemas.microsoft.com/office/drawing/2014/main" id="{D6933210-D097-53F3-2A3F-D25C1F890DA5}"/>
              </a:ext>
            </a:extLst>
          </p:cNvPr>
          <p:cNvSpPr/>
          <p:nvPr/>
        </p:nvSpPr>
        <p:spPr>
          <a:xfrm>
            <a:off x="3415980" y="1658664"/>
            <a:ext cx="1237488" cy="1066800"/>
          </a:xfrm>
          <a:prstGeom prst="hexagon">
            <a:avLst/>
          </a:prstGeom>
          <a:noFill/>
          <a:ln w="76200">
            <a:solidFill>
              <a:srgbClr val="00B050"/>
            </a:solidFill>
          </a:ln>
          <a:effectLst>
            <a:softEdge rad="0"/>
          </a:effectLst>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latin typeface="Arial" panose="020B0604020202020204" pitchFamily="34" charset="0"/>
              <a:cs typeface="Arial" panose="020B0604020202020204" pitchFamily="34" charset="0"/>
            </a:endParaRPr>
          </a:p>
        </p:txBody>
      </p:sp>
      <p:sp>
        <p:nvSpPr>
          <p:cNvPr id="29" name="Altıgen 28">
            <a:extLst>
              <a:ext uri="{FF2B5EF4-FFF2-40B4-BE49-F238E27FC236}">
                <a16:creationId xmlns:a16="http://schemas.microsoft.com/office/drawing/2014/main" id="{D34D9DAD-2791-C063-7049-A7A96683830E}"/>
              </a:ext>
            </a:extLst>
          </p:cNvPr>
          <p:cNvSpPr/>
          <p:nvPr/>
        </p:nvSpPr>
        <p:spPr>
          <a:xfrm>
            <a:off x="4787844" y="1658664"/>
            <a:ext cx="1237488" cy="1066800"/>
          </a:xfrm>
          <a:prstGeom prst="hexagon">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latin typeface="Arial" panose="020B0604020202020204" pitchFamily="34" charset="0"/>
              <a:cs typeface="Arial" panose="020B0604020202020204" pitchFamily="34" charset="0"/>
            </a:endParaRPr>
          </a:p>
        </p:txBody>
      </p:sp>
      <p:sp>
        <p:nvSpPr>
          <p:cNvPr id="30" name="Altıgen 29">
            <a:extLst>
              <a:ext uri="{FF2B5EF4-FFF2-40B4-BE49-F238E27FC236}">
                <a16:creationId xmlns:a16="http://schemas.microsoft.com/office/drawing/2014/main" id="{BA9F3803-726F-06CE-79A3-C0E4601BC4A3}"/>
              </a:ext>
            </a:extLst>
          </p:cNvPr>
          <p:cNvSpPr/>
          <p:nvPr/>
        </p:nvSpPr>
        <p:spPr>
          <a:xfrm>
            <a:off x="6163188" y="1658664"/>
            <a:ext cx="1237488" cy="1066800"/>
          </a:xfrm>
          <a:prstGeom prst="hexagon">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latin typeface="Arial" panose="020B0604020202020204" pitchFamily="34" charset="0"/>
              <a:cs typeface="Arial" panose="020B0604020202020204" pitchFamily="34" charset="0"/>
            </a:endParaRPr>
          </a:p>
        </p:txBody>
      </p:sp>
      <p:sp>
        <p:nvSpPr>
          <p:cNvPr id="31" name="Altıgen 30">
            <a:extLst>
              <a:ext uri="{FF2B5EF4-FFF2-40B4-BE49-F238E27FC236}">
                <a16:creationId xmlns:a16="http://schemas.microsoft.com/office/drawing/2014/main" id="{375D6D37-ACB4-E7B3-2A5C-0487A94E9456}"/>
              </a:ext>
            </a:extLst>
          </p:cNvPr>
          <p:cNvSpPr/>
          <p:nvPr/>
        </p:nvSpPr>
        <p:spPr>
          <a:xfrm>
            <a:off x="7538532" y="1658664"/>
            <a:ext cx="1237488" cy="1066800"/>
          </a:xfrm>
          <a:prstGeom prst="hexagon">
            <a:avLst/>
          </a:prstGeom>
          <a:noFill/>
          <a:ln w="76200">
            <a:solidFill>
              <a:srgbClr val="00B050"/>
            </a:solidFill>
          </a:ln>
          <a:effectLst>
            <a:softEdge rad="0"/>
          </a:effectLst>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latin typeface="Arial" panose="020B0604020202020204" pitchFamily="34" charset="0"/>
              <a:cs typeface="Arial" panose="020B0604020202020204" pitchFamily="34" charset="0"/>
            </a:endParaRPr>
          </a:p>
        </p:txBody>
      </p:sp>
      <p:sp>
        <p:nvSpPr>
          <p:cNvPr id="14" name="Altıgen 13">
            <a:extLst>
              <a:ext uri="{FF2B5EF4-FFF2-40B4-BE49-F238E27FC236}">
                <a16:creationId xmlns:a16="http://schemas.microsoft.com/office/drawing/2014/main" id="{E573658C-F441-2012-26DA-DC632C1EE7B6}"/>
              </a:ext>
            </a:extLst>
          </p:cNvPr>
          <p:cNvSpPr/>
          <p:nvPr/>
        </p:nvSpPr>
        <p:spPr>
          <a:xfrm>
            <a:off x="8913475" y="1658664"/>
            <a:ext cx="1237488" cy="1066800"/>
          </a:xfrm>
          <a:prstGeom prst="hexagon">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latin typeface="Arial" panose="020B0604020202020204" pitchFamily="34" charset="0"/>
              <a:cs typeface="Arial" panose="020B0604020202020204" pitchFamily="34" charset="0"/>
            </a:endParaRPr>
          </a:p>
        </p:txBody>
      </p:sp>
      <p:sp>
        <p:nvSpPr>
          <p:cNvPr id="6" name="Metin kutusu 5">
            <a:extLst>
              <a:ext uri="{FF2B5EF4-FFF2-40B4-BE49-F238E27FC236}">
                <a16:creationId xmlns:a16="http://schemas.microsoft.com/office/drawing/2014/main" id="{BEB3981C-6EC6-0A74-F80D-40113DD75873}"/>
              </a:ext>
            </a:extLst>
          </p:cNvPr>
          <p:cNvSpPr txBox="1"/>
          <p:nvPr/>
        </p:nvSpPr>
        <p:spPr>
          <a:xfrm>
            <a:off x="664891" y="3215586"/>
            <a:ext cx="10861818" cy="630942"/>
          </a:xfrm>
          <a:prstGeom prst="rect">
            <a:avLst/>
          </a:prstGeom>
          <a:noFill/>
          <a:ln>
            <a:noFill/>
          </a:ln>
        </p:spPr>
        <p:txBody>
          <a:bodyPr wrap="square" rtlCol="0">
            <a:spAutoFit/>
          </a:bodyPr>
          <a:lstStyle/>
          <a:p>
            <a:pPr>
              <a:spcAft>
                <a:spcPts val="600"/>
              </a:spcAft>
            </a:pPr>
            <a:r>
              <a:rPr lang="tr-TR" sz="3500" dirty="0">
                <a:latin typeface="Arial" panose="020B0604020202020204" pitchFamily="34" charset="0"/>
                <a:cs typeface="Arial" panose="020B0604020202020204" pitchFamily="34" charset="0"/>
              </a:rPr>
              <a:t>Şer, hayırsızlık, iyi olmayan</a:t>
            </a:r>
          </a:p>
        </p:txBody>
      </p:sp>
      <p:sp>
        <p:nvSpPr>
          <p:cNvPr id="32" name="Altıgen 31">
            <a:extLst>
              <a:ext uri="{FF2B5EF4-FFF2-40B4-BE49-F238E27FC236}">
                <a16:creationId xmlns:a16="http://schemas.microsoft.com/office/drawing/2014/main" id="{9810B883-C23B-464E-AC2D-082832081D39}"/>
              </a:ext>
            </a:extLst>
          </p:cNvPr>
          <p:cNvSpPr/>
          <p:nvPr/>
        </p:nvSpPr>
        <p:spPr>
          <a:xfrm>
            <a:off x="8914277" y="1658664"/>
            <a:ext cx="1237488" cy="1066800"/>
          </a:xfrm>
          <a:prstGeom prst="hexagon">
            <a:avLst/>
          </a:prstGeom>
          <a:noFill/>
          <a:ln w="76200">
            <a:no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K</a:t>
            </a:r>
          </a:p>
        </p:txBody>
      </p:sp>
      <p:sp>
        <p:nvSpPr>
          <p:cNvPr id="8" name="Altıgen 7">
            <a:extLst>
              <a:ext uri="{FF2B5EF4-FFF2-40B4-BE49-F238E27FC236}">
                <a16:creationId xmlns:a16="http://schemas.microsoft.com/office/drawing/2014/main" id="{41854BCC-54C7-71AB-0ABD-C1EB8C8424F0}"/>
              </a:ext>
            </a:extLst>
          </p:cNvPr>
          <p:cNvSpPr/>
          <p:nvPr/>
        </p:nvSpPr>
        <p:spPr>
          <a:xfrm>
            <a:off x="665292" y="1658664"/>
            <a:ext cx="1237488" cy="1066800"/>
          </a:xfrm>
          <a:prstGeom prst="hexagon">
            <a:avLst/>
          </a:prstGeom>
          <a:noFill/>
          <a:ln w="76200">
            <a:no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K</a:t>
            </a:r>
          </a:p>
        </p:txBody>
      </p:sp>
      <p:sp>
        <p:nvSpPr>
          <p:cNvPr id="9" name="Altıgen 8">
            <a:extLst>
              <a:ext uri="{FF2B5EF4-FFF2-40B4-BE49-F238E27FC236}">
                <a16:creationId xmlns:a16="http://schemas.microsoft.com/office/drawing/2014/main" id="{60AB55C6-5F03-CD1B-E756-81E524D02173}"/>
              </a:ext>
            </a:extLst>
          </p:cNvPr>
          <p:cNvSpPr/>
          <p:nvPr/>
        </p:nvSpPr>
        <p:spPr>
          <a:xfrm>
            <a:off x="2040636" y="1658664"/>
            <a:ext cx="1237488" cy="1066800"/>
          </a:xfrm>
          <a:prstGeom prst="hexagon">
            <a:avLst/>
          </a:prstGeom>
          <a:noFill/>
          <a:ln w="76200">
            <a:no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Ö</a:t>
            </a:r>
          </a:p>
        </p:txBody>
      </p:sp>
      <p:sp>
        <p:nvSpPr>
          <p:cNvPr id="10" name="Altıgen 9">
            <a:extLst>
              <a:ext uri="{FF2B5EF4-FFF2-40B4-BE49-F238E27FC236}">
                <a16:creationId xmlns:a16="http://schemas.microsoft.com/office/drawing/2014/main" id="{33E903B3-2E35-D3FD-97CA-9380B52FCF37}"/>
              </a:ext>
            </a:extLst>
          </p:cNvPr>
          <p:cNvSpPr/>
          <p:nvPr/>
        </p:nvSpPr>
        <p:spPr>
          <a:xfrm>
            <a:off x="3415980" y="1658664"/>
            <a:ext cx="1237488" cy="1066800"/>
          </a:xfrm>
          <a:prstGeom prst="hexagon">
            <a:avLst/>
          </a:prstGeom>
          <a:noFill/>
          <a:ln w="76200">
            <a:noFill/>
          </a:ln>
          <a:effectLst>
            <a:softEdge rad="0"/>
          </a:effectLst>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T</a:t>
            </a:r>
          </a:p>
        </p:txBody>
      </p:sp>
      <p:sp>
        <p:nvSpPr>
          <p:cNvPr id="11" name="Altıgen 10">
            <a:extLst>
              <a:ext uri="{FF2B5EF4-FFF2-40B4-BE49-F238E27FC236}">
                <a16:creationId xmlns:a16="http://schemas.microsoft.com/office/drawing/2014/main" id="{AEB8AE96-DE0F-46AE-3ACB-E5FB12B8087B}"/>
              </a:ext>
            </a:extLst>
          </p:cNvPr>
          <p:cNvSpPr/>
          <p:nvPr/>
        </p:nvSpPr>
        <p:spPr>
          <a:xfrm>
            <a:off x="4787844" y="1658664"/>
            <a:ext cx="1237488" cy="1066800"/>
          </a:xfrm>
          <a:prstGeom prst="hexagon">
            <a:avLst/>
          </a:prstGeom>
          <a:noFill/>
          <a:ln w="76200">
            <a:no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Ü</a:t>
            </a:r>
          </a:p>
        </p:txBody>
      </p:sp>
      <p:sp>
        <p:nvSpPr>
          <p:cNvPr id="12" name="Altıgen 11">
            <a:extLst>
              <a:ext uri="{FF2B5EF4-FFF2-40B4-BE49-F238E27FC236}">
                <a16:creationId xmlns:a16="http://schemas.microsoft.com/office/drawing/2014/main" id="{6679A259-4ADB-1C59-D42B-0D2B5046EC6C}"/>
              </a:ext>
            </a:extLst>
          </p:cNvPr>
          <p:cNvSpPr/>
          <p:nvPr/>
        </p:nvSpPr>
        <p:spPr>
          <a:xfrm>
            <a:off x="6163188" y="1658664"/>
            <a:ext cx="1237488" cy="1066800"/>
          </a:xfrm>
          <a:prstGeom prst="hexagon">
            <a:avLst/>
          </a:prstGeom>
          <a:noFill/>
          <a:ln w="76200">
            <a:no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L</a:t>
            </a:r>
          </a:p>
        </p:txBody>
      </p:sp>
      <p:sp>
        <p:nvSpPr>
          <p:cNvPr id="13" name="Altıgen 12">
            <a:extLst>
              <a:ext uri="{FF2B5EF4-FFF2-40B4-BE49-F238E27FC236}">
                <a16:creationId xmlns:a16="http://schemas.microsoft.com/office/drawing/2014/main" id="{C0A5E4D6-001F-F082-EE17-EC085B61E1B9}"/>
              </a:ext>
            </a:extLst>
          </p:cNvPr>
          <p:cNvSpPr/>
          <p:nvPr/>
        </p:nvSpPr>
        <p:spPr>
          <a:xfrm>
            <a:off x="7538532" y="1658664"/>
            <a:ext cx="1237488" cy="1066800"/>
          </a:xfrm>
          <a:prstGeom prst="hexagon">
            <a:avLst/>
          </a:prstGeom>
          <a:noFill/>
          <a:ln w="76200">
            <a:noFill/>
          </a:ln>
          <a:effectLst>
            <a:softEdge rad="0"/>
          </a:effectLst>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latin typeface="Arial" panose="020B0604020202020204" pitchFamily="34" charset="0"/>
                <a:cs typeface="Arial" panose="020B0604020202020204" pitchFamily="34" charset="0"/>
              </a:rPr>
              <a:t>Ü</a:t>
            </a:r>
          </a:p>
        </p:txBody>
      </p:sp>
      <p:sp>
        <p:nvSpPr>
          <p:cNvPr id="17" name="Metin kutusu 16">
            <a:extLst>
              <a:ext uri="{FF2B5EF4-FFF2-40B4-BE49-F238E27FC236}">
                <a16:creationId xmlns:a16="http://schemas.microsoft.com/office/drawing/2014/main" id="{CAC02F68-5C71-CB46-9195-A6CFA1366154}"/>
              </a:ext>
            </a:extLst>
          </p:cNvPr>
          <p:cNvSpPr txBox="1"/>
          <p:nvPr/>
        </p:nvSpPr>
        <p:spPr>
          <a:xfrm>
            <a:off x="1" y="587386"/>
            <a:ext cx="1465942"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70 puan</a:t>
            </a:r>
          </a:p>
        </p:txBody>
      </p:sp>
    </p:spTree>
    <p:extLst>
      <p:ext uri="{BB962C8B-B14F-4D97-AF65-F5344CB8AC3E}">
        <p14:creationId xmlns:p14="http://schemas.microsoft.com/office/powerpoint/2010/main" val="30167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animEffect transition="in" filter="fade">
                                      <p:cBhvr>
                                        <p:cTn id="14" dur="1000"/>
                                        <p:tgtEl>
                                          <p:spTgt spid="32">
                                            <p:txEl>
                                              <p:pRg st="0" end="0"/>
                                            </p:txEl>
                                          </p:spTgt>
                                        </p:tgtEl>
                                      </p:cBhvr>
                                    </p:animEffect>
                                    <p:anim calcmode="lin" valueType="num">
                                      <p:cBhvr>
                                        <p:cTn id="15"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metin, tasarım içeren bir resim&#10;&#10;Açıklama otomatik olarak oluşturuldu">
            <a:extLst>
              <a:ext uri="{FF2B5EF4-FFF2-40B4-BE49-F238E27FC236}">
                <a16:creationId xmlns:a16="http://schemas.microsoft.com/office/drawing/2014/main" id="{A260070D-0BA6-6D59-BC2D-46AB9AB43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8013668"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3. KONU: BİR SURE TANIYORUM: FELAK SURESİ VE ANLAMI</a:t>
            </a:r>
            <a:endParaRPr lang="en-US" sz="1800" b="1" dirty="0">
              <a:solidFill>
                <a:srgbClr val="F2FAFF"/>
              </a:solidFill>
              <a:latin typeface="Arial" panose="020B0604020202020204" pitchFamily="34" charset="0"/>
              <a:cs typeface="Arial" panose="020B0604020202020204" pitchFamily="34" charset="0"/>
            </a:endParaRPr>
          </a:p>
        </p:txBody>
      </p:sp>
      <p:sp>
        <p:nvSpPr>
          <p:cNvPr id="3" name="Metin kutusu 2">
            <a:extLst>
              <a:ext uri="{FF2B5EF4-FFF2-40B4-BE49-F238E27FC236}">
                <a16:creationId xmlns:a16="http://schemas.microsoft.com/office/drawing/2014/main" id="{C7A0F8D9-186A-B896-109E-B3BB94208A2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5" name="Altıgen 4">
            <a:extLst>
              <a:ext uri="{FF2B5EF4-FFF2-40B4-BE49-F238E27FC236}">
                <a16:creationId xmlns:a16="http://schemas.microsoft.com/office/drawing/2014/main" id="{A1BEBD4A-CEB2-2492-E200-73CFF4EDAC09}"/>
              </a:ext>
            </a:extLst>
          </p:cNvPr>
          <p:cNvSpPr/>
          <p:nvPr/>
        </p:nvSpPr>
        <p:spPr>
          <a:xfrm>
            <a:off x="665292" y="1658664"/>
            <a:ext cx="1237488" cy="1066800"/>
          </a:xfrm>
          <a:prstGeom prst="hexagon">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p>
        </p:txBody>
      </p:sp>
      <p:sp>
        <p:nvSpPr>
          <p:cNvPr id="15" name="Altıgen 14">
            <a:extLst>
              <a:ext uri="{FF2B5EF4-FFF2-40B4-BE49-F238E27FC236}">
                <a16:creationId xmlns:a16="http://schemas.microsoft.com/office/drawing/2014/main" id="{81DA9085-92F3-07C2-F42F-BDC8D1A9BBEE}"/>
              </a:ext>
            </a:extLst>
          </p:cNvPr>
          <p:cNvSpPr/>
          <p:nvPr/>
        </p:nvSpPr>
        <p:spPr>
          <a:xfrm>
            <a:off x="2040636" y="1658664"/>
            <a:ext cx="1237488" cy="1066800"/>
          </a:xfrm>
          <a:prstGeom prst="hexagon">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p>
        </p:txBody>
      </p:sp>
      <p:sp>
        <p:nvSpPr>
          <p:cNvPr id="16" name="Altıgen 15">
            <a:extLst>
              <a:ext uri="{FF2B5EF4-FFF2-40B4-BE49-F238E27FC236}">
                <a16:creationId xmlns:a16="http://schemas.microsoft.com/office/drawing/2014/main" id="{32AD2709-F842-B87F-C366-408C3D178DD7}"/>
              </a:ext>
            </a:extLst>
          </p:cNvPr>
          <p:cNvSpPr/>
          <p:nvPr/>
        </p:nvSpPr>
        <p:spPr>
          <a:xfrm>
            <a:off x="3415980" y="1658664"/>
            <a:ext cx="1237488" cy="1066800"/>
          </a:xfrm>
          <a:prstGeom prst="hexagon">
            <a:avLst/>
          </a:prstGeom>
          <a:noFill/>
          <a:ln w="76200">
            <a:solidFill>
              <a:srgbClr val="00B050"/>
            </a:solidFill>
          </a:ln>
          <a:effectLst>
            <a:softEdge rad="0"/>
          </a:effectLst>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p>
        </p:txBody>
      </p:sp>
      <p:sp>
        <p:nvSpPr>
          <p:cNvPr id="17" name="Altıgen 16">
            <a:extLst>
              <a:ext uri="{FF2B5EF4-FFF2-40B4-BE49-F238E27FC236}">
                <a16:creationId xmlns:a16="http://schemas.microsoft.com/office/drawing/2014/main" id="{E555B77F-8BF1-0D7C-19AD-B632F48EA266}"/>
              </a:ext>
            </a:extLst>
          </p:cNvPr>
          <p:cNvSpPr/>
          <p:nvPr/>
        </p:nvSpPr>
        <p:spPr>
          <a:xfrm>
            <a:off x="4787844" y="1658664"/>
            <a:ext cx="1237488" cy="1066800"/>
          </a:xfrm>
          <a:prstGeom prst="hexagon">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p>
        </p:txBody>
      </p:sp>
      <p:sp>
        <p:nvSpPr>
          <p:cNvPr id="18" name="Altıgen 17">
            <a:extLst>
              <a:ext uri="{FF2B5EF4-FFF2-40B4-BE49-F238E27FC236}">
                <a16:creationId xmlns:a16="http://schemas.microsoft.com/office/drawing/2014/main" id="{3572F6EE-38E0-9ACE-8DB1-CC20021C21FC}"/>
              </a:ext>
            </a:extLst>
          </p:cNvPr>
          <p:cNvSpPr/>
          <p:nvPr/>
        </p:nvSpPr>
        <p:spPr>
          <a:xfrm>
            <a:off x="6163188" y="1658664"/>
            <a:ext cx="1237488" cy="1066800"/>
          </a:xfrm>
          <a:prstGeom prst="hexagon">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p>
        </p:txBody>
      </p:sp>
      <p:sp>
        <p:nvSpPr>
          <p:cNvPr id="19" name="Altıgen 18">
            <a:extLst>
              <a:ext uri="{FF2B5EF4-FFF2-40B4-BE49-F238E27FC236}">
                <a16:creationId xmlns:a16="http://schemas.microsoft.com/office/drawing/2014/main" id="{5573EFC2-D24E-F28D-C01F-507A10939EF4}"/>
              </a:ext>
            </a:extLst>
          </p:cNvPr>
          <p:cNvSpPr/>
          <p:nvPr/>
        </p:nvSpPr>
        <p:spPr>
          <a:xfrm>
            <a:off x="7538532" y="1658664"/>
            <a:ext cx="1237488" cy="1066800"/>
          </a:xfrm>
          <a:prstGeom prst="hexagon">
            <a:avLst/>
          </a:prstGeom>
          <a:noFill/>
          <a:ln w="76200">
            <a:solidFill>
              <a:srgbClr val="00B050"/>
            </a:solidFill>
          </a:ln>
          <a:effectLst>
            <a:softEdge rad="0"/>
          </a:effectLst>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p>
        </p:txBody>
      </p:sp>
      <p:sp>
        <p:nvSpPr>
          <p:cNvPr id="20" name="Altıgen 19">
            <a:extLst>
              <a:ext uri="{FF2B5EF4-FFF2-40B4-BE49-F238E27FC236}">
                <a16:creationId xmlns:a16="http://schemas.microsoft.com/office/drawing/2014/main" id="{A2634D7D-70C4-2354-6CA9-F4A67F54D0F0}"/>
              </a:ext>
            </a:extLst>
          </p:cNvPr>
          <p:cNvSpPr/>
          <p:nvPr/>
        </p:nvSpPr>
        <p:spPr>
          <a:xfrm>
            <a:off x="10289220" y="1658664"/>
            <a:ext cx="1237488" cy="1066800"/>
          </a:xfrm>
          <a:prstGeom prst="hexagon">
            <a:avLst/>
          </a:prstGeom>
          <a:noFill/>
          <a:ln w="76200">
            <a:solidFill>
              <a:srgbClr val="00B050"/>
            </a:solidFill>
          </a:ln>
          <a:effectLst>
            <a:softEdge rad="0"/>
          </a:effectLst>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p>
        </p:txBody>
      </p:sp>
      <p:sp>
        <p:nvSpPr>
          <p:cNvPr id="21" name="Altıgen 20">
            <a:extLst>
              <a:ext uri="{FF2B5EF4-FFF2-40B4-BE49-F238E27FC236}">
                <a16:creationId xmlns:a16="http://schemas.microsoft.com/office/drawing/2014/main" id="{9A958734-37D8-A53D-4CBB-798DD444645C}"/>
              </a:ext>
            </a:extLst>
          </p:cNvPr>
          <p:cNvSpPr/>
          <p:nvPr/>
        </p:nvSpPr>
        <p:spPr>
          <a:xfrm>
            <a:off x="8913475" y="1658664"/>
            <a:ext cx="1237488" cy="1066800"/>
          </a:xfrm>
          <a:prstGeom prst="hexagon">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bIns="72000" rtlCol="0" anchor="ctr"/>
          <a:lstStyle/>
          <a:p>
            <a:pPr algn="ctr"/>
            <a:endParaRPr lang="tr-TR" sz="6000" b="1" dirty="0"/>
          </a:p>
        </p:txBody>
      </p:sp>
      <p:sp>
        <p:nvSpPr>
          <p:cNvPr id="22" name="Metin kutusu 21">
            <a:extLst>
              <a:ext uri="{FF2B5EF4-FFF2-40B4-BE49-F238E27FC236}">
                <a16:creationId xmlns:a16="http://schemas.microsoft.com/office/drawing/2014/main" id="{C218C45F-AF2E-1E20-F56C-7F1C16F71490}"/>
              </a:ext>
            </a:extLst>
          </p:cNvPr>
          <p:cNvSpPr txBox="1"/>
          <p:nvPr/>
        </p:nvSpPr>
        <p:spPr>
          <a:xfrm>
            <a:off x="664891" y="3215586"/>
            <a:ext cx="10861818" cy="630942"/>
          </a:xfrm>
          <a:prstGeom prst="rect">
            <a:avLst/>
          </a:prstGeom>
          <a:noFill/>
          <a:ln>
            <a:noFill/>
          </a:ln>
        </p:spPr>
        <p:txBody>
          <a:bodyPr wrap="square" rtlCol="0">
            <a:spAutoFit/>
          </a:bodyPr>
          <a:lstStyle/>
          <a:p>
            <a:pPr>
              <a:spcAft>
                <a:spcPts val="600"/>
              </a:spcAft>
            </a:pPr>
            <a:r>
              <a:rPr lang="tr-TR" sz="3500" dirty="0" err="1">
                <a:latin typeface="Arial" panose="020B0604020202020204" pitchFamily="34" charset="0"/>
                <a:cs typeface="Arial" panose="020B0604020202020204" pitchFamily="34" charset="0"/>
              </a:rPr>
              <a:t>Neffâsât</a:t>
            </a:r>
            <a:r>
              <a:rPr lang="tr-TR" sz="3500" dirty="0">
                <a:latin typeface="Arial" panose="020B0604020202020204" pitchFamily="34" charset="0"/>
                <a:cs typeface="Arial" panose="020B0604020202020204" pitchFamily="34" charset="0"/>
              </a:rPr>
              <a:t>, düğümlere üfürenler, üfleyip arabozanlar</a:t>
            </a:r>
          </a:p>
        </p:txBody>
      </p:sp>
      <p:sp>
        <p:nvSpPr>
          <p:cNvPr id="23" name="Altıgen 22">
            <a:extLst>
              <a:ext uri="{FF2B5EF4-FFF2-40B4-BE49-F238E27FC236}">
                <a16:creationId xmlns:a16="http://schemas.microsoft.com/office/drawing/2014/main" id="{3BF18075-A551-42B7-E8A1-FE5AD5750A28}"/>
              </a:ext>
            </a:extLst>
          </p:cNvPr>
          <p:cNvSpPr/>
          <p:nvPr/>
        </p:nvSpPr>
        <p:spPr>
          <a:xfrm>
            <a:off x="8914277" y="1658664"/>
            <a:ext cx="1237488" cy="1066800"/>
          </a:xfrm>
          <a:prstGeom prst="hexagon">
            <a:avLst/>
          </a:prstGeom>
          <a:noFill/>
          <a:ln w="76200">
            <a:no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t>Ç</a:t>
            </a:r>
          </a:p>
        </p:txBody>
      </p:sp>
      <p:sp>
        <p:nvSpPr>
          <p:cNvPr id="24" name="Altıgen 23">
            <a:extLst>
              <a:ext uri="{FF2B5EF4-FFF2-40B4-BE49-F238E27FC236}">
                <a16:creationId xmlns:a16="http://schemas.microsoft.com/office/drawing/2014/main" id="{039E8B7D-8135-A9B5-78D0-53A7EB15C6ED}"/>
              </a:ext>
            </a:extLst>
          </p:cNvPr>
          <p:cNvSpPr/>
          <p:nvPr/>
        </p:nvSpPr>
        <p:spPr>
          <a:xfrm>
            <a:off x="665292" y="1658664"/>
            <a:ext cx="1237488" cy="1066800"/>
          </a:xfrm>
          <a:prstGeom prst="hexagon">
            <a:avLst/>
          </a:prstGeom>
          <a:noFill/>
          <a:ln w="76200">
            <a:no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t>Ü</a:t>
            </a:r>
          </a:p>
        </p:txBody>
      </p:sp>
      <p:sp>
        <p:nvSpPr>
          <p:cNvPr id="25" name="Altıgen 24">
            <a:extLst>
              <a:ext uri="{FF2B5EF4-FFF2-40B4-BE49-F238E27FC236}">
                <a16:creationId xmlns:a16="http://schemas.microsoft.com/office/drawing/2014/main" id="{44D3DBB6-682F-1562-4C5B-832F6D39D7A2}"/>
              </a:ext>
            </a:extLst>
          </p:cNvPr>
          <p:cNvSpPr/>
          <p:nvPr/>
        </p:nvSpPr>
        <p:spPr>
          <a:xfrm>
            <a:off x="2040636" y="1658664"/>
            <a:ext cx="1237488" cy="1066800"/>
          </a:xfrm>
          <a:prstGeom prst="hexagon">
            <a:avLst/>
          </a:prstGeom>
          <a:noFill/>
          <a:ln w="76200">
            <a:no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t>F</a:t>
            </a:r>
          </a:p>
        </p:txBody>
      </p:sp>
      <p:sp>
        <p:nvSpPr>
          <p:cNvPr id="33" name="Altıgen 32">
            <a:extLst>
              <a:ext uri="{FF2B5EF4-FFF2-40B4-BE49-F238E27FC236}">
                <a16:creationId xmlns:a16="http://schemas.microsoft.com/office/drawing/2014/main" id="{4C4867BA-61FF-F082-0193-EA151F03C849}"/>
              </a:ext>
            </a:extLst>
          </p:cNvPr>
          <p:cNvSpPr/>
          <p:nvPr/>
        </p:nvSpPr>
        <p:spPr>
          <a:xfrm>
            <a:off x="3415980" y="1658664"/>
            <a:ext cx="1237488" cy="1066800"/>
          </a:xfrm>
          <a:prstGeom prst="hexagon">
            <a:avLst/>
          </a:prstGeom>
          <a:noFill/>
          <a:ln w="76200">
            <a:noFill/>
          </a:ln>
          <a:effectLst>
            <a:softEdge rad="0"/>
          </a:effectLst>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t>Ü</a:t>
            </a:r>
          </a:p>
        </p:txBody>
      </p:sp>
      <p:sp>
        <p:nvSpPr>
          <p:cNvPr id="34" name="Altıgen 33">
            <a:extLst>
              <a:ext uri="{FF2B5EF4-FFF2-40B4-BE49-F238E27FC236}">
                <a16:creationId xmlns:a16="http://schemas.microsoft.com/office/drawing/2014/main" id="{97D98072-5FC2-C21D-52AB-97BE5B4CB9A6}"/>
              </a:ext>
            </a:extLst>
          </p:cNvPr>
          <p:cNvSpPr/>
          <p:nvPr/>
        </p:nvSpPr>
        <p:spPr>
          <a:xfrm>
            <a:off x="4787844" y="1658664"/>
            <a:ext cx="1237488" cy="1066800"/>
          </a:xfrm>
          <a:prstGeom prst="hexagon">
            <a:avLst/>
          </a:prstGeom>
          <a:noFill/>
          <a:ln w="76200">
            <a:no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t>R</a:t>
            </a:r>
          </a:p>
        </p:txBody>
      </p:sp>
      <p:sp>
        <p:nvSpPr>
          <p:cNvPr id="35" name="Altıgen 34">
            <a:extLst>
              <a:ext uri="{FF2B5EF4-FFF2-40B4-BE49-F238E27FC236}">
                <a16:creationId xmlns:a16="http://schemas.microsoft.com/office/drawing/2014/main" id="{1409AC0E-C0B8-A94F-4CDA-CDD68E3BD74B}"/>
              </a:ext>
            </a:extLst>
          </p:cNvPr>
          <p:cNvSpPr/>
          <p:nvPr/>
        </p:nvSpPr>
        <p:spPr>
          <a:xfrm>
            <a:off x="6163188" y="1658664"/>
            <a:ext cx="1237488" cy="1066800"/>
          </a:xfrm>
          <a:prstGeom prst="hexagon">
            <a:avLst/>
          </a:prstGeom>
          <a:noFill/>
          <a:ln w="76200">
            <a:noFill/>
          </a:ln>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t>Ü</a:t>
            </a:r>
          </a:p>
        </p:txBody>
      </p:sp>
      <p:sp>
        <p:nvSpPr>
          <p:cNvPr id="36" name="Altıgen 35">
            <a:extLst>
              <a:ext uri="{FF2B5EF4-FFF2-40B4-BE49-F238E27FC236}">
                <a16:creationId xmlns:a16="http://schemas.microsoft.com/office/drawing/2014/main" id="{970A58FA-C85A-8937-FC14-C02E1BB8C75C}"/>
              </a:ext>
            </a:extLst>
          </p:cNvPr>
          <p:cNvSpPr/>
          <p:nvPr/>
        </p:nvSpPr>
        <p:spPr>
          <a:xfrm>
            <a:off x="7538532" y="1658664"/>
            <a:ext cx="1237488" cy="1066800"/>
          </a:xfrm>
          <a:prstGeom prst="hexagon">
            <a:avLst/>
          </a:prstGeom>
          <a:noFill/>
          <a:ln w="76200">
            <a:noFill/>
          </a:ln>
          <a:effectLst>
            <a:softEdge rad="0"/>
          </a:effectLst>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t>K</a:t>
            </a:r>
          </a:p>
        </p:txBody>
      </p:sp>
      <p:sp>
        <p:nvSpPr>
          <p:cNvPr id="37" name="Altıgen 36">
            <a:extLst>
              <a:ext uri="{FF2B5EF4-FFF2-40B4-BE49-F238E27FC236}">
                <a16:creationId xmlns:a16="http://schemas.microsoft.com/office/drawing/2014/main" id="{318ED849-A002-DC64-8DF9-F654481DD2CF}"/>
              </a:ext>
            </a:extLst>
          </p:cNvPr>
          <p:cNvSpPr/>
          <p:nvPr/>
        </p:nvSpPr>
        <p:spPr>
          <a:xfrm>
            <a:off x="10289220" y="1658664"/>
            <a:ext cx="1237488" cy="1066800"/>
          </a:xfrm>
          <a:prstGeom prst="hexagon">
            <a:avLst/>
          </a:prstGeom>
          <a:noFill/>
          <a:ln w="76200">
            <a:noFill/>
          </a:ln>
          <a:effectLst>
            <a:softEdge rad="0"/>
          </a:effectLst>
        </p:spPr>
        <p:style>
          <a:lnRef idx="2">
            <a:schemeClr val="accent6"/>
          </a:lnRef>
          <a:fillRef idx="1">
            <a:schemeClr val="lt1"/>
          </a:fillRef>
          <a:effectRef idx="0">
            <a:schemeClr val="accent6"/>
          </a:effectRef>
          <a:fontRef idx="minor">
            <a:schemeClr val="dk1"/>
          </a:fontRef>
        </p:style>
        <p:txBody>
          <a:bodyPr bIns="72000" rtlCol="0" anchor="ctr"/>
          <a:lstStyle/>
          <a:p>
            <a:pPr algn="ctr"/>
            <a:r>
              <a:rPr lang="tr-TR" sz="6000" b="1" dirty="0"/>
              <a:t>Ü</a:t>
            </a:r>
          </a:p>
        </p:txBody>
      </p:sp>
      <p:sp>
        <p:nvSpPr>
          <p:cNvPr id="39" name="Metin kutusu 38">
            <a:extLst>
              <a:ext uri="{FF2B5EF4-FFF2-40B4-BE49-F238E27FC236}">
                <a16:creationId xmlns:a16="http://schemas.microsoft.com/office/drawing/2014/main" id="{7F338812-EDBF-6E1A-2986-5EB26B2320F5}"/>
              </a:ext>
            </a:extLst>
          </p:cNvPr>
          <p:cNvSpPr txBox="1"/>
          <p:nvPr/>
        </p:nvSpPr>
        <p:spPr>
          <a:xfrm>
            <a:off x="1" y="587386"/>
            <a:ext cx="1465942"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80 puan</a:t>
            </a:r>
          </a:p>
        </p:txBody>
      </p:sp>
    </p:spTree>
    <p:extLst>
      <p:ext uri="{BB962C8B-B14F-4D97-AF65-F5344CB8AC3E}">
        <p14:creationId xmlns:p14="http://schemas.microsoft.com/office/powerpoint/2010/main" val="119273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descr="ekran görüntüsü, metin, tasarım içeren bir resim&#10;&#10;Açıklama otomatik olarak oluşturuldu">
            <a:extLst>
              <a:ext uri="{FF2B5EF4-FFF2-40B4-BE49-F238E27FC236}">
                <a16:creationId xmlns:a16="http://schemas.microsoft.com/office/drawing/2014/main" id="{219C7B4F-ABCE-1B0C-FA22-87215F5D7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824226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FELAK SURESİ VE ANLAMI</a:t>
            </a:r>
          </a:p>
        </p:txBody>
      </p:sp>
      <p:pic>
        <p:nvPicPr>
          <p:cNvPr id="8" name="Resim 7" descr="gökyüzü, manzara, bulut, Gün batımı sonrası, art parıltı içeren bir resim&#10;&#10;Açıklama otomatik olarak oluşturuldu">
            <a:extLst>
              <a:ext uri="{FF2B5EF4-FFF2-40B4-BE49-F238E27FC236}">
                <a16:creationId xmlns:a16="http://schemas.microsoft.com/office/drawing/2014/main" id="{BB15307D-E663-59F5-3D62-DFC5A35A9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233" y="729000"/>
            <a:ext cx="3600000" cy="5400000"/>
          </a:xfrm>
          <a:prstGeom prst="rect">
            <a:avLst/>
          </a:prstGeom>
        </p:spPr>
      </p:pic>
      <p:sp>
        <p:nvSpPr>
          <p:cNvPr id="5" name="Metin kutusu 4">
            <a:extLst>
              <a:ext uri="{FF2B5EF4-FFF2-40B4-BE49-F238E27FC236}">
                <a16:creationId xmlns:a16="http://schemas.microsoft.com/office/drawing/2014/main" id="{96E4F832-CF0C-4C53-CB32-66BD244CEE8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C3673332-5A11-7CAC-5BE4-ED6BAF5B2D5D}"/>
              </a:ext>
            </a:extLst>
          </p:cNvPr>
          <p:cNvSpPr txBox="1"/>
          <p:nvPr/>
        </p:nvSpPr>
        <p:spPr>
          <a:xfrm>
            <a:off x="4116466" y="2895600"/>
            <a:ext cx="7766785"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Bu sure, adını "</a:t>
            </a:r>
            <a:r>
              <a:rPr lang="tr-TR" sz="3000" dirty="0">
                <a:solidFill>
                  <a:srgbClr val="FF0000"/>
                </a:solidFill>
                <a:latin typeface="Arial" panose="020B0604020202020204" pitchFamily="34" charset="0"/>
                <a:cs typeface="Arial" panose="020B0604020202020204" pitchFamily="34" charset="0"/>
              </a:rPr>
              <a:t>sabah aydınlığı</a:t>
            </a:r>
            <a:r>
              <a:rPr lang="tr-TR" sz="3000" dirty="0">
                <a:latin typeface="Arial" panose="020B0604020202020204" pitchFamily="34" charset="0"/>
                <a:cs typeface="Arial" panose="020B0604020202020204" pitchFamily="34" charset="0"/>
              </a:rPr>
              <a:t>" anlamına gelen felak kelimesinden almıştır. </a:t>
            </a:r>
          </a:p>
        </p:txBody>
      </p:sp>
      <p:sp>
        <p:nvSpPr>
          <p:cNvPr id="3" name="Metin kutusu 2">
            <a:extLst>
              <a:ext uri="{FF2B5EF4-FFF2-40B4-BE49-F238E27FC236}">
                <a16:creationId xmlns:a16="http://schemas.microsoft.com/office/drawing/2014/main" id="{21B3EBB1-55C8-2358-C9F7-23E7755378F0}"/>
              </a:ext>
            </a:extLst>
          </p:cNvPr>
          <p:cNvSpPr txBox="1"/>
          <p:nvPr/>
        </p:nvSpPr>
        <p:spPr>
          <a:xfrm>
            <a:off x="4116466" y="1210845"/>
            <a:ext cx="7766785" cy="1554272"/>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Felak suresi, Medine döneminde inmiştir ve</a:t>
            </a:r>
          </a:p>
          <a:p>
            <a:pPr>
              <a:spcAft>
                <a:spcPts val="600"/>
              </a:spcAft>
            </a:pPr>
            <a:r>
              <a:rPr lang="tr-TR" sz="3000" dirty="0">
                <a:latin typeface="Arial" panose="020B0604020202020204" pitchFamily="34" charset="0"/>
                <a:cs typeface="Arial" panose="020B0604020202020204" pitchFamily="34" charset="0"/>
              </a:rPr>
              <a:t>beş ayetten oluşmaktadır. </a:t>
            </a:r>
            <a:r>
              <a:rPr lang="tr-TR" sz="3000" dirty="0" err="1">
                <a:latin typeface="Arial" panose="020B0604020202020204" pitchFamily="34" charset="0"/>
                <a:cs typeface="Arial" panose="020B0604020202020204" pitchFamily="34" charset="0"/>
              </a:rPr>
              <a:t>Kur’ân</a:t>
            </a:r>
            <a:r>
              <a:rPr lang="tr-TR" sz="3000" dirty="0">
                <a:latin typeface="Arial" panose="020B0604020202020204" pitchFamily="34" charset="0"/>
                <a:cs typeface="Arial" panose="020B0604020202020204" pitchFamily="34" charset="0"/>
              </a:rPr>
              <a:t>-ı Kerîm’in yüz on üçüncü </a:t>
            </a:r>
            <a:r>
              <a:rPr lang="tr-TR" sz="3000" dirty="0" err="1">
                <a:latin typeface="Arial" panose="020B0604020202020204" pitchFamily="34" charset="0"/>
                <a:cs typeface="Arial" panose="020B0604020202020204" pitchFamily="34" charset="0"/>
              </a:rPr>
              <a:t>sûresidir</a:t>
            </a:r>
            <a:r>
              <a:rPr lang="tr-TR" sz="3000" dirty="0">
                <a:latin typeface="Arial" panose="020B0604020202020204" pitchFamily="34" charset="0"/>
                <a:cs typeface="Arial" panose="020B0604020202020204" pitchFamily="34" charset="0"/>
              </a:rPr>
              <a:t>.</a:t>
            </a:r>
          </a:p>
        </p:txBody>
      </p:sp>
      <p:sp>
        <p:nvSpPr>
          <p:cNvPr id="6" name="Metin kutusu 5">
            <a:extLst>
              <a:ext uri="{FF2B5EF4-FFF2-40B4-BE49-F238E27FC236}">
                <a16:creationId xmlns:a16="http://schemas.microsoft.com/office/drawing/2014/main" id="{7D44FA70-1D8C-0DA1-A3F4-DE3B5B07775B}"/>
              </a:ext>
            </a:extLst>
          </p:cNvPr>
          <p:cNvSpPr txBox="1"/>
          <p:nvPr/>
        </p:nvSpPr>
        <p:spPr>
          <a:xfrm>
            <a:off x="4116465" y="4041746"/>
            <a:ext cx="7766785" cy="147732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Felak kelimesi yarıp çıkan şey, sabahın aydınlanması, yükselen şafak gibi anlamlara da gelir.</a:t>
            </a:r>
          </a:p>
        </p:txBody>
      </p:sp>
    </p:spTree>
    <p:extLst>
      <p:ext uri="{BB962C8B-B14F-4D97-AF65-F5344CB8AC3E}">
        <p14:creationId xmlns:p14="http://schemas.microsoft.com/office/powerpoint/2010/main" val="338173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ekran görüntüsü, metin, tasarım içeren bir resim&#10;&#10;Açıklama otomatik olarak oluşturuldu">
            <a:extLst>
              <a:ext uri="{FF2B5EF4-FFF2-40B4-BE49-F238E27FC236}">
                <a16:creationId xmlns:a16="http://schemas.microsoft.com/office/drawing/2014/main" id="{9D23F87E-80A0-A9E7-1D83-BF5673D0D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DEB2B09-128F-BEF6-1B0B-0B8D666F8D8B}"/>
              </a:ext>
            </a:extLst>
          </p:cNvPr>
          <p:cNvSpPr txBox="1"/>
          <p:nvPr/>
        </p:nvSpPr>
        <p:spPr>
          <a:xfrm>
            <a:off x="459772" y="60943"/>
            <a:ext cx="808986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FELAK SURESİ VE ANLAMI</a:t>
            </a:r>
          </a:p>
        </p:txBody>
      </p:sp>
      <p:pic>
        <p:nvPicPr>
          <p:cNvPr id="6" name="Resim 5" descr="ekran görüntüsü, grafik, renklilik, tasarım içeren bir resim&#10;&#10;Açıklama otomatik olarak oluşturuldu">
            <a:extLst>
              <a:ext uri="{FF2B5EF4-FFF2-40B4-BE49-F238E27FC236}">
                <a16:creationId xmlns:a16="http://schemas.microsoft.com/office/drawing/2014/main" id="{8FA595B2-81D3-B20E-94BE-41650FC43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9" y="1628182"/>
            <a:ext cx="4183819" cy="914021"/>
          </a:xfrm>
          <a:prstGeom prst="rect">
            <a:avLst/>
          </a:prstGeom>
        </p:spPr>
      </p:pic>
      <p:pic>
        <p:nvPicPr>
          <p:cNvPr id="7" name="Resim 6" descr="ekran görüntüsü, grafik, renklilik, tasarım içeren bir resim&#10;&#10;Açıklama otomatik olarak oluşturuldu">
            <a:extLst>
              <a:ext uri="{FF2B5EF4-FFF2-40B4-BE49-F238E27FC236}">
                <a16:creationId xmlns:a16="http://schemas.microsoft.com/office/drawing/2014/main" id="{8188D11B-BD4C-3313-4D27-FA4FD1503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8" y="2704346"/>
            <a:ext cx="4183819" cy="914021"/>
          </a:xfrm>
          <a:prstGeom prst="rect">
            <a:avLst/>
          </a:prstGeom>
        </p:spPr>
      </p:pic>
      <p:pic>
        <p:nvPicPr>
          <p:cNvPr id="8" name="Resim 7" descr="ekran görüntüsü, grafik, renklilik, tasarım içeren bir resim&#10;&#10;Açıklama otomatik olarak oluşturuldu">
            <a:extLst>
              <a:ext uri="{FF2B5EF4-FFF2-40B4-BE49-F238E27FC236}">
                <a16:creationId xmlns:a16="http://schemas.microsoft.com/office/drawing/2014/main" id="{A187CCAD-0424-DD3D-A04C-06FF40273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742" y="3780510"/>
            <a:ext cx="4183819" cy="914021"/>
          </a:xfrm>
          <a:prstGeom prst="rect">
            <a:avLst/>
          </a:prstGeom>
        </p:spPr>
      </p:pic>
      <p:sp>
        <p:nvSpPr>
          <p:cNvPr id="9" name="Metin kutusu 8">
            <a:extLst>
              <a:ext uri="{FF2B5EF4-FFF2-40B4-BE49-F238E27FC236}">
                <a16:creationId xmlns:a16="http://schemas.microsoft.com/office/drawing/2014/main" id="{F9F17C72-20F2-4285-D2B0-1B72B305CB77}"/>
              </a:ext>
            </a:extLst>
          </p:cNvPr>
          <p:cNvSpPr txBox="1"/>
          <p:nvPr/>
        </p:nvSpPr>
        <p:spPr>
          <a:xfrm>
            <a:off x="5338324" y="1866766"/>
            <a:ext cx="2636444" cy="446276"/>
          </a:xfrm>
          <a:prstGeom prst="rect">
            <a:avLst/>
          </a:prstGeom>
          <a:noFill/>
        </p:spPr>
        <p:txBody>
          <a:bodyPr wrap="square" rtlCol="0">
            <a:spAutoFit/>
          </a:bodyPr>
          <a:lstStyle/>
          <a:p>
            <a:r>
              <a:rPr lang="tr-TR" sz="2300" dirty="0">
                <a:latin typeface="Arial" panose="020B0604020202020204" pitchFamily="34" charset="0"/>
              </a:rPr>
              <a:t>Mikail OKUMUŞ</a:t>
            </a:r>
          </a:p>
        </p:txBody>
      </p:sp>
      <p:sp>
        <p:nvSpPr>
          <p:cNvPr id="10" name="Metin kutusu 9">
            <a:extLst>
              <a:ext uri="{FF2B5EF4-FFF2-40B4-BE49-F238E27FC236}">
                <a16:creationId xmlns:a16="http://schemas.microsoft.com/office/drawing/2014/main" id="{B09D9273-0188-11FB-FFC1-89AD389A19C2}"/>
              </a:ext>
            </a:extLst>
          </p:cNvPr>
          <p:cNvSpPr txBox="1"/>
          <p:nvPr/>
        </p:nvSpPr>
        <p:spPr>
          <a:xfrm>
            <a:off x="5338323" y="2934403"/>
            <a:ext cx="2631749"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1" name="Metin kutusu 10">
            <a:extLst>
              <a:ext uri="{FF2B5EF4-FFF2-40B4-BE49-F238E27FC236}">
                <a16:creationId xmlns:a16="http://schemas.microsoft.com/office/drawing/2014/main" id="{7BC7C82E-0BA4-C3DA-1BCB-00037FABF7C5}"/>
              </a:ext>
            </a:extLst>
          </p:cNvPr>
          <p:cNvSpPr txBox="1"/>
          <p:nvPr/>
        </p:nvSpPr>
        <p:spPr>
          <a:xfrm>
            <a:off x="5338324" y="4014382"/>
            <a:ext cx="2631748"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5" name="Metin kutusu 4">
            <a:extLst>
              <a:ext uri="{FF2B5EF4-FFF2-40B4-BE49-F238E27FC236}">
                <a16:creationId xmlns:a16="http://schemas.microsoft.com/office/drawing/2014/main" id="{C58E9F6B-B6E8-3A92-6EE8-8C077CD7641D}"/>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30623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descr="ekran görüntüsü, metin, tasarım içeren bir resim&#10;&#10;Açıklama otomatik olarak oluşturuldu">
            <a:extLst>
              <a:ext uri="{FF2B5EF4-FFF2-40B4-BE49-F238E27FC236}">
                <a16:creationId xmlns:a16="http://schemas.microsoft.com/office/drawing/2014/main" id="{0BB02D99-B412-EA1B-A544-10D687E6A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824226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FELAK SURESİ VE ANLAMI</a:t>
            </a:r>
          </a:p>
        </p:txBody>
      </p:sp>
      <p:pic>
        <p:nvPicPr>
          <p:cNvPr id="10" name="Resim 9">
            <a:extLst>
              <a:ext uri="{FF2B5EF4-FFF2-40B4-BE49-F238E27FC236}">
                <a16:creationId xmlns:a16="http://schemas.microsoft.com/office/drawing/2014/main" id="{9FC8CBCC-21A6-1841-C8F0-841CF22B2BD7}"/>
              </a:ext>
            </a:extLst>
          </p:cNvPr>
          <p:cNvPicPr>
            <a:picLocks noChangeAspect="1"/>
          </p:cNvPicPr>
          <p:nvPr/>
        </p:nvPicPr>
        <p:blipFill>
          <a:blip r:embed="rId3">
            <a:biLevel thresh="75000"/>
          </a:blip>
          <a:stretch>
            <a:fillRect/>
          </a:stretch>
        </p:blipFill>
        <p:spPr>
          <a:xfrm>
            <a:off x="2238948" y="972736"/>
            <a:ext cx="7714104" cy="3333677"/>
          </a:xfrm>
          <a:prstGeom prst="rect">
            <a:avLst/>
          </a:prstGeom>
        </p:spPr>
      </p:pic>
      <p:sp>
        <p:nvSpPr>
          <p:cNvPr id="5" name="Metin kutusu 4">
            <a:extLst>
              <a:ext uri="{FF2B5EF4-FFF2-40B4-BE49-F238E27FC236}">
                <a16:creationId xmlns:a16="http://schemas.microsoft.com/office/drawing/2014/main" id="{96E4F832-CF0C-4C53-CB32-66BD244CEE8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9" name="Resim 8" descr="ekran görüntüsü, sarı, portakal, turuncu, kehribar içeren bir resim&#10;&#10;Açıklama otomatik olarak oluşturuldu">
            <a:extLst>
              <a:ext uri="{FF2B5EF4-FFF2-40B4-BE49-F238E27FC236}">
                <a16:creationId xmlns:a16="http://schemas.microsoft.com/office/drawing/2014/main" id="{E9A7A600-831E-70EA-5358-1393AA7713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749" y="757563"/>
            <a:ext cx="3079645" cy="569734"/>
          </a:xfrm>
          <a:prstGeom prst="rect">
            <a:avLst/>
          </a:prstGeom>
        </p:spPr>
      </p:pic>
      <p:sp>
        <p:nvSpPr>
          <p:cNvPr id="12" name="Metin kutusu 11">
            <a:extLst>
              <a:ext uri="{FF2B5EF4-FFF2-40B4-BE49-F238E27FC236}">
                <a16:creationId xmlns:a16="http://schemas.microsoft.com/office/drawing/2014/main" id="{EDDF35AC-F657-759F-8E87-23C48BDD0D60}"/>
              </a:ext>
            </a:extLst>
          </p:cNvPr>
          <p:cNvSpPr txBox="1"/>
          <p:nvPr/>
        </p:nvSpPr>
        <p:spPr>
          <a:xfrm>
            <a:off x="466106" y="4199733"/>
            <a:ext cx="11259788" cy="2092881"/>
          </a:xfrm>
          <a:prstGeom prst="rect">
            <a:avLst/>
          </a:prstGeom>
          <a:noFill/>
          <a:ln>
            <a:noFill/>
          </a:ln>
        </p:spPr>
        <p:txBody>
          <a:bodyPr wrap="square" rtlCol="0">
            <a:spAutoFit/>
          </a:bodyPr>
          <a:lstStyle/>
          <a:p>
            <a:pPr algn="ctr">
              <a:spcAft>
                <a:spcPts val="600"/>
              </a:spcAft>
            </a:pPr>
            <a:r>
              <a:rPr lang="tr-TR" sz="3000" dirty="0" err="1">
                <a:latin typeface="Arial" panose="020B0604020202020204" pitchFamily="34" charset="0"/>
                <a:cs typeface="Arial" panose="020B0604020202020204" pitchFamily="34" charset="0"/>
              </a:rPr>
              <a:t>Bismillâhirrahmânirrahîm</a:t>
            </a:r>
            <a:endParaRPr lang="tr-TR" sz="3000" dirty="0">
              <a:latin typeface="Arial" panose="020B0604020202020204" pitchFamily="34" charset="0"/>
              <a:cs typeface="Arial" panose="020B0604020202020204" pitchFamily="34" charset="0"/>
            </a:endParaRPr>
          </a:p>
          <a:p>
            <a:pPr algn="ctr">
              <a:spcAft>
                <a:spcPts val="600"/>
              </a:spcAft>
            </a:pPr>
            <a:r>
              <a:rPr lang="tr-TR" sz="3000" dirty="0">
                <a:latin typeface="Arial" panose="020B0604020202020204" pitchFamily="34" charset="0"/>
                <a:cs typeface="Arial" panose="020B0604020202020204" pitchFamily="34" charset="0"/>
              </a:rPr>
              <a:t>Kul </a:t>
            </a:r>
            <a:r>
              <a:rPr lang="tr-TR" sz="3000" dirty="0" err="1">
                <a:latin typeface="Arial" panose="020B0604020202020204" pitchFamily="34" charset="0"/>
                <a:cs typeface="Arial" panose="020B0604020202020204" pitchFamily="34" charset="0"/>
              </a:rPr>
              <a:t>e’ûzü</a:t>
            </a: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bi</a:t>
            </a:r>
            <a:r>
              <a:rPr lang="tr-TR" sz="3000" dirty="0">
                <a:latin typeface="Arial" panose="020B0604020202020204" pitchFamily="34" charset="0"/>
                <a:cs typeface="Arial" panose="020B0604020202020204" pitchFamily="34" charset="0"/>
              </a:rPr>
              <a:t>-</a:t>
            </a:r>
            <a:r>
              <a:rPr lang="tr-TR" sz="3000" dirty="0" err="1">
                <a:latin typeface="Arial" panose="020B0604020202020204" pitchFamily="34" charset="0"/>
                <a:cs typeface="Arial" panose="020B0604020202020204" pitchFamily="34" charset="0"/>
              </a:rPr>
              <a:t>Rabbi’l</a:t>
            </a:r>
            <a:r>
              <a:rPr lang="tr-TR" sz="3000" dirty="0">
                <a:latin typeface="Arial" panose="020B0604020202020204" pitchFamily="34" charset="0"/>
                <a:cs typeface="Arial" panose="020B0604020202020204" pitchFamily="34" charset="0"/>
              </a:rPr>
              <a:t>-felak. </a:t>
            </a:r>
            <a:r>
              <a:rPr lang="tr-TR" sz="3000" dirty="0" err="1">
                <a:latin typeface="Arial" panose="020B0604020202020204" pitchFamily="34" charset="0"/>
                <a:cs typeface="Arial" panose="020B0604020202020204" pitchFamily="34" charset="0"/>
              </a:rPr>
              <a:t>Min</a:t>
            </a:r>
            <a:r>
              <a:rPr lang="tr-TR" sz="3000" dirty="0">
                <a:latin typeface="Arial" panose="020B0604020202020204" pitchFamily="34" charset="0"/>
                <a:cs typeface="Arial" panose="020B0604020202020204" pitchFamily="34" charset="0"/>
              </a:rPr>
              <a:t> şerri </a:t>
            </a:r>
            <a:r>
              <a:rPr lang="tr-TR" sz="3000" dirty="0" err="1">
                <a:latin typeface="Arial" panose="020B0604020202020204" pitchFamily="34" charset="0"/>
                <a:cs typeface="Arial" panose="020B0604020202020204" pitchFamily="34" charset="0"/>
              </a:rPr>
              <a:t>mâ</a:t>
            </a: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halak</a:t>
            </a:r>
            <a:r>
              <a:rPr lang="tr-TR" sz="3000" dirty="0">
                <a:latin typeface="Arial" panose="020B0604020202020204" pitchFamily="34" charset="0"/>
                <a:cs typeface="Arial" panose="020B0604020202020204" pitchFamily="34" charset="0"/>
              </a:rPr>
              <a:t>. Ve </a:t>
            </a:r>
            <a:r>
              <a:rPr lang="tr-TR" sz="3000" dirty="0" err="1">
                <a:latin typeface="Arial" panose="020B0604020202020204" pitchFamily="34" charset="0"/>
                <a:cs typeface="Arial" panose="020B0604020202020204" pitchFamily="34" charset="0"/>
              </a:rPr>
              <a:t>min</a:t>
            </a:r>
            <a:r>
              <a:rPr lang="tr-TR" sz="3000" dirty="0">
                <a:latin typeface="Arial" panose="020B0604020202020204" pitchFamily="34" charset="0"/>
                <a:cs typeface="Arial" panose="020B0604020202020204" pitchFamily="34" charset="0"/>
              </a:rPr>
              <a:t> şerri </a:t>
            </a:r>
            <a:r>
              <a:rPr lang="tr-TR" sz="3000" dirty="0" err="1">
                <a:latin typeface="Arial" panose="020B0604020202020204" pitchFamily="34" charset="0"/>
                <a:cs typeface="Arial" panose="020B0604020202020204" pitchFamily="34" charset="0"/>
              </a:rPr>
              <a:t>ğâsikın</a:t>
            </a: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izâ</a:t>
            </a:r>
            <a:r>
              <a:rPr lang="tr-TR" sz="3000" dirty="0">
                <a:latin typeface="Arial" panose="020B0604020202020204" pitchFamily="34" charset="0"/>
                <a:cs typeface="Arial" panose="020B0604020202020204" pitchFamily="34" charset="0"/>
              </a:rPr>
              <a:t> ve </a:t>
            </a:r>
            <a:r>
              <a:rPr lang="tr-TR" sz="3000" dirty="0" err="1">
                <a:latin typeface="Arial" panose="020B0604020202020204" pitchFamily="34" charset="0"/>
                <a:cs typeface="Arial" panose="020B0604020202020204" pitchFamily="34" charset="0"/>
              </a:rPr>
              <a:t>kab</a:t>
            </a:r>
            <a:r>
              <a:rPr lang="tr-TR" sz="3000" dirty="0">
                <a:latin typeface="Arial" panose="020B0604020202020204" pitchFamily="34" charset="0"/>
                <a:cs typeface="Arial" panose="020B0604020202020204" pitchFamily="34" charset="0"/>
              </a:rPr>
              <a:t>. Ve </a:t>
            </a:r>
            <a:r>
              <a:rPr lang="tr-TR" sz="3000" dirty="0" err="1">
                <a:latin typeface="Arial" panose="020B0604020202020204" pitchFamily="34" charset="0"/>
                <a:cs typeface="Arial" panose="020B0604020202020204" pitchFamily="34" charset="0"/>
              </a:rPr>
              <a:t>minşerri’n-neffâsâti</a:t>
            </a:r>
            <a:r>
              <a:rPr lang="tr-TR" sz="3000" dirty="0">
                <a:latin typeface="Arial" panose="020B0604020202020204" pitchFamily="34" charset="0"/>
                <a:cs typeface="Arial" panose="020B0604020202020204" pitchFamily="34" charset="0"/>
              </a:rPr>
              <a:t> fi’l-‘</a:t>
            </a:r>
            <a:r>
              <a:rPr lang="tr-TR" sz="3000" dirty="0" err="1">
                <a:latin typeface="Arial" panose="020B0604020202020204" pitchFamily="34" charset="0"/>
                <a:cs typeface="Arial" panose="020B0604020202020204" pitchFamily="34" charset="0"/>
              </a:rPr>
              <a:t>ukad</a:t>
            </a:r>
            <a:r>
              <a:rPr lang="tr-TR" sz="3000" dirty="0">
                <a:latin typeface="Arial" panose="020B0604020202020204" pitchFamily="34" charset="0"/>
                <a:cs typeface="Arial" panose="020B0604020202020204" pitchFamily="34" charset="0"/>
              </a:rPr>
              <a:t>. Ve </a:t>
            </a:r>
            <a:r>
              <a:rPr lang="tr-TR" sz="3000" dirty="0" err="1">
                <a:latin typeface="Arial" panose="020B0604020202020204" pitchFamily="34" charset="0"/>
                <a:cs typeface="Arial" panose="020B0604020202020204" pitchFamily="34" charset="0"/>
              </a:rPr>
              <a:t>min</a:t>
            </a:r>
            <a:r>
              <a:rPr lang="tr-TR" sz="3000" dirty="0">
                <a:latin typeface="Arial" panose="020B0604020202020204" pitchFamily="34" charset="0"/>
                <a:cs typeface="Arial" panose="020B0604020202020204" pitchFamily="34" charset="0"/>
              </a:rPr>
              <a:t> şerri </a:t>
            </a:r>
            <a:r>
              <a:rPr lang="tr-TR" sz="3000" dirty="0" err="1">
                <a:latin typeface="Arial" panose="020B0604020202020204" pitchFamily="34" charset="0"/>
                <a:cs typeface="Arial" panose="020B0604020202020204" pitchFamily="34" charset="0"/>
              </a:rPr>
              <a:t>hâsidin</a:t>
            </a: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izâ</a:t>
            </a: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hased</a:t>
            </a:r>
            <a:r>
              <a:rPr lang="tr-TR" sz="3000" dirty="0">
                <a:latin typeface="Arial" panose="020B0604020202020204" pitchFamily="34" charset="0"/>
                <a:cs typeface="Arial" panose="020B0604020202020204" pitchFamily="34" charset="0"/>
              </a:rPr>
              <a:t>.</a:t>
            </a:r>
          </a:p>
        </p:txBody>
      </p:sp>
      <p:sp>
        <p:nvSpPr>
          <p:cNvPr id="15" name="Metin kutusu 14">
            <a:extLst>
              <a:ext uri="{FF2B5EF4-FFF2-40B4-BE49-F238E27FC236}">
                <a16:creationId xmlns:a16="http://schemas.microsoft.com/office/drawing/2014/main" id="{42E2B8E6-DDFD-B052-F8E8-BDF7CECC4E13}"/>
              </a:ext>
            </a:extLst>
          </p:cNvPr>
          <p:cNvSpPr txBox="1"/>
          <p:nvPr/>
        </p:nvSpPr>
        <p:spPr>
          <a:xfrm>
            <a:off x="563880" y="813443"/>
            <a:ext cx="2565431" cy="461665"/>
          </a:xfrm>
          <a:prstGeom prst="rect">
            <a:avLst/>
          </a:prstGeom>
          <a:noFill/>
        </p:spPr>
        <p:txBody>
          <a:bodyPr wrap="square" rtlCol="0" anchor="ctr">
            <a:spAutoFit/>
          </a:bodyPr>
          <a:lstStyle/>
          <a:p>
            <a:pPr algn="ctr"/>
            <a:r>
              <a:rPr lang="tr-TR" sz="2400" b="1" dirty="0">
                <a:solidFill>
                  <a:schemeClr val="bg1"/>
                </a:solidFill>
              </a:rPr>
              <a:t>Surenin Okunuşu</a:t>
            </a:r>
          </a:p>
        </p:txBody>
      </p:sp>
    </p:spTree>
    <p:extLst>
      <p:ext uri="{BB962C8B-B14F-4D97-AF65-F5344CB8AC3E}">
        <p14:creationId xmlns:p14="http://schemas.microsoft.com/office/powerpoint/2010/main" val="267078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descr="ekran görüntüsü, metin, tasarım içeren bir resim&#10;&#10;Açıklama otomatik olarak oluşturuldu">
            <a:extLst>
              <a:ext uri="{FF2B5EF4-FFF2-40B4-BE49-F238E27FC236}">
                <a16:creationId xmlns:a16="http://schemas.microsoft.com/office/drawing/2014/main" id="{0BB02D99-B412-EA1B-A544-10D687E6A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824226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FELAK SURESİ VE ANLAMI</a:t>
            </a:r>
          </a:p>
        </p:txBody>
      </p:sp>
      <p:sp>
        <p:nvSpPr>
          <p:cNvPr id="5" name="Metin kutusu 4">
            <a:extLst>
              <a:ext uri="{FF2B5EF4-FFF2-40B4-BE49-F238E27FC236}">
                <a16:creationId xmlns:a16="http://schemas.microsoft.com/office/drawing/2014/main" id="{96E4F832-CF0C-4C53-CB32-66BD244CEE8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9" name="Resim 8" descr="ekran görüntüsü, sarı, portakal, turuncu, kehribar içeren bir resim&#10;&#10;Açıklama otomatik olarak oluşturuldu">
            <a:extLst>
              <a:ext uri="{FF2B5EF4-FFF2-40B4-BE49-F238E27FC236}">
                <a16:creationId xmlns:a16="http://schemas.microsoft.com/office/drawing/2014/main" id="{E9A7A600-831E-70EA-5358-1393AA771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49" y="757563"/>
            <a:ext cx="3079645" cy="569734"/>
          </a:xfrm>
          <a:prstGeom prst="rect">
            <a:avLst/>
          </a:prstGeom>
        </p:spPr>
      </p:pic>
      <p:sp>
        <p:nvSpPr>
          <p:cNvPr id="12" name="Metin kutusu 11">
            <a:extLst>
              <a:ext uri="{FF2B5EF4-FFF2-40B4-BE49-F238E27FC236}">
                <a16:creationId xmlns:a16="http://schemas.microsoft.com/office/drawing/2014/main" id="{EDDF35AC-F657-759F-8E87-23C48BDD0D60}"/>
              </a:ext>
            </a:extLst>
          </p:cNvPr>
          <p:cNvSpPr txBox="1"/>
          <p:nvPr/>
        </p:nvSpPr>
        <p:spPr>
          <a:xfrm>
            <a:off x="459772" y="2330053"/>
            <a:ext cx="11259788" cy="2477601"/>
          </a:xfrm>
          <a:prstGeom prst="rect">
            <a:avLst/>
          </a:prstGeom>
          <a:noFill/>
          <a:ln>
            <a:noFill/>
          </a:ln>
        </p:spPr>
        <p:txBody>
          <a:bodyPr wrap="square" rtlCol="0">
            <a:spAutoFit/>
          </a:bodyPr>
          <a:lstStyle/>
          <a:p>
            <a:pPr algn="ctr">
              <a:spcAft>
                <a:spcPts val="600"/>
              </a:spcAft>
            </a:pPr>
            <a:r>
              <a:rPr lang="tr-TR" sz="3000" dirty="0">
                <a:latin typeface="Arial" panose="020B0604020202020204" pitchFamily="34" charset="0"/>
                <a:cs typeface="Arial" panose="020B0604020202020204" pitchFamily="34" charset="0"/>
              </a:rPr>
              <a:t>Rahman ve Rahim olan Allah'ın adıyla…</a:t>
            </a:r>
          </a:p>
          <a:p>
            <a:pPr algn="ctr">
              <a:spcAft>
                <a:spcPts val="600"/>
              </a:spcAft>
            </a:pPr>
            <a:r>
              <a:rPr lang="tr-TR" sz="3000" dirty="0">
                <a:latin typeface="Arial" panose="020B0604020202020204" pitchFamily="34" charset="0"/>
                <a:cs typeface="Arial" panose="020B0604020202020204" pitchFamily="34" charset="0"/>
              </a:rPr>
              <a:t>De ki: Yarattığı şeylerin şerrinden, karanlığı çöktüğü zaman gecenin şerrinden, düğümlere üfürüp büyü yapan üfürükçülerin şerrinden ve kıskandığı vakit kıskanç kişinin şerrinden sabahın Rabbine sığınırım!</a:t>
            </a:r>
          </a:p>
        </p:txBody>
      </p:sp>
      <p:sp>
        <p:nvSpPr>
          <p:cNvPr id="15" name="Metin kutusu 14">
            <a:extLst>
              <a:ext uri="{FF2B5EF4-FFF2-40B4-BE49-F238E27FC236}">
                <a16:creationId xmlns:a16="http://schemas.microsoft.com/office/drawing/2014/main" id="{42E2B8E6-DDFD-B052-F8E8-BDF7CECC4E13}"/>
              </a:ext>
            </a:extLst>
          </p:cNvPr>
          <p:cNvSpPr txBox="1"/>
          <p:nvPr/>
        </p:nvSpPr>
        <p:spPr>
          <a:xfrm>
            <a:off x="563880" y="813443"/>
            <a:ext cx="2565431" cy="461665"/>
          </a:xfrm>
          <a:prstGeom prst="rect">
            <a:avLst/>
          </a:prstGeom>
          <a:noFill/>
        </p:spPr>
        <p:txBody>
          <a:bodyPr wrap="square" rtlCol="0" anchor="ctr">
            <a:spAutoFit/>
          </a:bodyPr>
          <a:lstStyle/>
          <a:p>
            <a:pPr algn="ctr"/>
            <a:r>
              <a:rPr lang="tr-TR" sz="2400" b="1" dirty="0">
                <a:solidFill>
                  <a:schemeClr val="bg1"/>
                </a:solidFill>
              </a:rPr>
              <a:t>Surenin Anlamı</a:t>
            </a:r>
          </a:p>
        </p:txBody>
      </p:sp>
    </p:spTree>
    <p:extLst>
      <p:ext uri="{BB962C8B-B14F-4D97-AF65-F5344CB8AC3E}">
        <p14:creationId xmlns:p14="http://schemas.microsoft.com/office/powerpoint/2010/main" val="139037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descr="ekran görüntüsü, metin, tasarım içeren bir resim&#10;&#10;Açıklama otomatik olarak oluşturuldu">
            <a:extLst>
              <a:ext uri="{FF2B5EF4-FFF2-40B4-BE49-F238E27FC236}">
                <a16:creationId xmlns:a16="http://schemas.microsoft.com/office/drawing/2014/main" id="{219C7B4F-ABCE-1B0C-FA22-87215F5D7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824226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FELAK SURESİ VE ANLAMI</a:t>
            </a:r>
          </a:p>
        </p:txBody>
      </p:sp>
      <p:sp>
        <p:nvSpPr>
          <p:cNvPr id="5" name="Metin kutusu 4">
            <a:extLst>
              <a:ext uri="{FF2B5EF4-FFF2-40B4-BE49-F238E27FC236}">
                <a16:creationId xmlns:a16="http://schemas.microsoft.com/office/drawing/2014/main" id="{96E4F832-CF0C-4C53-CB32-66BD244CEE8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14" name="Resim 13" descr="kuş, gökyüzü, dış mekan, gündoğumu içeren bir resim&#10;&#10;Açıklama otomatik olarak oluşturuldu">
            <a:extLst>
              <a:ext uri="{FF2B5EF4-FFF2-40B4-BE49-F238E27FC236}">
                <a16:creationId xmlns:a16="http://schemas.microsoft.com/office/drawing/2014/main" id="{4FF58E2F-CFB4-9BB1-06B8-B324A0228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45" y="1575594"/>
            <a:ext cx="3079200" cy="46188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3696699" y="1672694"/>
            <a:ext cx="7766785"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Allah’ın (c.c.) insanlara koruyuculuğu devamlıdır.</a:t>
            </a:r>
          </a:p>
        </p:txBody>
      </p:sp>
      <p:sp>
        <p:nvSpPr>
          <p:cNvPr id="3" name="Metin kutusu 2">
            <a:extLst>
              <a:ext uri="{FF2B5EF4-FFF2-40B4-BE49-F238E27FC236}">
                <a16:creationId xmlns:a16="http://schemas.microsoft.com/office/drawing/2014/main" id="{21B3EBB1-55C8-2358-C9F7-23E7755378F0}"/>
              </a:ext>
            </a:extLst>
          </p:cNvPr>
          <p:cNvSpPr txBox="1"/>
          <p:nvPr/>
        </p:nvSpPr>
        <p:spPr>
          <a:xfrm>
            <a:off x="3696698" y="984669"/>
            <a:ext cx="8186553"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Kötülüklerden Allah’a (c.c.) sığınmak gerekir.</a:t>
            </a:r>
          </a:p>
        </p:txBody>
      </p:sp>
      <p:sp>
        <p:nvSpPr>
          <p:cNvPr id="6" name="Metin kutusu 5">
            <a:extLst>
              <a:ext uri="{FF2B5EF4-FFF2-40B4-BE49-F238E27FC236}">
                <a16:creationId xmlns:a16="http://schemas.microsoft.com/office/drawing/2014/main" id="{7D44FA70-1D8C-0DA1-A3F4-DE3B5B07775B}"/>
              </a:ext>
            </a:extLst>
          </p:cNvPr>
          <p:cNvSpPr txBox="1"/>
          <p:nvPr/>
        </p:nvSpPr>
        <p:spPr>
          <a:xfrm>
            <a:off x="3696698" y="2818840"/>
            <a:ext cx="7766785"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Art niyetli insanlar gecenin karanlığında kötülükte bulunmaktadır.</a:t>
            </a:r>
          </a:p>
        </p:txBody>
      </p:sp>
      <p:pic>
        <p:nvPicPr>
          <p:cNvPr id="7" name="Resim 6" descr="ekran görüntüsü, sarı, portakal, turuncu, kehribar içeren bir resim&#10;&#10;Açıklama otomatik olarak oluşturuldu">
            <a:extLst>
              <a:ext uri="{FF2B5EF4-FFF2-40B4-BE49-F238E27FC236}">
                <a16:creationId xmlns:a16="http://schemas.microsoft.com/office/drawing/2014/main" id="{1076431C-835C-B0B8-DB3E-39E5C26E32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750" y="757645"/>
            <a:ext cx="3079200" cy="569652"/>
          </a:xfrm>
          <a:prstGeom prst="rect">
            <a:avLst/>
          </a:prstGeom>
        </p:spPr>
      </p:pic>
      <p:sp>
        <p:nvSpPr>
          <p:cNvPr id="8" name="Metin kutusu 7">
            <a:extLst>
              <a:ext uri="{FF2B5EF4-FFF2-40B4-BE49-F238E27FC236}">
                <a16:creationId xmlns:a16="http://schemas.microsoft.com/office/drawing/2014/main" id="{7D403FEA-1F7F-58C9-D58E-033E5FCEDD41}"/>
              </a:ext>
            </a:extLst>
          </p:cNvPr>
          <p:cNvSpPr txBox="1"/>
          <p:nvPr/>
        </p:nvSpPr>
        <p:spPr>
          <a:xfrm>
            <a:off x="565633" y="824870"/>
            <a:ext cx="2565431" cy="461665"/>
          </a:xfrm>
          <a:prstGeom prst="rect">
            <a:avLst/>
          </a:prstGeom>
          <a:noFill/>
        </p:spPr>
        <p:txBody>
          <a:bodyPr wrap="square" rtlCol="0" anchor="ctr">
            <a:spAutoFit/>
          </a:bodyPr>
          <a:lstStyle/>
          <a:p>
            <a:pPr algn="ctr"/>
            <a:r>
              <a:rPr lang="tr-TR" sz="2400" b="1" dirty="0">
                <a:solidFill>
                  <a:schemeClr val="bg1"/>
                </a:solidFill>
              </a:rPr>
              <a:t>Suredeki Öğütler</a:t>
            </a:r>
          </a:p>
        </p:txBody>
      </p:sp>
      <p:sp>
        <p:nvSpPr>
          <p:cNvPr id="11" name="Metin kutusu 10">
            <a:extLst>
              <a:ext uri="{FF2B5EF4-FFF2-40B4-BE49-F238E27FC236}">
                <a16:creationId xmlns:a16="http://schemas.microsoft.com/office/drawing/2014/main" id="{EB9F481B-FDCD-49DD-789B-65E34792667C}"/>
              </a:ext>
            </a:extLst>
          </p:cNvPr>
          <p:cNvSpPr txBox="1"/>
          <p:nvPr/>
        </p:nvSpPr>
        <p:spPr>
          <a:xfrm>
            <a:off x="3696697" y="3962822"/>
            <a:ext cx="7766785"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Hasetlik yapan bazı fitnecilerin şerrinden sakınmak gerekir.</a:t>
            </a:r>
          </a:p>
        </p:txBody>
      </p:sp>
      <p:sp>
        <p:nvSpPr>
          <p:cNvPr id="12" name="Metin kutusu 11">
            <a:extLst>
              <a:ext uri="{FF2B5EF4-FFF2-40B4-BE49-F238E27FC236}">
                <a16:creationId xmlns:a16="http://schemas.microsoft.com/office/drawing/2014/main" id="{311AA00F-00B2-3ADF-3356-19FA21C74C9A}"/>
              </a:ext>
            </a:extLst>
          </p:cNvPr>
          <p:cNvSpPr txBox="1"/>
          <p:nvPr/>
        </p:nvSpPr>
        <p:spPr>
          <a:xfrm>
            <a:off x="3696696" y="5106804"/>
            <a:ext cx="8186553"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Gecenin içindeki kötülük, zifiri karanlık, cehalet ve manevî sıkıntıdan uzak durulmalıdır.</a:t>
            </a:r>
          </a:p>
        </p:txBody>
      </p:sp>
    </p:spTree>
    <p:extLst>
      <p:ext uri="{BB962C8B-B14F-4D97-AF65-F5344CB8AC3E}">
        <p14:creationId xmlns:p14="http://schemas.microsoft.com/office/powerpoint/2010/main" val="295005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descr="ekran görüntüsü, metin, tasarım içeren bir resim&#10;&#10;Açıklama otomatik olarak oluşturuldu">
            <a:extLst>
              <a:ext uri="{FF2B5EF4-FFF2-40B4-BE49-F238E27FC236}">
                <a16:creationId xmlns:a16="http://schemas.microsoft.com/office/drawing/2014/main" id="{219C7B4F-ABCE-1B0C-FA22-87215F5D7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824226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FELAK SURESİ VE ANLAMI</a:t>
            </a:r>
          </a:p>
        </p:txBody>
      </p:sp>
      <p:sp>
        <p:nvSpPr>
          <p:cNvPr id="5" name="Metin kutusu 4">
            <a:extLst>
              <a:ext uri="{FF2B5EF4-FFF2-40B4-BE49-F238E27FC236}">
                <a16:creationId xmlns:a16="http://schemas.microsoft.com/office/drawing/2014/main" id="{96E4F832-CF0C-4C53-CB32-66BD244CEE8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14" name="Resim 13" descr="gökyüzü, bulut, küre, dış mekan içeren bir resim&#10;&#10;Açıklama otomatik olarak oluşturuldu">
            <a:extLst>
              <a:ext uri="{FF2B5EF4-FFF2-40B4-BE49-F238E27FC236}">
                <a16:creationId xmlns:a16="http://schemas.microsoft.com/office/drawing/2014/main" id="{3EFD42F5-30E1-8C32-D834-8917DBF11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45" y="1575594"/>
            <a:ext cx="3079200" cy="4618800"/>
          </a:xfrm>
          <a:prstGeom prst="rect">
            <a:avLst/>
          </a:prstGeom>
        </p:spPr>
      </p:pic>
      <p:sp>
        <p:nvSpPr>
          <p:cNvPr id="6" name="Metin kutusu 5">
            <a:extLst>
              <a:ext uri="{FF2B5EF4-FFF2-40B4-BE49-F238E27FC236}">
                <a16:creationId xmlns:a16="http://schemas.microsoft.com/office/drawing/2014/main" id="{7D44FA70-1D8C-0DA1-A3F4-DE3B5B07775B}"/>
              </a:ext>
            </a:extLst>
          </p:cNvPr>
          <p:cNvSpPr txBox="1"/>
          <p:nvPr/>
        </p:nvSpPr>
        <p:spPr>
          <a:xfrm>
            <a:off x="3696697" y="1098566"/>
            <a:ext cx="8186552" cy="2400657"/>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Hz. Peygamber (s.a.v.) rahatsızlık  zamanında ve gece yatağa gireceği sırada İhlâs, Felak ve </a:t>
            </a:r>
            <a:r>
              <a:rPr lang="tr-TR" sz="3000" dirty="0" err="1">
                <a:latin typeface="Arial" panose="020B0604020202020204" pitchFamily="34" charset="0"/>
                <a:cs typeface="Arial" panose="020B0604020202020204" pitchFamily="34" charset="0"/>
              </a:rPr>
              <a:t>Nâs</a:t>
            </a: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sûrelerini</a:t>
            </a:r>
            <a:r>
              <a:rPr lang="tr-TR" sz="3000" dirty="0">
                <a:latin typeface="Arial" panose="020B0604020202020204" pitchFamily="34" charset="0"/>
                <a:cs typeface="Arial" panose="020B0604020202020204" pitchFamily="34" charset="0"/>
              </a:rPr>
              <a:t> üç defa okuyup avuçlarına üfler ve elleriyle vücudunu sıvazlamıştır.</a:t>
            </a:r>
          </a:p>
        </p:txBody>
      </p:sp>
      <p:pic>
        <p:nvPicPr>
          <p:cNvPr id="7" name="Resim 6" descr="ekran görüntüsü, sarı, portakal, turuncu, kehribar içeren bir resim&#10;&#10;Açıklama otomatik olarak oluşturuldu">
            <a:extLst>
              <a:ext uri="{FF2B5EF4-FFF2-40B4-BE49-F238E27FC236}">
                <a16:creationId xmlns:a16="http://schemas.microsoft.com/office/drawing/2014/main" id="{1076431C-835C-B0B8-DB3E-39E5C26E32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750" y="757645"/>
            <a:ext cx="3079200" cy="569652"/>
          </a:xfrm>
          <a:prstGeom prst="rect">
            <a:avLst/>
          </a:prstGeom>
        </p:spPr>
      </p:pic>
      <p:sp>
        <p:nvSpPr>
          <p:cNvPr id="8" name="Metin kutusu 7">
            <a:extLst>
              <a:ext uri="{FF2B5EF4-FFF2-40B4-BE49-F238E27FC236}">
                <a16:creationId xmlns:a16="http://schemas.microsoft.com/office/drawing/2014/main" id="{7D403FEA-1F7F-58C9-D58E-033E5FCEDD41}"/>
              </a:ext>
            </a:extLst>
          </p:cNvPr>
          <p:cNvSpPr txBox="1"/>
          <p:nvPr/>
        </p:nvSpPr>
        <p:spPr>
          <a:xfrm>
            <a:off x="565633" y="824870"/>
            <a:ext cx="2565431" cy="461665"/>
          </a:xfrm>
          <a:prstGeom prst="rect">
            <a:avLst/>
          </a:prstGeom>
          <a:noFill/>
        </p:spPr>
        <p:txBody>
          <a:bodyPr wrap="square" rtlCol="0" anchor="ctr">
            <a:spAutoFit/>
          </a:bodyPr>
          <a:lstStyle/>
          <a:p>
            <a:pPr algn="ctr"/>
            <a:r>
              <a:rPr lang="tr-TR" sz="2400" b="1" dirty="0">
                <a:solidFill>
                  <a:schemeClr val="bg1"/>
                </a:solidFill>
              </a:rPr>
              <a:t>Surenin Önemi</a:t>
            </a:r>
          </a:p>
        </p:txBody>
      </p:sp>
      <p:sp>
        <p:nvSpPr>
          <p:cNvPr id="11" name="Metin kutusu 10">
            <a:extLst>
              <a:ext uri="{FF2B5EF4-FFF2-40B4-BE49-F238E27FC236}">
                <a16:creationId xmlns:a16="http://schemas.microsoft.com/office/drawing/2014/main" id="{EB9F481B-FDCD-49DD-789B-65E34792667C}"/>
              </a:ext>
            </a:extLst>
          </p:cNvPr>
          <p:cNvSpPr txBox="1"/>
          <p:nvPr/>
        </p:nvSpPr>
        <p:spPr>
          <a:xfrm>
            <a:off x="3696697" y="3627542"/>
            <a:ext cx="8186552" cy="147732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İhlâs, Felak ve </a:t>
            </a:r>
            <a:r>
              <a:rPr lang="tr-TR" sz="3000" dirty="0" err="1">
                <a:latin typeface="Arial" panose="020B0604020202020204" pitchFamily="34" charset="0"/>
                <a:cs typeface="Arial" panose="020B0604020202020204" pitchFamily="34" charset="0"/>
              </a:rPr>
              <a:t>Nâs</a:t>
            </a:r>
            <a:r>
              <a:rPr lang="tr-TR" sz="3000" dirty="0">
                <a:latin typeface="Arial" panose="020B0604020202020204" pitchFamily="34" charset="0"/>
                <a:cs typeface="Arial" panose="020B0604020202020204" pitchFamily="34" charset="0"/>
              </a:rPr>
              <a:t> surelerinin çok faziletli olduğunu ve Kur’an’ın üçte birine denk geldiği haber vermiştir.</a:t>
            </a:r>
          </a:p>
        </p:txBody>
      </p:sp>
      <p:sp>
        <p:nvSpPr>
          <p:cNvPr id="12" name="Metin kutusu 11">
            <a:extLst>
              <a:ext uri="{FF2B5EF4-FFF2-40B4-BE49-F238E27FC236}">
                <a16:creationId xmlns:a16="http://schemas.microsoft.com/office/drawing/2014/main" id="{311AA00F-00B2-3ADF-3356-19FA21C74C9A}"/>
              </a:ext>
            </a:extLst>
          </p:cNvPr>
          <p:cNvSpPr txBox="1"/>
          <p:nvPr/>
        </p:nvSpPr>
        <p:spPr>
          <a:xfrm>
            <a:off x="3696696" y="5233189"/>
            <a:ext cx="8186553"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Yatmadan önce ve her namazdan sonra okunmasının gereğini vurgulamıştır.</a:t>
            </a:r>
          </a:p>
        </p:txBody>
      </p:sp>
    </p:spTree>
    <p:extLst>
      <p:ext uri="{BB962C8B-B14F-4D97-AF65-F5344CB8AC3E}">
        <p14:creationId xmlns:p14="http://schemas.microsoft.com/office/powerpoint/2010/main" val="49985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ekran görüntüsü, metin, tasarım içeren bir resim&#10;&#10;Açıklama otomatik olarak oluşturuldu">
            <a:extLst>
              <a:ext uri="{FF2B5EF4-FFF2-40B4-BE49-F238E27FC236}">
                <a16:creationId xmlns:a16="http://schemas.microsoft.com/office/drawing/2014/main" id="{B1C84B25-6A52-335B-1FC5-1A1890819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818130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FELAK SURESİ VE ANLAMI</a:t>
            </a:r>
          </a:p>
        </p:txBody>
      </p:sp>
      <p:sp>
        <p:nvSpPr>
          <p:cNvPr id="12" name="Metin kutusu 11">
            <a:extLst>
              <a:ext uri="{FF2B5EF4-FFF2-40B4-BE49-F238E27FC236}">
                <a16:creationId xmlns:a16="http://schemas.microsoft.com/office/drawing/2014/main" id="{3063C5ED-881A-C014-C304-1C3346024160}"/>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5" name="Metin kutusu 4">
            <a:extLst>
              <a:ext uri="{FF2B5EF4-FFF2-40B4-BE49-F238E27FC236}">
                <a16:creationId xmlns:a16="http://schemas.microsoft.com/office/drawing/2014/main" id="{563DAB02-00D5-4B2B-965D-DB44143518A0}"/>
              </a:ext>
            </a:extLst>
          </p:cNvPr>
          <p:cNvSpPr txBox="1"/>
          <p:nvPr/>
        </p:nvSpPr>
        <p:spPr>
          <a:xfrm>
            <a:off x="753006" y="2776142"/>
            <a:ext cx="10685989" cy="2862322"/>
          </a:xfrm>
          <a:prstGeom prst="rect">
            <a:avLst/>
          </a:prstGeom>
          <a:noFill/>
          <a:ln>
            <a:noFill/>
          </a:ln>
        </p:spPr>
        <p:txBody>
          <a:bodyPr wrap="square" rtlCol="0">
            <a:spAutoFit/>
          </a:bodyPr>
          <a:lstStyle/>
          <a:p>
            <a:pPr algn="ctr"/>
            <a:r>
              <a:rPr lang="tr-TR" sz="3600" dirty="0"/>
              <a:t>Felak suresi, Nas suresiyle birlikte varlıkların </a:t>
            </a:r>
            <a:r>
              <a:rPr lang="tr-TR" sz="3600" dirty="0" err="1"/>
              <a:t>şerrinden</a:t>
            </a:r>
            <a:r>
              <a:rPr lang="tr-TR" sz="3600" dirty="0"/>
              <a:t> Allah’a (c.c.) </a:t>
            </a:r>
            <a:r>
              <a:rPr lang="tr-TR" sz="3600" dirty="0" err="1"/>
              <a:t>sığınmayı</a:t>
            </a:r>
            <a:r>
              <a:rPr lang="tr-TR" sz="3600" dirty="0"/>
              <a:t> ifade ettikleri </a:t>
            </a:r>
            <a:r>
              <a:rPr lang="tr-TR" sz="3600" dirty="0" err="1"/>
              <a:t>için</a:t>
            </a:r>
            <a:r>
              <a:rPr lang="tr-TR" sz="3600" dirty="0"/>
              <a:t>, bu iki sureye “(kendileriyle Allah’ın (c.c.) korumasına) </a:t>
            </a:r>
            <a:r>
              <a:rPr lang="tr-TR" sz="3600" dirty="0">
                <a:solidFill>
                  <a:srgbClr val="FF0000"/>
                </a:solidFill>
              </a:rPr>
              <a:t>iki </a:t>
            </a:r>
            <a:r>
              <a:rPr lang="tr-TR" sz="3600" dirty="0" err="1">
                <a:solidFill>
                  <a:srgbClr val="FF0000"/>
                </a:solidFill>
              </a:rPr>
              <a:t>sığınılan</a:t>
            </a:r>
            <a:r>
              <a:rPr lang="tr-TR" sz="3600" dirty="0"/>
              <a:t>” manasında “</a:t>
            </a:r>
            <a:r>
              <a:rPr lang="tr-TR" sz="3600" dirty="0" err="1">
                <a:solidFill>
                  <a:srgbClr val="FF0000"/>
                </a:solidFill>
              </a:rPr>
              <a:t>Muavvizetân</a:t>
            </a:r>
            <a:r>
              <a:rPr lang="tr-TR" sz="3600" dirty="0"/>
              <a:t>” veya “</a:t>
            </a:r>
            <a:r>
              <a:rPr lang="tr-TR" sz="3600" dirty="0" err="1">
                <a:solidFill>
                  <a:srgbClr val="FF0000"/>
                </a:solidFill>
              </a:rPr>
              <a:t>Muavvizeteyn</a:t>
            </a:r>
            <a:r>
              <a:rPr lang="tr-TR" sz="3600" dirty="0"/>
              <a:t>” denmiştir. </a:t>
            </a:r>
          </a:p>
        </p:txBody>
      </p:sp>
      <p:sp>
        <p:nvSpPr>
          <p:cNvPr id="13" name="Freeform 11">
            <a:extLst>
              <a:ext uri="{FF2B5EF4-FFF2-40B4-BE49-F238E27FC236}">
                <a16:creationId xmlns:a16="http://schemas.microsoft.com/office/drawing/2014/main" id="{EE9B9497-80FA-AF50-A271-5EEE05BF620A}"/>
              </a:ext>
            </a:extLst>
          </p:cNvPr>
          <p:cNvSpPr/>
          <p:nvPr/>
        </p:nvSpPr>
        <p:spPr>
          <a:xfrm>
            <a:off x="4482650" y="543962"/>
            <a:ext cx="3226700" cy="2024754"/>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4" name="Metin kutusu 13">
            <a:extLst>
              <a:ext uri="{FF2B5EF4-FFF2-40B4-BE49-F238E27FC236}">
                <a16:creationId xmlns:a16="http://schemas.microsoft.com/office/drawing/2014/main" id="{45BB0381-D05F-3B50-A715-318301F56245}"/>
              </a:ext>
            </a:extLst>
          </p:cNvPr>
          <p:cNvSpPr txBox="1"/>
          <p:nvPr/>
        </p:nvSpPr>
        <p:spPr>
          <a:xfrm>
            <a:off x="4601980" y="1422617"/>
            <a:ext cx="2683240" cy="461665"/>
          </a:xfrm>
          <a:prstGeom prst="rect">
            <a:avLst/>
          </a:prstGeom>
          <a:noFill/>
        </p:spPr>
        <p:txBody>
          <a:bodyPr wrap="square" rtlCol="0">
            <a:spAutoFit/>
          </a:bodyPr>
          <a:lstStyle/>
          <a:p>
            <a:pPr algn="ctr"/>
            <a:r>
              <a:rPr lang="tr-TR" sz="2400" b="1" dirty="0">
                <a:latin typeface="Arial" panose="020B0604020202020204" pitchFamily="34" charset="0"/>
              </a:rPr>
              <a:t>UNUTMAYALIM</a:t>
            </a:r>
          </a:p>
        </p:txBody>
      </p:sp>
    </p:spTree>
    <p:extLst>
      <p:ext uri="{BB962C8B-B14F-4D97-AF65-F5344CB8AC3E}">
        <p14:creationId xmlns:p14="http://schemas.microsoft.com/office/powerpoint/2010/main" val="66659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metin, tasarım içeren bir resim&#10;&#10;Açıklama otomatik olarak oluşturuldu">
            <a:extLst>
              <a:ext uri="{FF2B5EF4-FFF2-40B4-BE49-F238E27FC236}">
                <a16:creationId xmlns:a16="http://schemas.microsoft.com/office/drawing/2014/main" id="{955B3764-3832-9CD8-14D6-D7B9900C0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Resim 5" descr="daire, renklilik, grafik, sanat içeren bir resim&#10;&#10;Açıklama otomatik olarak oluşturuldu">
            <a:extLst>
              <a:ext uri="{FF2B5EF4-FFF2-40B4-BE49-F238E27FC236}">
                <a16:creationId xmlns:a16="http://schemas.microsoft.com/office/drawing/2014/main" id="{951ADDB8-AD5D-01B9-8E1C-FA238464B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095" y="567095"/>
            <a:ext cx="5723809" cy="5723809"/>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0840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FELAK SURESİ VE ANLAMI</a:t>
            </a:r>
          </a:p>
        </p:txBody>
      </p:sp>
      <p:sp>
        <p:nvSpPr>
          <p:cNvPr id="9" name="Metin kutusu 8">
            <a:extLst>
              <a:ext uri="{FF2B5EF4-FFF2-40B4-BE49-F238E27FC236}">
                <a16:creationId xmlns:a16="http://schemas.microsoft.com/office/drawing/2014/main" id="{9C5450D1-4024-296F-42CB-7BC7A9F752EE}"/>
              </a:ext>
            </a:extLst>
          </p:cNvPr>
          <p:cNvSpPr txBox="1"/>
          <p:nvPr/>
        </p:nvSpPr>
        <p:spPr>
          <a:xfrm>
            <a:off x="1948722" y="438827"/>
            <a:ext cx="1720353" cy="584775"/>
          </a:xfrm>
          <a:prstGeom prst="rect">
            <a:avLst/>
          </a:prstGeom>
          <a:noFill/>
          <a:ln>
            <a:noFill/>
          </a:ln>
        </p:spPr>
        <p:txBody>
          <a:bodyPr wrap="square" rtlCol="0">
            <a:spAutoFit/>
          </a:bodyPr>
          <a:lstStyle/>
          <a:p>
            <a:pPr algn="r">
              <a:spcAft>
                <a:spcPts val="600"/>
              </a:spcAft>
            </a:pPr>
            <a:r>
              <a:rPr lang="tr-TR" sz="3200" b="1" dirty="0">
                <a:latin typeface="Arial" panose="020B0604020202020204" pitchFamily="34" charset="0"/>
                <a:cs typeface="Arial" panose="020B0604020202020204" pitchFamily="34" charset="0"/>
              </a:rPr>
              <a:t>Felak</a:t>
            </a:r>
          </a:p>
        </p:txBody>
      </p:sp>
      <p:sp>
        <p:nvSpPr>
          <p:cNvPr id="3" name="Metin kutusu 2">
            <a:extLst>
              <a:ext uri="{FF2B5EF4-FFF2-40B4-BE49-F238E27FC236}">
                <a16:creationId xmlns:a16="http://schemas.microsoft.com/office/drawing/2014/main" id="{9293536E-C98C-B49F-60F2-9886890B503F}"/>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7" name="Metin kutusu 6">
            <a:extLst>
              <a:ext uri="{FF2B5EF4-FFF2-40B4-BE49-F238E27FC236}">
                <a16:creationId xmlns:a16="http://schemas.microsoft.com/office/drawing/2014/main" id="{8E42D9C5-5F81-62DC-44A7-203A1F64C412}"/>
              </a:ext>
            </a:extLst>
          </p:cNvPr>
          <p:cNvSpPr txBox="1"/>
          <p:nvPr/>
        </p:nvSpPr>
        <p:spPr>
          <a:xfrm>
            <a:off x="3591749" y="1268283"/>
            <a:ext cx="2495564" cy="1938992"/>
          </a:xfrm>
          <a:prstGeom prst="rect">
            <a:avLst/>
          </a:prstGeom>
          <a:noFill/>
          <a:ln>
            <a:noFill/>
          </a:ln>
        </p:spPr>
        <p:txBody>
          <a:bodyPr wrap="square" rtlCol="0">
            <a:spAutoFit/>
          </a:bodyPr>
          <a:lstStyle/>
          <a:p>
            <a:pPr algn="ctr">
              <a:spcAft>
                <a:spcPts val="600"/>
              </a:spcAft>
            </a:pPr>
            <a:r>
              <a:rPr lang="tr-TR" sz="2000" dirty="0">
                <a:solidFill>
                  <a:schemeClr val="bg1"/>
                </a:solidFill>
                <a:latin typeface="Arial" panose="020B0604020202020204" pitchFamily="34" charset="0"/>
                <a:cs typeface="Arial" panose="020B0604020202020204" pitchFamily="34" charset="0"/>
              </a:rPr>
              <a:t>Yokluktan        yarılıp çıkan mahlûkat, kâinatın yokluk alanından bir patlama ile ilk yaratılışı</a:t>
            </a:r>
          </a:p>
        </p:txBody>
      </p:sp>
      <p:sp>
        <p:nvSpPr>
          <p:cNvPr id="10" name="Metin kutusu 9">
            <a:extLst>
              <a:ext uri="{FF2B5EF4-FFF2-40B4-BE49-F238E27FC236}">
                <a16:creationId xmlns:a16="http://schemas.microsoft.com/office/drawing/2014/main" id="{C21A3115-8736-952A-EAEC-0D8EF4F47283}"/>
              </a:ext>
            </a:extLst>
          </p:cNvPr>
          <p:cNvSpPr txBox="1"/>
          <p:nvPr/>
        </p:nvSpPr>
        <p:spPr>
          <a:xfrm>
            <a:off x="6148295" y="1528692"/>
            <a:ext cx="2040944" cy="1477328"/>
          </a:xfrm>
          <a:prstGeom prst="rect">
            <a:avLst/>
          </a:prstGeom>
          <a:noFill/>
          <a:ln>
            <a:noFill/>
          </a:ln>
        </p:spPr>
        <p:txBody>
          <a:bodyPr wrap="square" rtlCol="0">
            <a:spAutoFit/>
          </a:bodyPr>
          <a:lstStyle/>
          <a:p>
            <a:pPr algn="ctr">
              <a:spcAft>
                <a:spcPts val="600"/>
              </a:spcAft>
            </a:pPr>
            <a:r>
              <a:rPr lang="tr-TR" dirty="0">
                <a:solidFill>
                  <a:schemeClr val="bg1"/>
                </a:solidFill>
                <a:latin typeface="Arial" panose="020B0604020202020204" pitchFamily="34" charset="0"/>
                <a:cs typeface="Arial" panose="020B0604020202020204" pitchFamily="34" charset="0"/>
              </a:rPr>
              <a:t>Kıskanç, çekememezlik yapan, doğruya ve hakka engel olan</a:t>
            </a:r>
          </a:p>
        </p:txBody>
      </p:sp>
      <p:sp>
        <p:nvSpPr>
          <p:cNvPr id="11" name="Metin kutusu 10">
            <a:extLst>
              <a:ext uri="{FF2B5EF4-FFF2-40B4-BE49-F238E27FC236}">
                <a16:creationId xmlns:a16="http://schemas.microsoft.com/office/drawing/2014/main" id="{00169261-3CD3-FF3B-BBB6-FF0FD8B5C942}"/>
              </a:ext>
            </a:extLst>
          </p:cNvPr>
          <p:cNvSpPr txBox="1"/>
          <p:nvPr/>
        </p:nvSpPr>
        <p:spPr>
          <a:xfrm>
            <a:off x="3956070" y="3726253"/>
            <a:ext cx="2131242" cy="1631216"/>
          </a:xfrm>
          <a:prstGeom prst="rect">
            <a:avLst/>
          </a:prstGeom>
          <a:noFill/>
          <a:ln>
            <a:noFill/>
          </a:ln>
        </p:spPr>
        <p:txBody>
          <a:bodyPr wrap="square" rtlCol="0">
            <a:spAutoFit/>
          </a:bodyPr>
          <a:lstStyle/>
          <a:p>
            <a:pPr algn="ctr">
              <a:spcAft>
                <a:spcPts val="600"/>
              </a:spcAft>
            </a:pPr>
            <a:r>
              <a:rPr lang="tr-TR" sz="2000" dirty="0">
                <a:latin typeface="Arial" panose="020B0604020202020204" pitchFamily="34" charset="0"/>
                <a:cs typeface="Arial" panose="020B0604020202020204" pitchFamily="34" charset="0"/>
              </a:rPr>
              <a:t>İdare eden, terbiye eden, ıslah edip geliştiren, düzenleyen</a:t>
            </a:r>
          </a:p>
        </p:txBody>
      </p:sp>
      <p:sp>
        <p:nvSpPr>
          <p:cNvPr id="12" name="Metin kutusu 11">
            <a:extLst>
              <a:ext uri="{FF2B5EF4-FFF2-40B4-BE49-F238E27FC236}">
                <a16:creationId xmlns:a16="http://schemas.microsoft.com/office/drawing/2014/main" id="{B06264D4-F7B0-12BC-71C9-8D5E395EF864}"/>
              </a:ext>
            </a:extLst>
          </p:cNvPr>
          <p:cNvSpPr txBox="1"/>
          <p:nvPr/>
        </p:nvSpPr>
        <p:spPr>
          <a:xfrm>
            <a:off x="6306493" y="4055821"/>
            <a:ext cx="2040944" cy="1015663"/>
          </a:xfrm>
          <a:prstGeom prst="rect">
            <a:avLst/>
          </a:prstGeom>
          <a:noFill/>
          <a:ln>
            <a:noFill/>
          </a:ln>
        </p:spPr>
        <p:txBody>
          <a:bodyPr wrap="square" rtlCol="0">
            <a:spAutoFit/>
          </a:bodyPr>
          <a:lstStyle/>
          <a:p>
            <a:pPr algn="ctr">
              <a:spcAft>
                <a:spcPts val="600"/>
              </a:spcAft>
            </a:pPr>
            <a:r>
              <a:rPr lang="tr-TR" sz="2000" dirty="0">
                <a:latin typeface="Arial" panose="020B0604020202020204" pitchFamily="34" charset="0"/>
                <a:cs typeface="Arial" panose="020B0604020202020204" pitchFamily="34" charset="0"/>
              </a:rPr>
              <a:t>Kötülük, kötü şey, hayır olmayan iş</a:t>
            </a:r>
          </a:p>
        </p:txBody>
      </p:sp>
      <p:sp>
        <p:nvSpPr>
          <p:cNvPr id="13" name="Metin kutusu 12">
            <a:extLst>
              <a:ext uri="{FF2B5EF4-FFF2-40B4-BE49-F238E27FC236}">
                <a16:creationId xmlns:a16="http://schemas.microsoft.com/office/drawing/2014/main" id="{2C313CCB-F0A3-5CA4-2840-2C04AE26DCC5}"/>
              </a:ext>
            </a:extLst>
          </p:cNvPr>
          <p:cNvSpPr txBox="1"/>
          <p:nvPr/>
        </p:nvSpPr>
        <p:spPr>
          <a:xfrm>
            <a:off x="8675796" y="1212427"/>
            <a:ext cx="2040944" cy="584775"/>
          </a:xfrm>
          <a:prstGeom prst="rect">
            <a:avLst/>
          </a:prstGeom>
          <a:noFill/>
          <a:ln>
            <a:noFill/>
          </a:ln>
        </p:spPr>
        <p:txBody>
          <a:bodyPr wrap="square" rtlCol="0">
            <a:spAutoFit/>
          </a:bodyPr>
          <a:lstStyle/>
          <a:p>
            <a:pPr>
              <a:spcAft>
                <a:spcPts val="600"/>
              </a:spcAft>
            </a:pPr>
            <a:r>
              <a:rPr lang="tr-TR" sz="3200" b="1" dirty="0">
                <a:latin typeface="Arial" panose="020B0604020202020204" pitchFamily="34" charset="0"/>
                <a:cs typeface="Arial" panose="020B0604020202020204" pitchFamily="34" charset="0"/>
              </a:rPr>
              <a:t>Hasetçi</a:t>
            </a:r>
          </a:p>
        </p:txBody>
      </p:sp>
      <p:sp>
        <p:nvSpPr>
          <p:cNvPr id="14" name="Metin kutusu 13">
            <a:extLst>
              <a:ext uri="{FF2B5EF4-FFF2-40B4-BE49-F238E27FC236}">
                <a16:creationId xmlns:a16="http://schemas.microsoft.com/office/drawing/2014/main" id="{74680C1C-D21D-EA49-877A-39698042394D}"/>
              </a:ext>
            </a:extLst>
          </p:cNvPr>
          <p:cNvSpPr txBox="1"/>
          <p:nvPr/>
        </p:nvSpPr>
        <p:spPr>
          <a:xfrm>
            <a:off x="8549390" y="5849387"/>
            <a:ext cx="2182340" cy="584775"/>
          </a:xfrm>
          <a:prstGeom prst="rect">
            <a:avLst/>
          </a:prstGeom>
          <a:noFill/>
          <a:ln>
            <a:noFill/>
          </a:ln>
        </p:spPr>
        <p:txBody>
          <a:bodyPr wrap="square" rtlCol="0">
            <a:spAutoFit/>
          </a:bodyPr>
          <a:lstStyle/>
          <a:p>
            <a:pPr>
              <a:spcAft>
                <a:spcPts val="600"/>
              </a:spcAft>
            </a:pPr>
            <a:r>
              <a:rPr lang="tr-TR" sz="3200" b="1" dirty="0">
                <a:latin typeface="Arial" panose="020B0604020202020204" pitchFamily="34" charset="0"/>
                <a:cs typeface="Arial" panose="020B0604020202020204" pitchFamily="34" charset="0"/>
              </a:rPr>
              <a:t>Şer</a:t>
            </a:r>
          </a:p>
        </p:txBody>
      </p:sp>
      <p:sp>
        <p:nvSpPr>
          <p:cNvPr id="15" name="Metin kutusu 14">
            <a:extLst>
              <a:ext uri="{FF2B5EF4-FFF2-40B4-BE49-F238E27FC236}">
                <a16:creationId xmlns:a16="http://schemas.microsoft.com/office/drawing/2014/main" id="{59A3531C-7CE8-E1B5-9730-6532A1FA7DE8}"/>
              </a:ext>
            </a:extLst>
          </p:cNvPr>
          <p:cNvSpPr txBox="1"/>
          <p:nvPr/>
        </p:nvSpPr>
        <p:spPr>
          <a:xfrm>
            <a:off x="1813811" y="5071484"/>
            <a:ext cx="1720353" cy="584775"/>
          </a:xfrm>
          <a:prstGeom prst="rect">
            <a:avLst/>
          </a:prstGeom>
          <a:noFill/>
          <a:ln>
            <a:noFill/>
          </a:ln>
        </p:spPr>
        <p:txBody>
          <a:bodyPr wrap="square" rtlCol="0">
            <a:spAutoFit/>
          </a:bodyPr>
          <a:lstStyle/>
          <a:p>
            <a:pPr algn="r">
              <a:spcAft>
                <a:spcPts val="600"/>
              </a:spcAft>
            </a:pPr>
            <a:r>
              <a:rPr lang="tr-TR" sz="3200" b="1" dirty="0">
                <a:latin typeface="Arial" panose="020B0604020202020204" pitchFamily="34" charset="0"/>
                <a:cs typeface="Arial" panose="020B0604020202020204" pitchFamily="34" charset="0"/>
              </a:rPr>
              <a:t>er-</a:t>
            </a:r>
            <a:r>
              <a:rPr lang="tr-TR" sz="3200" b="1" dirty="0" err="1">
                <a:latin typeface="Arial" panose="020B0604020202020204" pitchFamily="34" charset="0"/>
                <a:cs typeface="Arial" panose="020B0604020202020204" pitchFamily="34" charset="0"/>
              </a:rPr>
              <a:t>Rabb</a:t>
            </a:r>
            <a:endParaRPr lang="tr-T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23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ekran görüntüsü, metin, tasarım içeren bir resim&#10;&#10;Açıklama otomatik olarak oluşturuldu">
            <a:extLst>
              <a:ext uri="{FF2B5EF4-FFF2-40B4-BE49-F238E27FC236}">
                <a16:creationId xmlns:a16="http://schemas.microsoft.com/office/drawing/2014/main" id="{D5EA3F1E-A363-F402-F8B8-C52AC28E2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DF2738E3-98AF-4DB7-962D-E421E882CD2C}"/>
              </a:ext>
            </a:extLst>
          </p:cNvPr>
          <p:cNvSpPr txBox="1"/>
          <p:nvPr/>
        </p:nvSpPr>
        <p:spPr>
          <a:xfrm>
            <a:off x="459772" y="60943"/>
            <a:ext cx="827274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3. KONU: BİR SURE TANIYORUM: FELAK SURESİ VE ANLAMI</a:t>
            </a:r>
          </a:p>
        </p:txBody>
      </p:sp>
      <p:sp>
        <p:nvSpPr>
          <p:cNvPr id="2" name="Metin kutusu 1">
            <a:extLst>
              <a:ext uri="{FF2B5EF4-FFF2-40B4-BE49-F238E27FC236}">
                <a16:creationId xmlns:a16="http://schemas.microsoft.com/office/drawing/2014/main" id="{BE043787-7CEE-B103-147F-9FA3FA560E2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7" name="Metin kutusu 6">
            <a:extLst>
              <a:ext uri="{FF2B5EF4-FFF2-40B4-BE49-F238E27FC236}">
                <a16:creationId xmlns:a16="http://schemas.microsoft.com/office/drawing/2014/main" id="{5EA0BF84-C61B-9FEC-1484-EC0B72C7A6DF}"/>
              </a:ext>
            </a:extLst>
          </p:cNvPr>
          <p:cNvSpPr txBox="1"/>
          <p:nvPr/>
        </p:nvSpPr>
        <p:spPr>
          <a:xfrm>
            <a:off x="0" y="603153"/>
            <a:ext cx="6972299" cy="368726"/>
          </a:xfrm>
          <a:prstGeom prst="rect">
            <a:avLst/>
          </a:prstGeom>
          <a:solidFill>
            <a:srgbClr val="FFFF00"/>
          </a:solidFill>
          <a:ln>
            <a:noFill/>
          </a:ln>
        </p:spPr>
        <p:txBody>
          <a:bodyPr wrap="square" bIns="75600" rtlCol="0">
            <a:spAutoFit/>
          </a:bodyPr>
          <a:lstStyle/>
          <a:p>
            <a:pPr>
              <a:spcAft>
                <a:spcPts val="600"/>
              </a:spcAft>
            </a:pPr>
            <a:r>
              <a:rPr lang="tr-TR" sz="1600" b="1" dirty="0">
                <a:latin typeface="Arial" panose="020B0604020202020204" pitchFamily="34" charset="0"/>
                <a:cs typeface="Arial" panose="020B0604020202020204" pitchFamily="34" charset="0"/>
              </a:rPr>
              <a:t> </a:t>
            </a:r>
            <a:r>
              <a:rPr lang="sv-SE" sz="1600" b="1" dirty="0">
                <a:latin typeface="Arial" panose="020B0604020202020204" pitchFamily="34" charset="0"/>
                <a:cs typeface="Arial" panose="020B0604020202020204" pitchFamily="34" charset="0"/>
              </a:rPr>
              <a:t>Aşağıda verilen cümlelerdeki noktalı yerlere uygun kelimeleri yazınız.</a:t>
            </a:r>
          </a:p>
        </p:txBody>
      </p:sp>
      <p:sp>
        <p:nvSpPr>
          <p:cNvPr id="8" name="Metin kutusu 7">
            <a:extLst>
              <a:ext uri="{FF2B5EF4-FFF2-40B4-BE49-F238E27FC236}">
                <a16:creationId xmlns:a16="http://schemas.microsoft.com/office/drawing/2014/main" id="{4575C275-22B7-E8FA-7D2D-9D687EE69A8E}"/>
              </a:ext>
            </a:extLst>
          </p:cNvPr>
          <p:cNvSpPr txBox="1"/>
          <p:nvPr/>
        </p:nvSpPr>
        <p:spPr>
          <a:xfrm>
            <a:off x="774492" y="1159664"/>
            <a:ext cx="10643017" cy="3486917"/>
          </a:xfrm>
          <a:prstGeom prst="rect">
            <a:avLst/>
          </a:prstGeom>
          <a:noFill/>
          <a:ln>
            <a:noFill/>
          </a:ln>
        </p:spPr>
        <p:txBody>
          <a:bodyPr wrap="square" rtlCol="0">
            <a:spAutoFit/>
          </a:bodyPr>
          <a:lstStyle/>
          <a:p>
            <a:pPr>
              <a:lnSpc>
                <a:spcPct val="150000"/>
              </a:lnSpc>
              <a:spcAft>
                <a:spcPts val="800"/>
              </a:spcAft>
            </a:pPr>
            <a:r>
              <a:rPr lang="tr-TR" sz="2200" dirty="0">
                <a:latin typeface="Arial" panose="020B0604020202020204" pitchFamily="34" charset="0"/>
                <a:cs typeface="Arial" panose="020B0604020202020204" pitchFamily="34" charset="0"/>
              </a:rPr>
              <a:t>• </a:t>
            </a:r>
            <a:r>
              <a:rPr lang="tr-TR" sz="2200" dirty="0" err="1">
                <a:latin typeface="Arial" panose="020B0604020202020204" pitchFamily="34" charset="0"/>
                <a:cs typeface="Arial" panose="020B0604020202020204" pitchFamily="34" charset="0"/>
              </a:rPr>
              <a:t>Nâs</a:t>
            </a:r>
            <a:r>
              <a:rPr lang="tr-TR" sz="2200" dirty="0">
                <a:latin typeface="Arial" panose="020B0604020202020204" pitchFamily="34" charset="0"/>
                <a:cs typeface="Arial" panose="020B0604020202020204" pitchFamily="34" charset="0"/>
              </a:rPr>
              <a:t> suresi ile birlikte Peygamberimize indirilen diğer sure …………… suresidir.</a:t>
            </a:r>
          </a:p>
          <a:p>
            <a:pPr>
              <a:lnSpc>
                <a:spcPct val="150000"/>
              </a:lnSpc>
              <a:spcAft>
                <a:spcPts val="800"/>
              </a:spcAft>
            </a:pPr>
            <a:r>
              <a:rPr lang="tr-TR" sz="2200" dirty="0">
                <a:latin typeface="Arial" panose="020B0604020202020204" pitchFamily="34" charset="0"/>
                <a:cs typeface="Arial" panose="020B0604020202020204" pitchFamily="34" charset="0"/>
              </a:rPr>
              <a:t>• …………........… iki koruyucu gelir ve Felak ve Nas suresi için kullanılır. </a:t>
            </a:r>
          </a:p>
          <a:p>
            <a:pPr>
              <a:lnSpc>
                <a:spcPct val="150000"/>
              </a:lnSpc>
              <a:spcAft>
                <a:spcPts val="800"/>
              </a:spcAft>
            </a:pPr>
            <a:r>
              <a:rPr lang="tr-TR" sz="2200" dirty="0">
                <a:latin typeface="Arial" panose="020B0604020202020204" pitchFamily="34" charset="0"/>
                <a:cs typeface="Arial" panose="020B0604020202020204" pitchFamily="34" charset="0"/>
              </a:rPr>
              <a:t>• Hz. Peygamber (s.a.v.) İhlâs, Felak ve </a:t>
            </a:r>
            <a:r>
              <a:rPr lang="tr-TR" sz="2200" dirty="0" err="1">
                <a:latin typeface="Arial" panose="020B0604020202020204" pitchFamily="34" charset="0"/>
                <a:cs typeface="Arial" panose="020B0604020202020204" pitchFamily="34" charset="0"/>
              </a:rPr>
              <a:t>Nâs</a:t>
            </a:r>
            <a:r>
              <a:rPr lang="tr-TR" sz="2200" dirty="0">
                <a:latin typeface="Arial" panose="020B0604020202020204" pitchFamily="34" charset="0"/>
                <a:cs typeface="Arial" panose="020B0604020202020204" pitchFamily="34" charset="0"/>
              </a:rPr>
              <a:t> surelerinin çok faziletli olduğunu ve ……………..………. üçte birine denk geldiği haber vermiştir. </a:t>
            </a:r>
          </a:p>
          <a:p>
            <a:pPr>
              <a:lnSpc>
                <a:spcPct val="150000"/>
              </a:lnSpc>
              <a:spcAft>
                <a:spcPts val="800"/>
              </a:spcAft>
            </a:pPr>
            <a:r>
              <a:rPr lang="tr-TR" sz="2200" dirty="0">
                <a:latin typeface="Arial" panose="020B0604020202020204" pitchFamily="34" charset="0"/>
                <a:cs typeface="Arial" panose="020B0604020202020204" pitchFamily="34" charset="0"/>
              </a:rPr>
              <a:t>• Kıskanç, çekememezlik yapan, doğruya ve hakka engel olan kimseye       …………. denir.</a:t>
            </a:r>
          </a:p>
        </p:txBody>
      </p:sp>
      <p:sp>
        <p:nvSpPr>
          <p:cNvPr id="9" name="Metin kutusu 8">
            <a:extLst>
              <a:ext uri="{FF2B5EF4-FFF2-40B4-BE49-F238E27FC236}">
                <a16:creationId xmlns:a16="http://schemas.microsoft.com/office/drawing/2014/main" id="{B27F4B2B-4775-A870-BA62-5A4261A4CA4D}"/>
              </a:ext>
            </a:extLst>
          </p:cNvPr>
          <p:cNvSpPr txBox="1"/>
          <p:nvPr/>
        </p:nvSpPr>
        <p:spPr>
          <a:xfrm>
            <a:off x="8214361" y="1254297"/>
            <a:ext cx="1356360" cy="430887"/>
          </a:xfrm>
          <a:prstGeom prst="rect">
            <a:avLst/>
          </a:prstGeom>
          <a:solidFill>
            <a:schemeClr val="bg1"/>
          </a:solidFill>
        </p:spPr>
        <p:txBody>
          <a:bodyPr wrap="square" rtlCol="0">
            <a:spAutoFit/>
          </a:bodyPr>
          <a:lstStyle/>
          <a:p>
            <a:pPr algn="ctr"/>
            <a:r>
              <a:rPr lang="tr-TR" sz="2200" b="1" dirty="0">
                <a:solidFill>
                  <a:srgbClr val="FF0000"/>
                </a:solidFill>
                <a:latin typeface="Arial" panose="020B0604020202020204" pitchFamily="34" charset="0"/>
                <a:cs typeface="Arial" panose="020B0604020202020204" pitchFamily="34" charset="0"/>
              </a:rPr>
              <a:t>Felak</a:t>
            </a:r>
          </a:p>
        </p:txBody>
      </p:sp>
      <p:sp>
        <p:nvSpPr>
          <p:cNvPr id="10" name="Metin kutusu 9">
            <a:extLst>
              <a:ext uri="{FF2B5EF4-FFF2-40B4-BE49-F238E27FC236}">
                <a16:creationId xmlns:a16="http://schemas.microsoft.com/office/drawing/2014/main" id="{A2337ADC-1733-5CE7-1E58-BD2ED35B41FC}"/>
              </a:ext>
            </a:extLst>
          </p:cNvPr>
          <p:cNvSpPr txBox="1"/>
          <p:nvPr/>
        </p:nvSpPr>
        <p:spPr>
          <a:xfrm>
            <a:off x="983829" y="1824287"/>
            <a:ext cx="2064171" cy="430887"/>
          </a:xfrm>
          <a:prstGeom prst="rect">
            <a:avLst/>
          </a:prstGeom>
          <a:solidFill>
            <a:schemeClr val="bg1"/>
          </a:solidFill>
        </p:spPr>
        <p:txBody>
          <a:bodyPr wrap="square" rtlCol="0">
            <a:spAutoFit/>
          </a:bodyPr>
          <a:lstStyle/>
          <a:p>
            <a:pPr algn="ctr"/>
            <a:r>
              <a:rPr lang="tr-TR" sz="2200" b="1" dirty="0" err="1">
                <a:solidFill>
                  <a:srgbClr val="FF0000"/>
                </a:solidFill>
                <a:latin typeface="Arial" panose="020B0604020202020204" pitchFamily="34" charset="0"/>
                <a:cs typeface="Arial" panose="020B0604020202020204" pitchFamily="34" charset="0"/>
              </a:rPr>
              <a:t>Muavvizeteyn</a:t>
            </a:r>
            <a:endParaRPr lang="tr-TR" sz="2200" b="1" dirty="0">
              <a:solidFill>
                <a:srgbClr val="FF0000"/>
              </a:solidFill>
              <a:latin typeface="Arial" panose="020B0604020202020204" pitchFamily="34" charset="0"/>
              <a:cs typeface="Arial" panose="020B0604020202020204" pitchFamily="34" charset="0"/>
            </a:endParaRPr>
          </a:p>
        </p:txBody>
      </p:sp>
      <p:sp>
        <p:nvSpPr>
          <p:cNvPr id="11" name="Metin kutusu 10">
            <a:extLst>
              <a:ext uri="{FF2B5EF4-FFF2-40B4-BE49-F238E27FC236}">
                <a16:creationId xmlns:a16="http://schemas.microsoft.com/office/drawing/2014/main" id="{24CB7318-9660-05AC-638F-144DA7B61C2C}"/>
              </a:ext>
            </a:extLst>
          </p:cNvPr>
          <p:cNvSpPr txBox="1"/>
          <p:nvPr/>
        </p:nvSpPr>
        <p:spPr>
          <a:xfrm>
            <a:off x="774491" y="2968693"/>
            <a:ext cx="2608789" cy="430887"/>
          </a:xfrm>
          <a:prstGeom prst="rect">
            <a:avLst/>
          </a:prstGeom>
          <a:solidFill>
            <a:schemeClr val="bg1"/>
          </a:solidFill>
        </p:spPr>
        <p:txBody>
          <a:bodyPr wrap="square" rtlCol="0">
            <a:spAutoFit/>
          </a:bodyPr>
          <a:lstStyle/>
          <a:p>
            <a:pPr algn="ctr"/>
            <a:r>
              <a:rPr lang="tr-TR" sz="2200" b="1" dirty="0">
                <a:solidFill>
                  <a:srgbClr val="FF0000"/>
                </a:solidFill>
                <a:latin typeface="Arial" panose="020B0604020202020204" pitchFamily="34" charset="0"/>
                <a:cs typeface="Arial" panose="020B0604020202020204" pitchFamily="34" charset="0"/>
              </a:rPr>
              <a:t>Kur'an-ı Kerim'in</a:t>
            </a:r>
          </a:p>
        </p:txBody>
      </p:sp>
      <p:sp>
        <p:nvSpPr>
          <p:cNvPr id="13" name="Metin kutusu 12">
            <a:extLst>
              <a:ext uri="{FF2B5EF4-FFF2-40B4-BE49-F238E27FC236}">
                <a16:creationId xmlns:a16="http://schemas.microsoft.com/office/drawing/2014/main" id="{5B04A2C9-5F20-8295-EF74-9D332E38C86C}"/>
              </a:ext>
            </a:extLst>
          </p:cNvPr>
          <p:cNvSpPr txBox="1"/>
          <p:nvPr/>
        </p:nvSpPr>
        <p:spPr>
          <a:xfrm>
            <a:off x="774491" y="4075469"/>
            <a:ext cx="1374350" cy="430887"/>
          </a:xfrm>
          <a:prstGeom prst="rect">
            <a:avLst/>
          </a:prstGeom>
          <a:solidFill>
            <a:schemeClr val="bg1"/>
          </a:solidFill>
        </p:spPr>
        <p:txBody>
          <a:bodyPr wrap="square" rtlCol="0">
            <a:spAutoFit/>
          </a:bodyPr>
          <a:lstStyle/>
          <a:p>
            <a:pPr algn="ctr"/>
            <a:r>
              <a:rPr lang="tr-TR" sz="2200" b="1" dirty="0">
                <a:solidFill>
                  <a:srgbClr val="FF0000"/>
                </a:solidFill>
                <a:latin typeface="Arial" panose="020B0604020202020204" pitchFamily="34" charset="0"/>
                <a:cs typeface="Arial" panose="020B0604020202020204" pitchFamily="34" charset="0"/>
              </a:rPr>
              <a:t>hasetçi</a:t>
            </a:r>
          </a:p>
        </p:txBody>
      </p:sp>
    </p:spTree>
    <p:extLst>
      <p:ext uri="{BB962C8B-B14F-4D97-AF65-F5344CB8AC3E}">
        <p14:creationId xmlns:p14="http://schemas.microsoft.com/office/powerpoint/2010/main" val="30835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3338</TotalTime>
  <Words>1463</Words>
  <Application>Microsoft Office PowerPoint</Application>
  <PresentationFormat>Geniş ekran</PresentationFormat>
  <Paragraphs>186</Paragraphs>
  <Slides>20</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Balcı</cp:lastModifiedBy>
  <cp:revision>99</cp:revision>
  <dcterms:created xsi:type="dcterms:W3CDTF">2023-08-29T09:05:15Z</dcterms:created>
  <dcterms:modified xsi:type="dcterms:W3CDTF">2023-12-15T10:54:07Z</dcterms:modified>
</cp:coreProperties>
</file>