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315" r:id="rId4"/>
    <p:sldId id="314" r:id="rId5"/>
    <p:sldId id="316" r:id="rId6"/>
    <p:sldId id="317" r:id="rId7"/>
    <p:sldId id="318" r:id="rId8"/>
    <p:sldId id="319" r:id="rId9"/>
    <p:sldId id="320" r:id="rId10"/>
    <p:sldId id="271" r:id="rId11"/>
    <p:sldId id="272" r:id="rId12"/>
    <p:sldId id="312" r:id="rId13"/>
    <p:sldId id="260" r:id="rId14"/>
    <p:sldId id="261" r:id="rId15"/>
    <p:sldId id="264" r:id="rId16"/>
    <p:sldId id="309" r:id="rId17"/>
    <p:sldId id="307" r:id="rId18"/>
    <p:sldId id="296" r:id="rId19"/>
    <p:sldId id="303" r:id="rId20"/>
    <p:sldId id="304" r:id="rId21"/>
    <p:sldId id="305" r:id="rId22"/>
    <p:sldId id="306" r:id="rId23"/>
    <p:sldId id="308" r:id="rId24"/>
    <p:sldId id="258"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1F36"/>
    <a:srgbClr val="545454"/>
    <a:srgbClr val="15051B"/>
    <a:srgbClr val="86E2CE"/>
    <a:srgbClr val="F5917B"/>
    <a:srgbClr val="FFFFFF"/>
    <a:srgbClr val="0097B2"/>
    <a:srgbClr val="C00000"/>
    <a:srgbClr val="C61D1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64" autoAdjust="0"/>
  </p:normalViewPr>
  <p:slideViewPr>
    <p:cSldViewPr snapToGrid="0">
      <p:cViewPr>
        <p:scale>
          <a:sx n="66" d="100"/>
          <a:sy n="66"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14.12.2023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21</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grafik tasarım, grafik, ekran görüntüsü içeren bir resim&#10;&#10;Açıklama otomatik olarak oluşturuldu">
            <a:extLst>
              <a:ext uri="{FF2B5EF4-FFF2-40B4-BE49-F238E27FC236}">
                <a16:creationId xmlns:a16="http://schemas.microsoft.com/office/drawing/2014/main" id="{BD15776D-372B-E076-7B6F-7A335F0C7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6E1F36"/>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1. KONU: BAZI ZARARLI ALIŞKANLIKLAR</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ekran görüntüsü, metin, tasarım içeren bir resim&#10;&#10;Açıklama otomatik olarak oluşturuldu">
            <a:extLst>
              <a:ext uri="{FF2B5EF4-FFF2-40B4-BE49-F238E27FC236}">
                <a16:creationId xmlns:a16="http://schemas.microsoft.com/office/drawing/2014/main" id="{4BC72E42-796B-4A12-2C51-BF73369A7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646326" y="2190200"/>
            <a:ext cx="10899348" cy="2554545"/>
          </a:xfrm>
          <a:prstGeom prst="rect">
            <a:avLst/>
          </a:prstGeom>
          <a:noFill/>
          <a:ln>
            <a:noFill/>
          </a:ln>
        </p:spPr>
        <p:txBody>
          <a:bodyPr wrap="square" rtlCol="0">
            <a:spAutoFit/>
          </a:bodyPr>
          <a:lstStyle/>
          <a:p>
            <a:pPr algn="ctr"/>
            <a:r>
              <a:rPr lang="tr-TR" sz="3200" dirty="0"/>
              <a:t>“Salih onların düştüğü felaketi görünce onlardan yüz çevirip onların yanından ayrıldı ve şöyle dedi: 'Ey kavmim! </a:t>
            </a:r>
            <a:r>
              <a:rPr lang="tr-TR" sz="3200" dirty="0" err="1"/>
              <a:t>Andolsun</a:t>
            </a:r>
            <a:r>
              <a:rPr lang="tr-TR" sz="3200" dirty="0"/>
              <a:t> ki ben size Rabbimin mesajını tebliğ ettim ve iyiliğiniz için size öğüt verdim; Anlaşıldı ki, siz öğüt verenlerden hoşlanmıyorsunuz.' ”</a:t>
            </a:r>
          </a:p>
          <a:p>
            <a:pPr algn="ctr"/>
            <a:r>
              <a:rPr lang="tr-TR" sz="3200" dirty="0"/>
              <a:t>(</a:t>
            </a:r>
            <a:r>
              <a:rPr lang="tr-TR" sz="3200" dirty="0" err="1"/>
              <a:t>A’râf</a:t>
            </a:r>
            <a:r>
              <a:rPr lang="tr-TR" sz="3200" dirty="0"/>
              <a:t> Suresi 79.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tasarım içeren bir resim&#10;&#10;Açıklama otomatik olarak oluşturuldu">
            <a:extLst>
              <a:ext uri="{FF2B5EF4-FFF2-40B4-BE49-F238E27FC236}">
                <a16:creationId xmlns:a16="http://schemas.microsoft.com/office/drawing/2014/main" id="{089F5568-0356-5770-34B3-7F13B5D83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187797"/>
            <a:ext cx="10838388"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Salih (a.s.) toplumun iyiliği için nasihat etmiştir.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91" y="3044370"/>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Salih (a.s.) peygamberlik vazifesini tam olarak yapmıştır.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90" y="387186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Hayırlı sözlerden hoşlanmayan insanların sonu kötü olmuştur.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B1C84B25-6A52-335B-1FC5-1A1890819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563DAB02-00D5-4B2B-965D-DB44143518A0}"/>
              </a:ext>
            </a:extLst>
          </p:cNvPr>
          <p:cNvSpPr txBox="1"/>
          <p:nvPr/>
        </p:nvSpPr>
        <p:spPr>
          <a:xfrm>
            <a:off x="753006" y="2776142"/>
            <a:ext cx="10685989" cy="3416320"/>
          </a:xfrm>
          <a:prstGeom prst="rect">
            <a:avLst/>
          </a:prstGeom>
          <a:noFill/>
          <a:ln>
            <a:noFill/>
          </a:ln>
        </p:spPr>
        <p:txBody>
          <a:bodyPr wrap="square" rtlCol="0">
            <a:spAutoFit/>
          </a:bodyPr>
          <a:lstStyle/>
          <a:p>
            <a:pPr algn="ctr"/>
            <a:r>
              <a:rPr lang="tr-TR" sz="3600" dirty="0"/>
              <a:t>Allah’ın (c.c.) yapılmasını</a:t>
            </a:r>
          </a:p>
          <a:p>
            <a:pPr algn="ctr"/>
            <a:r>
              <a:rPr lang="tr-TR" sz="3600" dirty="0"/>
              <a:t>kesin olarak yasakladığı söz ve davranışlar </a:t>
            </a:r>
            <a:r>
              <a:rPr lang="tr-TR" sz="3600" b="1" dirty="0">
                <a:solidFill>
                  <a:srgbClr val="FF0000"/>
                </a:solidFill>
              </a:rPr>
              <a:t>haram</a:t>
            </a:r>
            <a:r>
              <a:rPr lang="tr-TR" sz="3600" dirty="0"/>
              <a:t>, dinî bakımdan kullanılmasına, yapılmasına, söylenmesine, yenilip içilmesine izin verilen şeyler </a:t>
            </a:r>
            <a:r>
              <a:rPr lang="tr-TR" sz="3600" b="1" dirty="0">
                <a:solidFill>
                  <a:srgbClr val="FF0000"/>
                </a:solidFill>
              </a:rPr>
              <a:t>helal</a:t>
            </a:r>
            <a:r>
              <a:rPr lang="tr-TR" sz="3600" dirty="0"/>
              <a:t>, haram kadar kesin ve bağlayıcı delillere dayanmayan, yapılması dinen hoş görülmeyen şeylere de </a:t>
            </a:r>
            <a:r>
              <a:rPr lang="tr-TR" sz="3600" b="1" dirty="0">
                <a:solidFill>
                  <a:srgbClr val="FF0000"/>
                </a:solidFill>
              </a:rPr>
              <a:t>mekruh</a:t>
            </a:r>
            <a:r>
              <a:rPr lang="tr-TR" sz="3600" dirty="0"/>
              <a:t> denilmektedir.</a:t>
            </a:r>
          </a:p>
        </p:txBody>
      </p:sp>
      <p:sp>
        <p:nvSpPr>
          <p:cNvPr id="13" name="Freeform 11">
            <a:extLst>
              <a:ext uri="{FF2B5EF4-FFF2-40B4-BE49-F238E27FC236}">
                <a16:creationId xmlns:a16="http://schemas.microsoft.com/office/drawing/2014/main" id="{EE9B9497-80FA-AF50-A271-5EEE05BF620A}"/>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4" name="Metin kutusu 13">
            <a:extLst>
              <a:ext uri="{FF2B5EF4-FFF2-40B4-BE49-F238E27FC236}">
                <a16:creationId xmlns:a16="http://schemas.microsoft.com/office/drawing/2014/main" id="{45BB0381-D05F-3B50-A715-318301F56245}"/>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UNUTMAYALIM</a:t>
            </a:r>
          </a:p>
        </p:txBody>
      </p:sp>
    </p:spTree>
    <p:extLst>
      <p:ext uri="{BB962C8B-B14F-4D97-AF65-F5344CB8AC3E}">
        <p14:creationId xmlns:p14="http://schemas.microsoft.com/office/powerpoint/2010/main" val="66659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D5EA3F1E-A363-F402-F8B8-C52AC28E2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4907818"/>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 Hz. </a:t>
            </a:r>
            <a:r>
              <a:rPr lang="tr-TR" sz="2200" dirty="0" err="1">
                <a:latin typeface="Arial" panose="020B0604020202020204" pitchFamily="34" charset="0"/>
                <a:cs typeface="Arial" panose="020B0604020202020204" pitchFamily="34" charset="0"/>
              </a:rPr>
              <a:t>İsmâil’den</a:t>
            </a:r>
            <a:r>
              <a:rPr lang="tr-TR" sz="2200" dirty="0">
                <a:latin typeface="Arial" panose="020B0604020202020204" pitchFamily="34" charset="0"/>
                <a:cs typeface="Arial" panose="020B0604020202020204" pitchFamily="34" charset="0"/>
              </a:rPr>
              <a:t> önceki döneme ait soyu kesilmiş eski Arap kabilelerinden biri olarak kabul edilir.</a:t>
            </a:r>
          </a:p>
          <a:p>
            <a:pPr>
              <a:lnSpc>
                <a:spcPct val="150000"/>
              </a:lnSpc>
              <a:spcAft>
                <a:spcPts val="800"/>
              </a:spcAft>
            </a:pPr>
            <a:r>
              <a:rPr lang="tr-TR" sz="2200" dirty="0">
                <a:latin typeface="Arial" panose="020B0604020202020204" pitchFamily="34" charset="0"/>
                <a:cs typeface="Arial" panose="020B0604020202020204" pitchFamily="34" charset="0"/>
              </a:rPr>
              <a:t>Bir ticaret yolu üzerinde olan Semud kavminin oturduğu bölgenin ismi Kur’an-ı Kerim’de ………… olarak geçer. </a:t>
            </a:r>
          </a:p>
          <a:p>
            <a:pPr>
              <a:lnSpc>
                <a:spcPct val="150000"/>
              </a:lnSpc>
              <a:spcAft>
                <a:spcPts val="800"/>
              </a:spcAft>
            </a:pPr>
            <a:r>
              <a:rPr lang="tr-TR" sz="2200" dirty="0">
                <a:latin typeface="Arial" panose="020B0604020202020204" pitchFamily="34" charset="0"/>
                <a:cs typeface="Arial" panose="020B0604020202020204" pitchFamily="34" charset="0"/>
              </a:rPr>
              <a:t>Hz. Salih (a.s.) Semud halkını Allah’a (c.c.) …………..… etmeye çağırdı ve ………..…… vazifesine başladı.</a:t>
            </a:r>
          </a:p>
          <a:p>
            <a:pPr>
              <a:lnSpc>
                <a:spcPct val="150000"/>
              </a:lnSpc>
              <a:spcAft>
                <a:spcPts val="800"/>
              </a:spcAft>
            </a:pPr>
            <a:r>
              <a:rPr lang="tr-TR" sz="2200" dirty="0">
                <a:latin typeface="Arial" panose="020B0604020202020204" pitchFamily="34" charset="0"/>
                <a:cs typeface="Arial" panose="020B0604020202020204" pitchFamily="34" charset="0"/>
              </a:rPr>
              <a:t>Salih Peygamber …………… getirmesi için ona meydan okuyanlara yurtlarında  ……   …… daha yaşadıktan sonra  …..…   ….… ün ardından azabın geleceğini bildirdi.</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846241" y="1249987"/>
            <a:ext cx="1330902"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Semud</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2017487" y="2879702"/>
            <a:ext cx="1175656" cy="430887"/>
          </a:xfrm>
          <a:prstGeom prst="rect">
            <a:avLst/>
          </a:prstGeom>
          <a:solidFill>
            <a:schemeClr val="bg1"/>
          </a:solidFill>
        </p:spPr>
        <p:txBody>
          <a:bodyPr wrap="square" rtlCol="0">
            <a:spAutoFit/>
          </a:bodyPr>
          <a:lstStyle/>
          <a:p>
            <a:pPr algn="ctr"/>
            <a:r>
              <a:rPr lang="tr-TR" sz="2200" b="1" dirty="0" err="1">
                <a:solidFill>
                  <a:srgbClr val="FF0000"/>
                </a:solidFill>
                <a:latin typeface="Arial" panose="020B0604020202020204" pitchFamily="34" charset="0"/>
                <a:cs typeface="Arial" panose="020B0604020202020204" pitchFamily="34" charset="0"/>
              </a:rPr>
              <a:t>hicr</a:t>
            </a:r>
            <a:endParaRPr lang="tr-TR" sz="2200" b="1" dirty="0">
              <a:solidFill>
                <a:srgbClr val="FF0000"/>
              </a:solidFill>
              <a:latin typeface="Arial" panose="020B0604020202020204" pitchFamily="34" charset="0"/>
              <a:cs typeface="Arial" panose="020B0604020202020204" pitchFamily="34" charset="0"/>
            </a:endParaRP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6249202" y="3484052"/>
            <a:ext cx="1548598"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kulluk</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846241" y="4004232"/>
            <a:ext cx="1592159"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tebliğ</a:t>
            </a:r>
          </a:p>
        </p:txBody>
      </p:sp>
      <p:sp>
        <p:nvSpPr>
          <p:cNvPr id="4" name="Metin kutusu 3">
            <a:extLst>
              <a:ext uri="{FF2B5EF4-FFF2-40B4-BE49-F238E27FC236}">
                <a16:creationId xmlns:a16="http://schemas.microsoft.com/office/drawing/2014/main" id="{F99F8F4A-E3E1-4140-99A6-9B0F7C59BC70}"/>
              </a:ext>
            </a:extLst>
          </p:cNvPr>
          <p:cNvSpPr txBox="1"/>
          <p:nvPr/>
        </p:nvSpPr>
        <p:spPr>
          <a:xfrm>
            <a:off x="3070332" y="4598317"/>
            <a:ext cx="1425467"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azabı</a:t>
            </a:r>
          </a:p>
        </p:txBody>
      </p:sp>
      <p:sp>
        <p:nvSpPr>
          <p:cNvPr id="5" name="Metin kutusu 4">
            <a:extLst>
              <a:ext uri="{FF2B5EF4-FFF2-40B4-BE49-F238E27FC236}">
                <a16:creationId xmlns:a16="http://schemas.microsoft.com/office/drawing/2014/main" id="{7213A8E0-EF56-2CD9-2C9B-0A55A8FAF134}"/>
              </a:ext>
            </a:extLst>
          </p:cNvPr>
          <p:cNvSpPr txBox="1"/>
          <p:nvPr/>
        </p:nvSpPr>
        <p:spPr>
          <a:xfrm>
            <a:off x="846242" y="5093007"/>
            <a:ext cx="1427058"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üç gün</a:t>
            </a:r>
          </a:p>
        </p:txBody>
      </p:sp>
      <p:sp>
        <p:nvSpPr>
          <p:cNvPr id="12" name="Metin kutusu 11">
            <a:extLst>
              <a:ext uri="{FF2B5EF4-FFF2-40B4-BE49-F238E27FC236}">
                <a16:creationId xmlns:a16="http://schemas.microsoft.com/office/drawing/2014/main" id="{C747BE69-FA50-4195-6E00-4018E10114AE}"/>
              </a:ext>
            </a:extLst>
          </p:cNvPr>
          <p:cNvSpPr txBox="1"/>
          <p:nvPr/>
        </p:nvSpPr>
        <p:spPr>
          <a:xfrm>
            <a:off x="5280010" y="5074603"/>
            <a:ext cx="1548598"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üç gün</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4" grpId="0" animBg="1"/>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10307937-FF52-970B-51BC-00435A43E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203920"/>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4508927"/>
          </a:xfrm>
          <a:prstGeom prst="rect">
            <a:avLst/>
          </a:prstGeom>
          <a:noFill/>
          <a:ln>
            <a:noFill/>
          </a:ln>
        </p:spPr>
        <p:txBody>
          <a:bodyPr wrap="square" rtlCol="0">
            <a:spAutoFit/>
          </a:bodyPr>
          <a:lstStyle/>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r>
              <a:rPr lang="tr-TR" sz="2200" b="1" dirty="0">
                <a:latin typeface="Arial" panose="020B0604020202020204" pitchFamily="34" charset="0"/>
                <a:cs typeface="Arial" panose="020B0604020202020204" pitchFamily="34" charset="0"/>
              </a:rPr>
              <a:t>Aşağıda Hz. Salih (a.s.) ile ilgili verilenlerden hangisi bu dörtlüklerde anlatılanlardan sonra gerçekleşmiştir? </a:t>
            </a:r>
          </a:p>
          <a:p>
            <a:pPr>
              <a:spcAft>
                <a:spcPts val="600"/>
              </a:spcAft>
            </a:pPr>
            <a:r>
              <a:rPr lang="tr-TR" sz="2200" dirty="0">
                <a:latin typeface="Arial" panose="020B0604020202020204" pitchFamily="34" charset="0"/>
                <a:cs typeface="Arial" panose="020B0604020202020204" pitchFamily="34" charset="0"/>
              </a:rPr>
              <a:t>A) Semud kavminin Hz. Salih’ten (a.s.) mucize istemeleri </a:t>
            </a:r>
          </a:p>
          <a:p>
            <a:pPr>
              <a:spcAft>
                <a:spcPts val="600"/>
              </a:spcAft>
            </a:pPr>
            <a:r>
              <a:rPr lang="tr-TR" sz="2200" dirty="0">
                <a:latin typeface="Arial" panose="020B0604020202020204" pitchFamily="34" charset="0"/>
                <a:cs typeface="Arial" panose="020B0604020202020204" pitchFamily="34" charset="0"/>
              </a:rPr>
              <a:t>B) Semud kavmi </a:t>
            </a:r>
            <a:r>
              <a:rPr lang="tr-TR" sz="2200" dirty="0" err="1">
                <a:latin typeface="Arial" panose="020B0604020202020204" pitchFamily="34" charset="0"/>
                <a:cs typeface="Arial" panose="020B0604020202020204" pitchFamily="34" charset="0"/>
              </a:rPr>
              <a:t>tevhid</a:t>
            </a:r>
            <a:r>
              <a:rPr lang="tr-TR" sz="2200" dirty="0">
                <a:latin typeface="Arial" panose="020B0604020202020204" pitchFamily="34" charset="0"/>
                <a:cs typeface="Arial" panose="020B0604020202020204" pitchFamily="34" charset="0"/>
              </a:rPr>
              <a:t> inancına sahipken zamanla putperestliğe yönelmesi </a:t>
            </a:r>
          </a:p>
          <a:p>
            <a:pPr>
              <a:spcAft>
                <a:spcPts val="600"/>
              </a:spcAft>
            </a:pPr>
            <a:r>
              <a:rPr lang="tr-TR" sz="2200" dirty="0">
                <a:latin typeface="Arial" panose="020B0604020202020204" pitchFamily="34" charset="0"/>
                <a:cs typeface="Arial" panose="020B0604020202020204" pitchFamily="34" charset="0"/>
              </a:rPr>
              <a:t>C) Hz. Salih’in (a.s.) peygamber olarak gönderilmesi </a:t>
            </a:r>
          </a:p>
          <a:p>
            <a:pPr>
              <a:spcAft>
                <a:spcPts val="600"/>
              </a:spcAft>
            </a:pPr>
            <a:r>
              <a:rPr lang="tr-TR" sz="2200" dirty="0">
                <a:latin typeface="Arial" panose="020B0604020202020204" pitchFamily="34" charset="0"/>
                <a:cs typeface="Arial" panose="020B0604020202020204" pitchFamily="34" charset="0"/>
              </a:rPr>
              <a:t>D) Semud kavminin helak edilmesi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BAE933C9-0EFF-93A9-B417-6051639AB775}"/>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Beceri temelli Örnek Soru </a:t>
            </a:r>
          </a:p>
        </p:txBody>
      </p:sp>
      <p:graphicFrame>
        <p:nvGraphicFramePr>
          <p:cNvPr id="5" name="Tablo 4">
            <a:extLst>
              <a:ext uri="{FF2B5EF4-FFF2-40B4-BE49-F238E27FC236}">
                <a16:creationId xmlns:a16="http://schemas.microsoft.com/office/drawing/2014/main" id="{1103A7A9-FB29-6CCB-F311-DCC6779E5549}"/>
              </a:ext>
            </a:extLst>
          </p:cNvPr>
          <p:cNvGraphicFramePr>
            <a:graphicFrameLocks noGrp="1"/>
          </p:cNvGraphicFramePr>
          <p:nvPr>
            <p:extLst>
              <p:ext uri="{D42A27DB-BD31-4B8C-83A1-F6EECF244321}">
                <p14:modId xmlns:p14="http://schemas.microsoft.com/office/powerpoint/2010/main" val="1348004809"/>
              </p:ext>
            </p:extLst>
          </p:nvPr>
        </p:nvGraphicFramePr>
        <p:xfrm>
          <a:off x="885370" y="1200681"/>
          <a:ext cx="9405260" cy="1862560"/>
        </p:xfrm>
        <a:graphic>
          <a:graphicData uri="http://schemas.openxmlformats.org/drawingml/2006/table">
            <a:tbl>
              <a:tblPr firstRow="1" bandRow="1">
                <a:tableStyleId>{22838BEF-8BB2-4498-84A7-C5851F593DF1}</a:tableStyleId>
              </a:tblPr>
              <a:tblGrid>
                <a:gridCol w="4702630">
                  <a:extLst>
                    <a:ext uri="{9D8B030D-6E8A-4147-A177-3AD203B41FA5}">
                      <a16:colId xmlns:a16="http://schemas.microsoft.com/office/drawing/2014/main" val="2728676460"/>
                    </a:ext>
                  </a:extLst>
                </a:gridCol>
                <a:gridCol w="4702630">
                  <a:extLst>
                    <a:ext uri="{9D8B030D-6E8A-4147-A177-3AD203B41FA5}">
                      <a16:colId xmlns:a16="http://schemas.microsoft.com/office/drawing/2014/main" val="2078591231"/>
                    </a:ext>
                  </a:extLst>
                </a:gridCol>
              </a:tblGrid>
              <a:tr h="1862560">
                <a:tc>
                  <a:txBody>
                    <a:bodyPr/>
                    <a:lstStyle/>
                    <a:p>
                      <a:r>
                        <a:rPr lang="tr-TR" sz="2400" b="0" dirty="0"/>
                        <a:t>Sürü sahibi zengin iki kadın, </a:t>
                      </a:r>
                    </a:p>
                    <a:p>
                      <a:r>
                        <a:rPr lang="tr-TR" sz="2400" b="0" dirty="0"/>
                        <a:t>Bunlar fitnelikte sapkın mı sapkın. </a:t>
                      </a:r>
                    </a:p>
                    <a:p>
                      <a:r>
                        <a:rPr lang="tr-TR" sz="2400" b="0" dirty="0" err="1"/>
                        <a:t>Üneyze</a:t>
                      </a:r>
                      <a:r>
                        <a:rPr lang="tr-TR" sz="2400" b="0" dirty="0"/>
                        <a:t> ve Müheyya’dır adları, </a:t>
                      </a:r>
                    </a:p>
                    <a:p>
                      <a:r>
                        <a:rPr lang="tr-TR" sz="2400" b="0" dirty="0"/>
                        <a:t>Deve için Salih’e oldu hasım. </a:t>
                      </a:r>
                    </a:p>
                  </a:txBody>
                  <a:tcPr anchor="ctr"/>
                </a:tc>
                <a:tc>
                  <a:txBody>
                    <a:bodyPr/>
                    <a:lstStyle/>
                    <a:p>
                      <a:r>
                        <a:rPr lang="tr-TR" sz="2400" b="0" dirty="0"/>
                        <a:t>Dokuz kâfir yürüdü öldürmeye, </a:t>
                      </a:r>
                    </a:p>
                    <a:p>
                      <a:r>
                        <a:rPr lang="tr-TR" sz="2400" b="0" dirty="0"/>
                        <a:t>Salih yoktu kıydılar o deveye, </a:t>
                      </a:r>
                    </a:p>
                    <a:p>
                      <a:r>
                        <a:rPr lang="tr-TR" sz="2400" b="0" dirty="0"/>
                        <a:t>Vahşice kestiler ayaklarını, </a:t>
                      </a:r>
                    </a:p>
                    <a:p>
                      <a:r>
                        <a:rPr lang="tr-TR" sz="2400" b="0" dirty="0"/>
                        <a:t>Haber ulaştı Salih Peygambere</a:t>
                      </a:r>
                    </a:p>
                  </a:txBody>
                  <a:tcPr anchor="ctr"/>
                </a:tc>
                <a:extLst>
                  <a:ext uri="{0D108BD9-81ED-4DB2-BD59-A6C34878D82A}">
                    <a16:rowId xmlns:a16="http://schemas.microsoft.com/office/drawing/2014/main" val="1941373224"/>
                  </a:ext>
                </a:extLst>
              </a:tr>
            </a:tbl>
          </a:graphicData>
        </a:graphic>
      </p:graphicFrame>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tasarım içeren bir resim&#10;&#10;Açıklama otomatik olarak oluşturuldu">
            <a:extLst>
              <a:ext uri="{FF2B5EF4-FFF2-40B4-BE49-F238E27FC236}">
                <a16:creationId xmlns:a16="http://schemas.microsoft.com/office/drawing/2014/main" id="{A58BD9B3-8002-EE06-A118-6C7ED38C4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47" y="324432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04726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 Kur’an’ı Kerim’de adı geçen peygamberlerdendir. </a:t>
            </a:r>
          </a:p>
          <a:p>
            <a:pPr>
              <a:spcAft>
                <a:spcPts val="600"/>
              </a:spcAft>
            </a:pPr>
            <a:r>
              <a:rPr lang="tr-TR" sz="2200" dirty="0">
                <a:latin typeface="Arial" panose="020B0604020202020204" pitchFamily="34" charset="0"/>
                <a:cs typeface="Arial" panose="020B0604020202020204" pitchFamily="34" charset="0"/>
              </a:rPr>
              <a:t>• Soyu Hz. Nuh’a (a.s.) dayanır. </a:t>
            </a:r>
          </a:p>
          <a:p>
            <a:pPr>
              <a:spcAft>
                <a:spcPts val="600"/>
              </a:spcAft>
            </a:pPr>
            <a:r>
              <a:rPr lang="tr-TR" sz="2200" dirty="0">
                <a:latin typeface="Arial" panose="020B0604020202020204" pitchFamily="34" charset="0"/>
                <a:cs typeface="Arial" panose="020B0604020202020204" pitchFamily="34" charset="0"/>
              </a:rPr>
              <a:t>• ----</a:t>
            </a:r>
          </a:p>
          <a:p>
            <a:pPr>
              <a:spcAft>
                <a:spcPts val="600"/>
              </a:spcAft>
            </a:pPr>
            <a:r>
              <a:rPr lang="tr-TR" sz="2200" b="1" dirty="0">
                <a:latin typeface="Arial" panose="020B0604020202020204" pitchFamily="34" charset="0"/>
                <a:cs typeface="Arial" panose="020B0604020202020204" pitchFamily="34" charset="0"/>
              </a:rPr>
              <a:t>Buna göre tahtaya aşağıdakilerden hangisi yazılırsa yanlış bir bilgi olur? </a:t>
            </a:r>
          </a:p>
          <a:p>
            <a:pPr>
              <a:spcAft>
                <a:spcPts val="600"/>
              </a:spcAft>
            </a:pPr>
            <a:r>
              <a:rPr lang="tr-TR" sz="2200" dirty="0">
                <a:latin typeface="Arial" panose="020B0604020202020204" pitchFamily="34" charset="0"/>
                <a:cs typeface="Arial" panose="020B0604020202020204" pitchFamily="34" charset="0"/>
              </a:rPr>
              <a:t>A) Semud kavmine gönderilmiştir. </a:t>
            </a:r>
          </a:p>
          <a:p>
            <a:pPr>
              <a:spcAft>
                <a:spcPts val="600"/>
              </a:spcAft>
            </a:pPr>
            <a:r>
              <a:rPr lang="tr-TR" sz="2200" dirty="0">
                <a:latin typeface="Arial" panose="020B0604020202020204" pitchFamily="34" charset="0"/>
                <a:cs typeface="Arial" panose="020B0604020202020204" pitchFamily="34" charset="0"/>
              </a:rPr>
              <a:t>B) Kavmi önceleri tevhit inancına sahipken zamanla bu inançtan sapmış, güneş, ay ve yıldızlara tapmaya başlamıştır. </a:t>
            </a:r>
          </a:p>
          <a:p>
            <a:pPr>
              <a:spcAft>
                <a:spcPts val="600"/>
              </a:spcAft>
            </a:pPr>
            <a:r>
              <a:rPr lang="tr-TR" sz="2200" dirty="0">
                <a:latin typeface="Arial" panose="020B0604020202020204" pitchFamily="34" charset="0"/>
                <a:cs typeface="Arial" panose="020B0604020202020204" pitchFamily="34" charset="0"/>
              </a:rPr>
              <a:t>C) Hz. Salih’in (a.s.) kavmi Allah’a inanmak için mucize istemiş ve onlara mucize olarak bir deve gönderilmiştir. </a:t>
            </a:r>
          </a:p>
          <a:p>
            <a:pPr>
              <a:spcAft>
                <a:spcPts val="600"/>
              </a:spcAft>
            </a:pPr>
            <a:r>
              <a:rPr lang="tr-TR" sz="2200" dirty="0">
                <a:latin typeface="Arial" panose="020B0604020202020204" pitchFamily="34" charset="0"/>
                <a:cs typeface="Arial" panose="020B0604020202020204" pitchFamily="34" charset="0"/>
              </a:rPr>
              <a:t>D) Gönderildiği topluluk helak edilmiştir.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2F418B3-E91F-2831-4F79-21561323BBA7}"/>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4 / Soru 2</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tasarım içeren bir resim&#10;&#10;Açıklama otomatik olarak oluşturuldu">
            <a:extLst>
              <a:ext uri="{FF2B5EF4-FFF2-40B4-BE49-F238E27FC236}">
                <a16:creationId xmlns:a16="http://schemas.microsoft.com/office/drawing/2014/main" id="{1EAED047-1EC7-DB19-C3AE-A3D94D0D1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91172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Allah (c.c.), </a:t>
            </a:r>
            <a:r>
              <a:rPr lang="tr-TR" sz="2200" dirty="0" err="1">
                <a:latin typeface="Arial" panose="020B0604020202020204" pitchFamily="34" charset="0"/>
                <a:cs typeface="Arial" panose="020B0604020202020204" pitchFamily="34" charset="0"/>
              </a:rPr>
              <a:t>Semûd</a:t>
            </a:r>
            <a:r>
              <a:rPr lang="tr-TR" sz="2200" dirty="0">
                <a:latin typeface="Arial" panose="020B0604020202020204" pitchFamily="34" charset="0"/>
                <a:cs typeface="Arial" panose="020B0604020202020204" pitchFamily="34" charset="0"/>
              </a:rPr>
              <a:t> kavmine kendi içlerinden Hz. Salih’i (a.s.) peygamber olarak gönderdi. Hz. Salih (a.s.), insanları Allah’a (c.c.) kulluğa davet etti. Ancak kavmi onu yalanladı. Hz. Salih (a.s.), onlardan ilahlarını terk etmelerini, bir olan Allah’a (c.c.) inanmalarını istiyordu. İnanmayanlar Hz. Salih’ten (a.s.) bir mucize getirmesini istedi. Ondan bir deve istediler. Hz. Salih (a.s.) Allah’ın (c.c.) izniyle mucizeyi gerçekleştirdi. Deve karşılarındaydı, rahatça ortalıkta geziyordu. İnanmayanlar ----</a:t>
            </a:r>
          </a:p>
          <a:p>
            <a:pPr>
              <a:spcAft>
                <a:spcPts val="600"/>
              </a:spcAft>
            </a:pPr>
            <a:r>
              <a:rPr lang="tr-TR" sz="2200" b="1" dirty="0">
                <a:latin typeface="Arial" panose="020B0604020202020204" pitchFamily="34" charset="0"/>
                <a:cs typeface="Arial" panose="020B0604020202020204" pitchFamily="34" charset="0"/>
              </a:rPr>
              <a:t>Bu parça aşağıdakilerden hangisiyle devam ettirilmelidir? </a:t>
            </a:r>
          </a:p>
          <a:p>
            <a:pPr>
              <a:spcAft>
                <a:spcPts val="600"/>
              </a:spcAft>
            </a:pPr>
            <a:r>
              <a:rPr lang="tr-TR" sz="2200" dirty="0">
                <a:latin typeface="Arial" panose="020B0604020202020204" pitchFamily="34" charset="0"/>
                <a:cs typeface="Arial" panose="020B0604020202020204" pitchFamily="34" charset="0"/>
              </a:rPr>
              <a:t>A) zamanla putperestliği bırakıp tamamı iman etti. </a:t>
            </a:r>
          </a:p>
          <a:p>
            <a:pPr>
              <a:spcAft>
                <a:spcPts val="600"/>
              </a:spcAft>
            </a:pPr>
            <a:r>
              <a:rPr lang="tr-TR" sz="2200" dirty="0">
                <a:latin typeface="Arial" panose="020B0604020202020204" pitchFamily="34" charset="0"/>
                <a:cs typeface="Arial" panose="020B0604020202020204" pitchFamily="34" charset="0"/>
              </a:rPr>
              <a:t>B) üç gün sonra Allah’ın (a.s.) azabı ile karşılaştı. </a:t>
            </a:r>
          </a:p>
          <a:p>
            <a:pPr>
              <a:spcAft>
                <a:spcPts val="600"/>
              </a:spcAft>
            </a:pPr>
            <a:r>
              <a:rPr lang="tr-TR" sz="2200" dirty="0">
                <a:latin typeface="Arial" panose="020B0604020202020204" pitchFamily="34" charset="0"/>
                <a:cs typeface="Arial" panose="020B0604020202020204" pitchFamily="34" charset="0"/>
              </a:rPr>
              <a:t>C) Hz. Salih’ten (a.s.) tehdit edildikleri azabı getirmesini istediler. </a:t>
            </a:r>
          </a:p>
          <a:p>
            <a:pPr>
              <a:spcAft>
                <a:spcPts val="600"/>
              </a:spcAft>
            </a:pPr>
            <a:r>
              <a:rPr lang="tr-TR" sz="2200" dirty="0">
                <a:latin typeface="Arial" panose="020B0604020202020204" pitchFamily="34" charset="0"/>
                <a:cs typeface="Arial" panose="020B0604020202020204" pitchFamily="34" charset="0"/>
              </a:rPr>
              <a:t>D) deveyi ve Hz. Salih’i öldürmeye karar verdi.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0A37152-D868-F68C-A3CC-ADA908A575D4}"/>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4 / Soru 7</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dikdörtgen, tasarım içeren bir resim&#10;&#10;Açıklama otomatik olarak oluşturuldu">
            <a:extLst>
              <a:ext uri="{FF2B5EF4-FFF2-40B4-BE49-F238E27FC236}">
                <a16:creationId xmlns:a16="http://schemas.microsoft.com/office/drawing/2014/main" id="{8EECA836-4DF8-479E-06BA-B785B7964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HELAK</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SALİH</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KISSA</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FİLİSTİN</a:t>
              </a:r>
              <a:endParaRPr lang="tr-TR" sz="3100" b="1" dirty="0">
                <a:solidFill>
                  <a:schemeClr val="tx1"/>
                </a:solidFill>
                <a:latin typeface="Arial" panose="020B0604020202020204" pitchFamily="34" charset="0"/>
                <a:cs typeface="Arial" panose="020B0604020202020204" pitchFamily="34" charset="0"/>
              </a:endParaRP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SEMUD</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DEVE</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MUCİZE</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ÖĞÜT</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KALEH</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HİLAS</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ASKIS</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TİNLİSFİ</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MUSDE</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EDVE</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CEZİMU</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TÜĞÖ</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925CD1C8-40DA-937A-ABF8-451716137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tasarım içeren bir resim&#10;&#10;Açıklama otomatik olarak oluşturuldu">
            <a:extLst>
              <a:ext uri="{FF2B5EF4-FFF2-40B4-BE49-F238E27FC236}">
                <a16:creationId xmlns:a16="http://schemas.microsoft.com/office/drawing/2014/main" id="{E09F09D2-5BB3-E046-6761-D010BFD3C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Allah’ın (c.c.) mucize olarak kayadan çıkarttığı hayvan</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D</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V</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219C7B4F-ABCE-1B0C-FA22-87215F5D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4" name="Resim 13" descr="el yazısı, çizim, mektup, harf, taslak içeren bir resim&#10;&#10;Açıklama otomatik olarak oluşturuldu">
            <a:extLst>
              <a:ext uri="{FF2B5EF4-FFF2-40B4-BE49-F238E27FC236}">
                <a16:creationId xmlns:a16="http://schemas.microsoft.com/office/drawing/2014/main" id="{517091EC-B652-C55B-1E12-F7913FCEF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3" y="735088"/>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66" y="2849880"/>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Kıssalar insanlara örnek olması ve onlara doğru yolu göstermesi amacıyla Kur’an-ı Kerim’de anlatılır.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65" y="1243947"/>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 geçmişteki milletler, kişiler ve peygamberler hakkında anlatılan ibret verici hikâye ve olaylara </a:t>
            </a:r>
            <a:r>
              <a:rPr lang="tr-TR" sz="3000" dirty="0">
                <a:solidFill>
                  <a:srgbClr val="FF0000"/>
                </a:solidFill>
                <a:latin typeface="Arial" panose="020B0604020202020204" pitchFamily="34" charset="0"/>
                <a:cs typeface="Arial" panose="020B0604020202020204" pitchFamily="34" charset="0"/>
              </a:rPr>
              <a:t>kıssa</a:t>
            </a:r>
            <a:r>
              <a:rPr lang="tr-TR" sz="3000" dirty="0">
                <a:latin typeface="Arial" panose="020B0604020202020204" pitchFamily="34" charset="0"/>
                <a:cs typeface="Arial" panose="020B0604020202020204" pitchFamily="34" charset="0"/>
              </a:rPr>
              <a:t> denir. </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4116466" y="4457691"/>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Kıssaların amacı ders çıkarmak ve iyi davranışlara yönlendirmektir. </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E6AC1B4E-BB3A-99FA-AD17-F0317E58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Semud kavmine gönderilen peygamber</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H</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B1FB9A05-D549-C142-4A5B-BC9D20BFE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Allah’ın (c.c.) takdiriyle gösterilen olağanüstü olaylar</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C</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Z</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53695383-B5CF-2043-262C-247349B38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Semud halkının yaptığı meslek</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C</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A260070D-0BA6-6D59-BC2D-46AB9AB43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1</a:t>
            </a:r>
            <a:r>
              <a:rPr lang="en-US" sz="1800" b="1" dirty="0">
                <a:solidFill>
                  <a:srgbClr val="F2FAFF"/>
                </a:solidFill>
                <a:latin typeface="Arial" panose="020B0604020202020204" pitchFamily="34" charset="0"/>
                <a:cs typeface="Arial" panose="020B0604020202020204" pitchFamily="34" charset="0"/>
              </a:rPr>
              <a:t>. KONU: </a:t>
            </a:r>
            <a:r>
              <a:rPr lang="tr-TR" b="1" dirty="0">
                <a:solidFill>
                  <a:srgbClr val="F2FAFF"/>
                </a:solidFill>
                <a:latin typeface="Arial" panose="020B0604020202020204" pitchFamily="34" charset="0"/>
                <a:cs typeface="Arial" panose="020B0604020202020204" pitchFamily="34" charset="0"/>
              </a:rPr>
              <a:t>BAZI ZARARLI ALIŞKANLIKLAR</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Altıgen 4">
            <a:extLst>
              <a:ext uri="{FF2B5EF4-FFF2-40B4-BE49-F238E27FC236}">
                <a16:creationId xmlns:a16="http://schemas.microsoft.com/office/drawing/2014/main" id="{A1BEBD4A-CEB2-2492-E200-73CFF4EDAC09}"/>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5" name="Altıgen 14">
            <a:extLst>
              <a:ext uri="{FF2B5EF4-FFF2-40B4-BE49-F238E27FC236}">
                <a16:creationId xmlns:a16="http://schemas.microsoft.com/office/drawing/2014/main" id="{81DA9085-92F3-07C2-F42F-BDC8D1A9BBEE}"/>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6" name="Altıgen 15">
            <a:extLst>
              <a:ext uri="{FF2B5EF4-FFF2-40B4-BE49-F238E27FC236}">
                <a16:creationId xmlns:a16="http://schemas.microsoft.com/office/drawing/2014/main" id="{32AD2709-F842-B87F-C366-408C3D178DD7}"/>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7" name="Altıgen 16">
            <a:extLst>
              <a:ext uri="{FF2B5EF4-FFF2-40B4-BE49-F238E27FC236}">
                <a16:creationId xmlns:a16="http://schemas.microsoft.com/office/drawing/2014/main" id="{E555B77F-8BF1-0D7C-19AD-B632F48EA266}"/>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8" name="Altıgen 17">
            <a:extLst>
              <a:ext uri="{FF2B5EF4-FFF2-40B4-BE49-F238E27FC236}">
                <a16:creationId xmlns:a16="http://schemas.microsoft.com/office/drawing/2014/main" id="{3572F6EE-38E0-9ACE-8DB1-CC20021C21FC}"/>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9" name="Altıgen 18">
            <a:extLst>
              <a:ext uri="{FF2B5EF4-FFF2-40B4-BE49-F238E27FC236}">
                <a16:creationId xmlns:a16="http://schemas.microsoft.com/office/drawing/2014/main" id="{5573EFC2-D24E-F28D-C01F-507A10939EF4}"/>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0" name="Altıgen 19">
            <a:extLst>
              <a:ext uri="{FF2B5EF4-FFF2-40B4-BE49-F238E27FC236}">
                <a16:creationId xmlns:a16="http://schemas.microsoft.com/office/drawing/2014/main" id="{A2634D7D-70C4-2354-6CA9-F4A67F54D0F0}"/>
              </a:ext>
            </a:extLst>
          </p:cNvPr>
          <p:cNvSpPr/>
          <p:nvPr/>
        </p:nvSpPr>
        <p:spPr>
          <a:xfrm>
            <a:off x="1028922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1" name="Altıgen 20">
            <a:extLst>
              <a:ext uri="{FF2B5EF4-FFF2-40B4-BE49-F238E27FC236}">
                <a16:creationId xmlns:a16="http://schemas.microsoft.com/office/drawing/2014/main" id="{9A958734-37D8-A53D-4CBB-798DD444645C}"/>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2" name="Metin kutusu 21">
            <a:extLst>
              <a:ext uri="{FF2B5EF4-FFF2-40B4-BE49-F238E27FC236}">
                <a16:creationId xmlns:a16="http://schemas.microsoft.com/office/drawing/2014/main" id="{C218C45F-AF2E-1E20-F56C-7F1C16F71490}"/>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Hz. </a:t>
            </a:r>
            <a:r>
              <a:rPr lang="tr-TR" sz="3500" dirty="0" err="1">
                <a:latin typeface="Arial" panose="020B0604020202020204" pitchFamily="34" charset="0"/>
                <a:cs typeface="Arial" panose="020B0604020202020204" pitchFamily="34" charset="0"/>
              </a:rPr>
              <a:t>Sâlih’in</a:t>
            </a:r>
            <a:r>
              <a:rPr lang="tr-TR" sz="3500" dirty="0">
                <a:latin typeface="Arial" panose="020B0604020202020204" pitchFamily="34" charset="0"/>
                <a:cs typeface="Arial" panose="020B0604020202020204" pitchFamily="34" charset="0"/>
              </a:rPr>
              <a:t> (a.s.) vefat edinceye kadar remle yakınlarında yaşadığı coğrafya</a:t>
            </a:r>
          </a:p>
        </p:txBody>
      </p:sp>
      <p:sp>
        <p:nvSpPr>
          <p:cNvPr id="23" name="Altıgen 22">
            <a:extLst>
              <a:ext uri="{FF2B5EF4-FFF2-40B4-BE49-F238E27FC236}">
                <a16:creationId xmlns:a16="http://schemas.microsoft.com/office/drawing/2014/main" id="{3BF18075-A551-42B7-E8A1-FE5AD5750A28}"/>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24" name="Altıgen 23">
            <a:extLst>
              <a:ext uri="{FF2B5EF4-FFF2-40B4-BE49-F238E27FC236}">
                <a16:creationId xmlns:a16="http://schemas.microsoft.com/office/drawing/2014/main" id="{039E8B7D-8135-A9B5-78D0-53A7EB15C6ED}"/>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F</a:t>
            </a:r>
          </a:p>
        </p:txBody>
      </p:sp>
      <p:sp>
        <p:nvSpPr>
          <p:cNvPr id="25" name="Altıgen 24">
            <a:extLst>
              <a:ext uri="{FF2B5EF4-FFF2-40B4-BE49-F238E27FC236}">
                <a16:creationId xmlns:a16="http://schemas.microsoft.com/office/drawing/2014/main" id="{44D3DBB6-682F-1562-4C5B-832F6D39D7A2}"/>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3" name="Altıgen 32">
            <a:extLst>
              <a:ext uri="{FF2B5EF4-FFF2-40B4-BE49-F238E27FC236}">
                <a16:creationId xmlns:a16="http://schemas.microsoft.com/office/drawing/2014/main" id="{4C4867BA-61FF-F082-0193-EA151F03C849}"/>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L</a:t>
            </a:r>
          </a:p>
        </p:txBody>
      </p:sp>
      <p:sp>
        <p:nvSpPr>
          <p:cNvPr id="34" name="Altıgen 33">
            <a:extLst>
              <a:ext uri="{FF2B5EF4-FFF2-40B4-BE49-F238E27FC236}">
                <a16:creationId xmlns:a16="http://schemas.microsoft.com/office/drawing/2014/main" id="{97D98072-5FC2-C21D-52AB-97BE5B4CB9A6}"/>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5" name="Altıgen 34">
            <a:extLst>
              <a:ext uri="{FF2B5EF4-FFF2-40B4-BE49-F238E27FC236}">
                <a16:creationId xmlns:a16="http://schemas.microsoft.com/office/drawing/2014/main" id="{1409AC0E-C0B8-A94F-4CDA-CDD68E3BD74B}"/>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S</a:t>
            </a:r>
          </a:p>
        </p:txBody>
      </p:sp>
      <p:sp>
        <p:nvSpPr>
          <p:cNvPr id="36" name="Altıgen 35">
            <a:extLst>
              <a:ext uri="{FF2B5EF4-FFF2-40B4-BE49-F238E27FC236}">
                <a16:creationId xmlns:a16="http://schemas.microsoft.com/office/drawing/2014/main" id="{970A58FA-C85A-8937-FC14-C02E1BB8C75C}"/>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T</a:t>
            </a:r>
          </a:p>
        </p:txBody>
      </p:sp>
      <p:sp>
        <p:nvSpPr>
          <p:cNvPr id="37" name="Altıgen 36">
            <a:extLst>
              <a:ext uri="{FF2B5EF4-FFF2-40B4-BE49-F238E27FC236}">
                <a16:creationId xmlns:a16="http://schemas.microsoft.com/office/drawing/2014/main" id="{318ED849-A002-DC64-8DF9-F654481DD2CF}"/>
              </a:ext>
            </a:extLst>
          </p:cNvPr>
          <p:cNvSpPr/>
          <p:nvPr/>
        </p:nvSpPr>
        <p:spPr>
          <a:xfrm>
            <a:off x="1028922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N</a:t>
            </a:r>
          </a:p>
        </p:txBody>
      </p:sp>
      <p:sp>
        <p:nvSpPr>
          <p:cNvPr id="39" name="Metin kutusu 38">
            <a:extLst>
              <a:ext uri="{FF2B5EF4-FFF2-40B4-BE49-F238E27FC236}">
                <a16:creationId xmlns:a16="http://schemas.microsoft.com/office/drawing/2014/main" id="{7F338812-EDBF-6E1A-2986-5EB26B2320F5}"/>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80 puan</a:t>
            </a:r>
          </a:p>
        </p:txBody>
      </p:sp>
    </p:spTree>
    <p:extLst>
      <p:ext uri="{BB962C8B-B14F-4D97-AF65-F5344CB8AC3E}">
        <p14:creationId xmlns:p14="http://schemas.microsoft.com/office/powerpoint/2010/main" val="11927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9D23F87E-80A0-A9E7-1D83-BF5673D0D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219C7B4F-ABCE-1B0C-FA22-87215F5D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2" name="Resim 11" descr="mağara, harabeler, dış mekan, manzara içeren bir resim&#10;&#10;Açıklama otomatik olarak oluşturuldu">
            <a:extLst>
              <a:ext uri="{FF2B5EF4-FFF2-40B4-BE49-F238E27FC236}">
                <a16:creationId xmlns:a16="http://schemas.microsoft.com/office/drawing/2014/main" id="{CDB38DAA-3EA6-ED64-3BF5-A22371744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3" y="722912"/>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66" y="2849880"/>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İslâm kaynaklarında </a:t>
            </a:r>
            <a:r>
              <a:rPr lang="tr-TR" sz="3000" dirty="0" err="1">
                <a:latin typeface="Arial" panose="020B0604020202020204" pitchFamily="34" charset="0"/>
                <a:cs typeface="Arial" panose="020B0604020202020204" pitchFamily="34" charset="0"/>
              </a:rPr>
              <a:t>Semûd</a:t>
            </a:r>
            <a:r>
              <a:rPr lang="tr-TR" sz="3000" dirty="0">
                <a:latin typeface="Arial" panose="020B0604020202020204" pitchFamily="34" charset="0"/>
                <a:cs typeface="Arial" panose="020B0604020202020204" pitchFamily="34" charset="0"/>
              </a:rPr>
              <a:t>, Hz. </a:t>
            </a:r>
            <a:r>
              <a:rPr lang="tr-TR" sz="3000" dirty="0" err="1">
                <a:latin typeface="Arial" panose="020B0604020202020204" pitchFamily="34" charset="0"/>
                <a:cs typeface="Arial" panose="020B0604020202020204" pitchFamily="34" charset="0"/>
              </a:rPr>
              <a:t>İsmâil’den</a:t>
            </a:r>
            <a:r>
              <a:rPr lang="tr-TR" sz="3000" dirty="0">
                <a:latin typeface="Arial" panose="020B0604020202020204" pitchFamily="34" charset="0"/>
                <a:cs typeface="Arial" panose="020B0604020202020204" pitchFamily="34" charset="0"/>
              </a:rPr>
              <a:t> (a.s.) önceki döneme ait soyu kesilmiş eski Arap kabilelerinden biri olarak yer alır.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65" y="1243947"/>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Salih (a.s.), Allah’ın (c.c.) varlığını ve birliğini tebliğ etmek üzere </a:t>
            </a:r>
            <a:r>
              <a:rPr lang="tr-TR" sz="3000" dirty="0" err="1">
                <a:latin typeface="Arial" panose="020B0604020202020204" pitchFamily="34" charset="0"/>
                <a:cs typeface="Arial" panose="020B0604020202020204" pitchFamily="34" charset="0"/>
              </a:rPr>
              <a:t>Semûd</a:t>
            </a:r>
            <a:r>
              <a:rPr lang="tr-TR" sz="3000" dirty="0">
                <a:latin typeface="Arial" panose="020B0604020202020204" pitchFamily="34" charset="0"/>
                <a:cs typeface="Arial" panose="020B0604020202020204" pitchFamily="34" charset="0"/>
              </a:rPr>
              <a:t> kavmine gönderilen bir peygamberdir.</a:t>
            </a:r>
          </a:p>
        </p:txBody>
      </p:sp>
    </p:spTree>
    <p:extLst>
      <p:ext uri="{BB962C8B-B14F-4D97-AF65-F5344CB8AC3E}">
        <p14:creationId xmlns:p14="http://schemas.microsoft.com/office/powerpoint/2010/main" val="26913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0" y="3239839"/>
            <a:ext cx="7766785" cy="286232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 ticaret yolu üzerinde olan Semud kavminin, Arabistan yarımadasının batısında Medine ile Sina yarımadası arasında olduğu rivayet edilir. Kur’an-ı Kerim’de Semud kavminin oturduğu bu bölgenin ismi “</a:t>
            </a:r>
            <a:r>
              <a:rPr lang="tr-TR" sz="3000" dirty="0">
                <a:solidFill>
                  <a:srgbClr val="FF0000"/>
                </a:solidFill>
                <a:latin typeface="Arial" panose="020B0604020202020204" pitchFamily="34" charset="0"/>
                <a:cs typeface="Arial" panose="020B0604020202020204" pitchFamily="34" charset="0"/>
              </a:rPr>
              <a:t>Hicr</a:t>
            </a:r>
            <a:r>
              <a:rPr lang="tr-TR" sz="3000" dirty="0">
                <a:latin typeface="Arial" panose="020B0604020202020204" pitchFamily="34" charset="0"/>
                <a:cs typeface="Arial" panose="020B0604020202020204" pitchFamily="34" charset="0"/>
              </a:rPr>
              <a:t>” olarak geçer.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6" y="1126320"/>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Âd</a:t>
            </a:r>
            <a:r>
              <a:rPr lang="tr-TR" sz="3000" dirty="0">
                <a:latin typeface="Arial" panose="020B0604020202020204" pitchFamily="34" charset="0"/>
                <a:cs typeface="Arial" panose="020B0604020202020204" pitchFamily="34" charset="0"/>
              </a:rPr>
              <a:t> kavmiyle aynı soydan olan </a:t>
            </a:r>
            <a:r>
              <a:rPr lang="tr-TR" sz="3000" dirty="0" err="1">
                <a:solidFill>
                  <a:srgbClr val="FF0000"/>
                </a:solidFill>
                <a:latin typeface="Arial" panose="020B0604020202020204" pitchFamily="34" charset="0"/>
                <a:cs typeface="Arial" panose="020B0604020202020204" pitchFamily="34" charset="0"/>
              </a:rPr>
              <a:t>Semûd</a:t>
            </a:r>
            <a:r>
              <a:rPr lang="tr-TR" sz="3000" dirty="0">
                <a:latin typeface="Arial" panose="020B0604020202020204" pitchFamily="34" charset="0"/>
                <a:cs typeface="Arial" panose="020B0604020202020204" pitchFamily="34" charset="0"/>
              </a:rPr>
              <a:t> kabilesi mensupları  </a:t>
            </a:r>
            <a:r>
              <a:rPr lang="tr-TR" sz="3000" dirty="0" err="1">
                <a:latin typeface="Arial" panose="020B0604020202020204" pitchFamily="34" charset="0"/>
                <a:cs typeface="Arial" panose="020B0604020202020204" pitchFamily="34" charset="0"/>
              </a:rPr>
              <a:t>Âd</a:t>
            </a:r>
            <a:r>
              <a:rPr lang="tr-TR" sz="3000" dirty="0">
                <a:latin typeface="Arial" panose="020B0604020202020204" pitchFamily="34" charset="0"/>
                <a:cs typeface="Arial" panose="020B0604020202020204" pitchFamily="34" charset="0"/>
              </a:rPr>
              <a:t> kavminin öncesi olduklarından İkinci </a:t>
            </a:r>
            <a:r>
              <a:rPr lang="tr-TR" sz="3000" dirty="0" err="1">
                <a:latin typeface="Arial" panose="020B0604020202020204" pitchFamily="34" charset="0"/>
                <a:cs typeface="Arial" panose="020B0604020202020204" pitchFamily="34" charset="0"/>
              </a:rPr>
              <a:t>Âd</a:t>
            </a:r>
            <a:r>
              <a:rPr lang="tr-TR" sz="3000" dirty="0">
                <a:latin typeface="Arial" panose="020B0604020202020204" pitchFamily="34" charset="0"/>
                <a:cs typeface="Arial" panose="020B0604020202020204" pitchFamily="34" charset="0"/>
              </a:rPr>
              <a:t> kavmi olarak da bilinirler.</a:t>
            </a:r>
          </a:p>
        </p:txBody>
      </p:sp>
      <p:pic>
        <p:nvPicPr>
          <p:cNvPr id="7" name="Resim 6" descr="harita, metin, atlas, ekran görüntüsü içeren bir resim&#10;&#10;Açıklama otomatik olarak oluşturuldu">
            <a:extLst>
              <a:ext uri="{FF2B5EF4-FFF2-40B4-BE49-F238E27FC236}">
                <a16:creationId xmlns:a16="http://schemas.microsoft.com/office/drawing/2014/main" id="{7D20D96D-8B3C-2D30-7F12-54267CBFA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8" y="1462926"/>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Yaşadığı Bölge</a:t>
            </a:r>
          </a:p>
        </p:txBody>
      </p:sp>
    </p:spTree>
    <p:extLst>
      <p:ext uri="{BB962C8B-B14F-4D97-AF65-F5344CB8AC3E}">
        <p14:creationId xmlns:p14="http://schemas.microsoft.com/office/powerpoint/2010/main" val="267078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6696" y="2377918"/>
            <a:ext cx="824226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Salih (a.s.) halkını Allah’a (c.c.) kulluk etmeye çağırdı ve tebliğ vazifesine başladı.</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7140" y="724272"/>
            <a:ext cx="798686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Semud kavmi Hz. Hud dönemindeki topluluk iken </a:t>
            </a:r>
            <a:r>
              <a:rPr lang="tr-TR" sz="3000" dirty="0" err="1">
                <a:latin typeface="Arial" panose="020B0604020202020204" pitchFamily="34" charset="0"/>
                <a:cs typeface="Arial" panose="020B0604020202020204" pitchFamily="34" charset="0"/>
              </a:rPr>
              <a:t>tevhid</a:t>
            </a:r>
            <a:r>
              <a:rPr lang="tr-TR" sz="3000" dirty="0">
                <a:latin typeface="Arial" panose="020B0604020202020204" pitchFamily="34" charset="0"/>
                <a:cs typeface="Arial" panose="020B0604020202020204" pitchFamily="34" charset="0"/>
              </a:rPr>
              <a:t> inancına sahipti. Ancak zamanla bu inançtan sapmış, putperestliğe yönelmişti.</a:t>
            </a:r>
          </a:p>
        </p:txBody>
      </p:sp>
      <p:pic>
        <p:nvPicPr>
          <p:cNvPr id="16" name="Resim 15" descr="gökyüzü, dış mekan, jeoloji, Çorak arazi içeren bir resim&#10;&#10;Açıklama otomatik olarak oluşturuldu">
            <a:extLst>
              <a:ext uri="{FF2B5EF4-FFF2-40B4-BE49-F238E27FC236}">
                <a16:creationId xmlns:a16="http://schemas.microsoft.com/office/drawing/2014/main" id="{D24F3ECE-2DD2-11B8-6C43-7E99CA6CB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26" y="1462926"/>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Peygamberliği</a:t>
            </a:r>
          </a:p>
        </p:txBody>
      </p:sp>
      <p:sp>
        <p:nvSpPr>
          <p:cNvPr id="10" name="Metin kutusu 9">
            <a:extLst>
              <a:ext uri="{FF2B5EF4-FFF2-40B4-BE49-F238E27FC236}">
                <a16:creationId xmlns:a16="http://schemas.microsoft.com/office/drawing/2014/main" id="{56724A3A-690B-029F-4B03-5FF5CA29001A}"/>
              </a:ext>
            </a:extLst>
          </p:cNvPr>
          <p:cNvSpPr txBox="1"/>
          <p:nvPr/>
        </p:nvSpPr>
        <p:spPr>
          <a:xfrm>
            <a:off x="3696696" y="3569899"/>
            <a:ext cx="7986860" cy="2477601"/>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rgbClr val="FF0000"/>
                </a:solidFill>
                <a:latin typeface="Arial" panose="020B0604020202020204" pitchFamily="34" charset="0"/>
                <a:cs typeface="Arial" panose="020B0604020202020204" pitchFamily="34" charset="0"/>
              </a:rPr>
              <a:t>… Doğrusu ben size gönderilmiş güvenilir bir elçiyim; artık Allah’tan sakının ve bana itaat edin. Ben buna karşı sizden bir ücret istemiyorum…</a:t>
            </a:r>
            <a:r>
              <a:rPr lang="tr-TR" sz="3000" dirty="0">
                <a:latin typeface="Arial" panose="020B0604020202020204" pitchFamily="34" charset="0"/>
                <a:cs typeface="Arial" panose="020B0604020202020204" pitchFamily="34" charset="0"/>
              </a:rPr>
              <a:t>”</a:t>
            </a:r>
          </a:p>
          <a:p>
            <a:pPr algn="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Şuarâ</a:t>
            </a:r>
            <a:r>
              <a:rPr lang="tr-TR" sz="3000" dirty="0">
                <a:latin typeface="Arial" panose="020B0604020202020204" pitchFamily="34" charset="0"/>
                <a:cs typeface="Arial" panose="020B0604020202020204" pitchFamily="34" charset="0"/>
              </a:rPr>
              <a:t> suresi, 124-127. ayetler)</a:t>
            </a:r>
          </a:p>
        </p:txBody>
      </p:sp>
    </p:spTree>
    <p:extLst>
      <p:ext uri="{BB962C8B-B14F-4D97-AF65-F5344CB8AC3E}">
        <p14:creationId xmlns:p14="http://schemas.microsoft.com/office/powerpoint/2010/main" val="27446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38" y="498231"/>
            <a:ext cx="818611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Salih’in (a.s.) bir nebi olduğuna  inanmayanlar onu şımarıklık ve yalancılıkla suçladılar. İddiasını ispat için ondan bir mucize istediler.</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3697139" y="2488200"/>
            <a:ext cx="8186113" cy="2323713"/>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a:t>
            </a:r>
            <a:r>
              <a:rPr lang="tr-TR" sz="2800" dirty="0">
                <a:solidFill>
                  <a:srgbClr val="FF0000"/>
                </a:solidFill>
                <a:latin typeface="Arial" panose="020B0604020202020204" pitchFamily="34" charset="0"/>
                <a:cs typeface="Arial" panose="020B0604020202020204" pitchFamily="34" charset="0"/>
              </a:rPr>
              <a:t>Ey kavmim! İşte size mucize olarak Allah’ın bir devesi. Bırakın onu, Allah’ın arzında yayılıp otlasın. Ona kötülük dokundurmayın, yoksa sizi yakın bir azap yakalar.</a:t>
            </a:r>
            <a:r>
              <a:rPr lang="tr-TR" sz="2800" dirty="0">
                <a:latin typeface="Arial" panose="020B0604020202020204" pitchFamily="34" charset="0"/>
                <a:cs typeface="Arial" panose="020B0604020202020204" pitchFamily="34" charset="0"/>
              </a:rPr>
              <a:t>” </a:t>
            </a:r>
          </a:p>
          <a:p>
            <a:pPr algn="r">
              <a:spcAft>
                <a:spcPts val="600"/>
              </a:spcAft>
            </a:pPr>
            <a:r>
              <a:rPr lang="tr-TR" sz="2800" dirty="0">
                <a:latin typeface="Arial" panose="020B0604020202020204" pitchFamily="34" charset="0"/>
                <a:cs typeface="Arial" panose="020B0604020202020204" pitchFamily="34" charset="0"/>
              </a:rPr>
              <a:t>(Hûd suresi, 64. ayet)</a:t>
            </a:r>
          </a:p>
        </p:txBody>
      </p:sp>
      <p:pic>
        <p:nvPicPr>
          <p:cNvPr id="11" name="Resim 10" descr="kum tepesi, rüzgarla biçimlenmiş toprak, kum, manzara içeren bir resim&#10;&#10;Açıklama otomatik olarak oluşturuldu">
            <a:extLst>
              <a:ext uri="{FF2B5EF4-FFF2-40B4-BE49-F238E27FC236}">
                <a16:creationId xmlns:a16="http://schemas.microsoft.com/office/drawing/2014/main" id="{15CE1BF2-91FF-AA00-A80B-D2EDD3481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74" y="1462926"/>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2" name="Metin kutusu 11">
            <a:extLst>
              <a:ext uri="{FF2B5EF4-FFF2-40B4-BE49-F238E27FC236}">
                <a16:creationId xmlns:a16="http://schemas.microsoft.com/office/drawing/2014/main" id="{EDDF35AC-F657-759F-8E87-23C48BDD0D60}"/>
              </a:ext>
            </a:extLst>
          </p:cNvPr>
          <p:cNvSpPr txBox="1"/>
          <p:nvPr/>
        </p:nvSpPr>
        <p:spPr>
          <a:xfrm>
            <a:off x="3696696" y="4986000"/>
            <a:ext cx="8022421"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Bu uyarıyı dikkate almayan bazı kimseler, devenin fazla su içmesinden yakındılar. Mucize olarak gönderilen bu deveyi kestiler.</a:t>
            </a:r>
          </a:p>
        </p:txBody>
      </p:sp>
      <p:sp>
        <p:nvSpPr>
          <p:cNvPr id="15" name="Metin kutusu 14">
            <a:extLst>
              <a:ext uri="{FF2B5EF4-FFF2-40B4-BE49-F238E27FC236}">
                <a16:creationId xmlns:a16="http://schemas.microsoft.com/office/drawing/2014/main" id="{42E2B8E6-DDFD-B052-F8E8-BDF7CECC4E13}"/>
              </a:ext>
            </a:extLst>
          </p:cNvPr>
          <p:cNvSpPr txBox="1"/>
          <p:nvPr/>
        </p:nvSpPr>
        <p:spPr>
          <a:xfrm>
            <a:off x="563880" y="813443"/>
            <a:ext cx="2564988" cy="461665"/>
          </a:xfrm>
          <a:prstGeom prst="rect">
            <a:avLst/>
          </a:prstGeom>
          <a:noFill/>
        </p:spPr>
        <p:txBody>
          <a:bodyPr wrap="square" rtlCol="0" anchor="ctr">
            <a:spAutoFit/>
          </a:bodyPr>
          <a:lstStyle/>
          <a:p>
            <a:pPr algn="ctr"/>
            <a:r>
              <a:rPr lang="tr-TR" sz="2400" b="1" dirty="0">
                <a:solidFill>
                  <a:schemeClr val="bg1"/>
                </a:solidFill>
              </a:rPr>
              <a:t>Tebliğ Mücadelesi</a:t>
            </a:r>
          </a:p>
        </p:txBody>
      </p:sp>
    </p:spTree>
    <p:extLst>
      <p:ext uri="{BB962C8B-B14F-4D97-AF65-F5344CB8AC3E}">
        <p14:creationId xmlns:p14="http://schemas.microsoft.com/office/powerpoint/2010/main" val="30827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0" y="2781192"/>
            <a:ext cx="8059431"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Şehirde fesat çıkaran ve deveyi öldürten dokuz kişi "</a:t>
            </a:r>
            <a:r>
              <a:rPr lang="tr-TR" sz="2800" dirty="0">
                <a:solidFill>
                  <a:srgbClr val="FF0000"/>
                </a:solidFill>
                <a:latin typeface="Arial" panose="020B0604020202020204" pitchFamily="34" charset="0"/>
                <a:cs typeface="Arial" panose="020B0604020202020204" pitchFamily="34" charset="0"/>
              </a:rPr>
              <a:t>Gece baskını yapıp Salih'i ve ailesini öldürelim.</a:t>
            </a:r>
            <a:r>
              <a:rPr lang="tr-TR" sz="2800" dirty="0">
                <a:latin typeface="Arial" panose="020B0604020202020204" pitchFamily="34" charset="0"/>
                <a:cs typeface="Arial" panose="020B0604020202020204" pitchFamily="34" charset="0"/>
              </a:rPr>
              <a:t>” şeklinde karar aldılar.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6" y="820873"/>
            <a:ext cx="8242268"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Azabı getirmesi için Hz. </a:t>
            </a:r>
            <a:r>
              <a:rPr lang="tr-TR" sz="2800" dirty="0" err="1">
                <a:latin typeface="Arial" panose="020B0604020202020204" pitchFamily="34" charset="0"/>
                <a:cs typeface="Arial" panose="020B0604020202020204" pitchFamily="34" charset="0"/>
              </a:rPr>
              <a:t>Sâlih’e</a:t>
            </a:r>
            <a:r>
              <a:rPr lang="tr-TR" sz="2800" dirty="0">
                <a:latin typeface="Arial" panose="020B0604020202020204" pitchFamily="34" charset="0"/>
                <a:cs typeface="Arial" panose="020B0604020202020204" pitchFamily="34" charset="0"/>
              </a:rPr>
              <a:t> (a.s.) meydan okuyanlara Salih Peygamber “</a:t>
            </a:r>
            <a:r>
              <a:rPr lang="tr-TR" sz="2800" dirty="0">
                <a:solidFill>
                  <a:srgbClr val="FF0000"/>
                </a:solidFill>
                <a:latin typeface="Arial" panose="020B0604020202020204" pitchFamily="34" charset="0"/>
                <a:cs typeface="Arial" panose="020B0604020202020204" pitchFamily="34" charset="0"/>
              </a:rPr>
              <a:t>…Yurdunuzda üç gün daha yaşayın…</a:t>
            </a:r>
            <a:r>
              <a:rPr lang="tr-TR" sz="2800" dirty="0">
                <a:latin typeface="Arial" panose="020B0604020202020204" pitchFamily="34" charset="0"/>
                <a:cs typeface="Arial" panose="020B0604020202020204" pitchFamily="34" charset="0"/>
              </a:rPr>
              <a:t>” dedi. Hz. </a:t>
            </a:r>
            <a:r>
              <a:rPr lang="tr-TR" sz="2800" dirty="0" err="1">
                <a:latin typeface="Arial" panose="020B0604020202020204" pitchFamily="34" charset="0"/>
                <a:cs typeface="Arial" panose="020B0604020202020204" pitchFamily="34" charset="0"/>
              </a:rPr>
              <a:t>Sâlih</a:t>
            </a:r>
            <a:r>
              <a:rPr lang="tr-TR" sz="2800" dirty="0">
                <a:latin typeface="Arial" panose="020B0604020202020204" pitchFamily="34" charset="0"/>
                <a:cs typeface="Arial" panose="020B0604020202020204" pitchFamily="34" charset="0"/>
              </a:rPr>
              <a:t> (a.s.) onlara üç günün sonunda azabın geleceğini bildirdi.</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3697139" y="4310624"/>
            <a:ext cx="8186113" cy="1892826"/>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a:t>
            </a:r>
            <a:r>
              <a:rPr lang="tr-TR" sz="2800" dirty="0">
                <a:solidFill>
                  <a:srgbClr val="FF0000"/>
                </a:solidFill>
                <a:latin typeface="Arial" panose="020B0604020202020204" pitchFamily="34" charset="0"/>
                <a:cs typeface="Arial" panose="020B0604020202020204" pitchFamily="34" charset="0"/>
              </a:rPr>
              <a:t>…Ancak zulmedenleri  korkunç uğultulu           ses yakaladı ve yurtlarında diz üstü çöke kaldılar. </a:t>
            </a:r>
            <a:r>
              <a:rPr lang="tr-TR" sz="2800" dirty="0" err="1">
                <a:solidFill>
                  <a:srgbClr val="FF0000"/>
                </a:solidFill>
                <a:latin typeface="Arial" panose="020B0604020202020204" pitchFamily="34" charset="0"/>
                <a:cs typeface="Arial" panose="020B0604020202020204" pitchFamily="34" charset="0"/>
              </a:rPr>
              <a:t>Semûd</a:t>
            </a:r>
            <a:r>
              <a:rPr lang="tr-TR" sz="2800" dirty="0">
                <a:solidFill>
                  <a:srgbClr val="FF0000"/>
                </a:solidFill>
                <a:latin typeface="Arial" panose="020B0604020202020204" pitchFamily="34" charset="0"/>
                <a:cs typeface="Arial" panose="020B0604020202020204" pitchFamily="34" charset="0"/>
              </a:rPr>
              <a:t> kavmi sanki orada hiç yaşamamıştı.</a:t>
            </a:r>
            <a:r>
              <a:rPr lang="tr-TR" sz="2800" dirty="0">
                <a:latin typeface="Arial" panose="020B0604020202020204" pitchFamily="34" charset="0"/>
                <a:cs typeface="Arial" panose="020B0604020202020204" pitchFamily="34" charset="0"/>
              </a:rPr>
              <a:t>”</a:t>
            </a:r>
          </a:p>
          <a:p>
            <a:pPr algn="r">
              <a:spcAft>
                <a:spcPts val="600"/>
              </a:spcAft>
            </a:pPr>
            <a:r>
              <a:rPr lang="tr-TR" sz="2800" dirty="0">
                <a:latin typeface="Arial" panose="020B0604020202020204" pitchFamily="34" charset="0"/>
                <a:cs typeface="Arial" panose="020B0604020202020204" pitchFamily="34" charset="0"/>
              </a:rPr>
              <a:t>(Hûd suresi, 94-95. ayetler)</a:t>
            </a:r>
          </a:p>
        </p:txBody>
      </p:sp>
      <p:pic>
        <p:nvPicPr>
          <p:cNvPr id="10" name="Resim 9" descr="taslak, sanat, resim, çizim içeren bir resim&#10;&#10;Açıklama otomatik olarak oluşturuldu">
            <a:extLst>
              <a:ext uri="{FF2B5EF4-FFF2-40B4-BE49-F238E27FC236}">
                <a16:creationId xmlns:a16="http://schemas.microsoft.com/office/drawing/2014/main" id="{574A570D-C630-B0D8-90BE-42A0B4B98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8" y="1462926"/>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Kavmin Sonu</a:t>
            </a:r>
          </a:p>
        </p:txBody>
      </p:sp>
    </p:spTree>
    <p:extLst>
      <p:ext uri="{BB962C8B-B14F-4D97-AF65-F5344CB8AC3E}">
        <p14:creationId xmlns:p14="http://schemas.microsoft.com/office/powerpoint/2010/main" val="4295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0" y="3071471"/>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olaydan sonra Hz. </a:t>
            </a:r>
            <a:r>
              <a:rPr lang="tr-TR" sz="3000" dirty="0" err="1">
                <a:latin typeface="Arial" panose="020B0604020202020204" pitchFamily="34" charset="0"/>
                <a:cs typeface="Arial" panose="020B0604020202020204" pitchFamily="34" charset="0"/>
              </a:rPr>
              <a:t>Sâlih’in</a:t>
            </a:r>
            <a:r>
              <a:rPr lang="tr-TR" sz="3000" dirty="0">
                <a:latin typeface="Arial" panose="020B0604020202020204" pitchFamily="34" charset="0"/>
                <a:cs typeface="Arial" panose="020B0604020202020204" pitchFamily="34" charset="0"/>
              </a:rPr>
              <a:t> (a.s.) kendisine inanan toplulukla birlikte Mekke’ye göç ettiği nakledilir. Bir diğer rivayete göre ise Hz. </a:t>
            </a:r>
            <a:r>
              <a:rPr lang="tr-TR" sz="3000" dirty="0" err="1">
                <a:latin typeface="Arial" panose="020B0604020202020204" pitchFamily="34" charset="0"/>
                <a:cs typeface="Arial" panose="020B0604020202020204" pitchFamily="34" charset="0"/>
              </a:rPr>
              <a:t>Sâlih</a:t>
            </a:r>
            <a:r>
              <a:rPr lang="tr-TR" sz="3000" dirty="0">
                <a:latin typeface="Arial" panose="020B0604020202020204" pitchFamily="34" charset="0"/>
                <a:cs typeface="Arial" panose="020B0604020202020204" pitchFamily="34" charset="0"/>
              </a:rPr>
              <a:t> (a.s.) vefat edinceye kadar Filistin’de Remle yakınlarında yaşamıştır.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7141" y="1884007"/>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Salih’i (a.s.) ve iman edenleri Allah (c.c.) bir rahmetle o gün </a:t>
            </a:r>
            <a:r>
              <a:rPr lang="tr-TR" sz="3000" dirty="0" err="1">
                <a:latin typeface="Arial" panose="020B0604020202020204" pitchFamily="34" charset="0"/>
                <a:cs typeface="Arial" panose="020B0604020202020204" pitchFamily="34" charset="0"/>
              </a:rPr>
              <a:t>helâktan</a:t>
            </a:r>
            <a:r>
              <a:rPr lang="tr-TR" sz="3000" dirty="0">
                <a:latin typeface="Arial" panose="020B0604020202020204" pitchFamily="34" charset="0"/>
                <a:cs typeface="Arial" panose="020B0604020202020204" pitchFamily="34" charset="0"/>
              </a:rPr>
              <a:t> kurtardı.</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Tebliğ Süreci</a:t>
            </a:r>
          </a:p>
        </p:txBody>
      </p:sp>
      <p:pic>
        <p:nvPicPr>
          <p:cNvPr id="10" name="Resim 9" descr="kum tepesi, rüzgarla biçimlenmiş toprak, kum, manzara içeren bir resim&#10;&#10;Açıklama otomatik olarak oluşturuldu">
            <a:extLst>
              <a:ext uri="{FF2B5EF4-FFF2-40B4-BE49-F238E27FC236}">
                <a16:creationId xmlns:a16="http://schemas.microsoft.com/office/drawing/2014/main" id="{C97DB46D-7794-1C5A-92C9-AA808BCA2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74" y="1462926"/>
            <a:ext cx="3079200" cy="4618800"/>
          </a:xfrm>
          <a:prstGeom prst="rect">
            <a:avLst/>
          </a:prstGeom>
        </p:spPr>
      </p:pic>
    </p:spTree>
    <p:extLst>
      <p:ext uri="{BB962C8B-B14F-4D97-AF65-F5344CB8AC3E}">
        <p14:creationId xmlns:p14="http://schemas.microsoft.com/office/powerpoint/2010/main" val="382930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B1C84B25-6A52-335B-1FC5-1A1890819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BAZI ZARARLI ALIŞKANLIKLAR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563DAB02-00D5-4B2B-965D-DB44143518A0}"/>
              </a:ext>
            </a:extLst>
          </p:cNvPr>
          <p:cNvSpPr txBox="1"/>
          <p:nvPr/>
        </p:nvSpPr>
        <p:spPr>
          <a:xfrm>
            <a:off x="753006" y="2776142"/>
            <a:ext cx="10685989" cy="2769989"/>
          </a:xfrm>
          <a:prstGeom prst="rect">
            <a:avLst/>
          </a:prstGeom>
          <a:noFill/>
          <a:ln>
            <a:noFill/>
          </a:ln>
        </p:spPr>
        <p:txBody>
          <a:bodyPr wrap="square" rtlCol="0">
            <a:spAutoFit/>
          </a:bodyPr>
          <a:lstStyle/>
          <a:p>
            <a:pPr algn="ctr"/>
            <a:r>
              <a:rPr lang="tr-TR" sz="3600" dirty="0"/>
              <a:t>• İnkarcılara iman etmeleri için mühlet verilmelidir.</a:t>
            </a:r>
          </a:p>
          <a:p>
            <a:pPr algn="ctr"/>
            <a:endParaRPr lang="tr-TR" sz="1000" dirty="0"/>
          </a:p>
          <a:p>
            <a:pPr algn="ctr"/>
            <a:r>
              <a:rPr lang="tr-TR" sz="3600" dirty="0"/>
              <a:t>• Tolumda fitne ve fesat çıkarmaktan uzak durulmalıdır.</a:t>
            </a:r>
          </a:p>
          <a:p>
            <a:pPr algn="ctr"/>
            <a:endParaRPr lang="tr-TR" sz="1000" dirty="0"/>
          </a:p>
          <a:p>
            <a:pPr algn="ctr"/>
            <a:r>
              <a:rPr lang="tr-TR" sz="3600" dirty="0"/>
              <a:t>• Öğüt verenlerin nasihatleri dikkate alınmalıdır.</a:t>
            </a:r>
          </a:p>
          <a:p>
            <a:pPr algn="ctr"/>
            <a:endParaRPr lang="tr-TR" sz="1000" dirty="0"/>
          </a:p>
          <a:p>
            <a:pPr algn="ctr"/>
            <a:r>
              <a:rPr lang="tr-TR" sz="3600" dirty="0"/>
              <a:t>• Hayvanların yaşam alanlarına saygı duyulmalıdır.</a:t>
            </a:r>
          </a:p>
        </p:txBody>
      </p:sp>
      <p:pic>
        <p:nvPicPr>
          <p:cNvPr id="6" name="Resim 5" descr="ekran görüntüsü, sarı, portakal, turuncu, kehribar içeren bir resim&#10;&#10;Açıklama otomatik olarak oluşturuldu">
            <a:extLst>
              <a:ext uri="{FF2B5EF4-FFF2-40B4-BE49-F238E27FC236}">
                <a16:creationId xmlns:a16="http://schemas.microsoft.com/office/drawing/2014/main" id="{74369243-3D9B-8B00-80A9-EBCD99E2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476" y="596731"/>
            <a:ext cx="7619048" cy="1409524"/>
          </a:xfrm>
          <a:prstGeom prst="rect">
            <a:avLst/>
          </a:prstGeom>
        </p:spPr>
      </p:pic>
      <p:sp>
        <p:nvSpPr>
          <p:cNvPr id="14" name="Metin kutusu 13">
            <a:extLst>
              <a:ext uri="{FF2B5EF4-FFF2-40B4-BE49-F238E27FC236}">
                <a16:creationId xmlns:a16="http://schemas.microsoft.com/office/drawing/2014/main" id="{45BB0381-D05F-3B50-A715-318301F56245}"/>
              </a:ext>
            </a:extLst>
          </p:cNvPr>
          <p:cNvSpPr txBox="1"/>
          <p:nvPr/>
        </p:nvSpPr>
        <p:spPr>
          <a:xfrm>
            <a:off x="4076450" y="839399"/>
            <a:ext cx="4039100" cy="830997"/>
          </a:xfrm>
          <a:prstGeom prst="rect">
            <a:avLst/>
          </a:prstGeom>
          <a:noFill/>
        </p:spPr>
        <p:txBody>
          <a:bodyPr wrap="square" rtlCol="0">
            <a:spAutoFit/>
          </a:bodyPr>
          <a:lstStyle/>
          <a:p>
            <a:pPr algn="ctr"/>
            <a:r>
              <a:rPr lang="tr-TR" sz="2400" b="1" dirty="0">
                <a:solidFill>
                  <a:schemeClr val="bg1"/>
                </a:solidFill>
                <a:latin typeface="Arial" panose="020B0604020202020204" pitchFamily="34" charset="0"/>
              </a:rPr>
              <a:t>BU KISSADAN ÇIKARILACAK DERSLER</a:t>
            </a:r>
          </a:p>
        </p:txBody>
      </p:sp>
    </p:spTree>
    <p:extLst>
      <p:ext uri="{BB962C8B-B14F-4D97-AF65-F5344CB8AC3E}">
        <p14:creationId xmlns:p14="http://schemas.microsoft.com/office/powerpoint/2010/main" val="32006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3160</TotalTime>
  <Words>1879</Words>
  <Application>Microsoft Office PowerPoint</Application>
  <PresentationFormat>Geniş ekran</PresentationFormat>
  <Paragraphs>215</Paragraphs>
  <Slides>24</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24</vt:i4>
      </vt:variant>
    </vt:vector>
  </HeadingPairs>
  <TitlesOfParts>
    <vt:vector size="2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96</cp:revision>
  <dcterms:created xsi:type="dcterms:W3CDTF">2023-08-29T09:05:15Z</dcterms:created>
  <dcterms:modified xsi:type="dcterms:W3CDTF">2023-12-14T19:54:06Z</dcterms:modified>
</cp:coreProperties>
</file>