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9" r:id="rId3"/>
    <p:sldId id="315" r:id="rId4"/>
    <p:sldId id="314" r:id="rId5"/>
    <p:sldId id="316" r:id="rId6"/>
    <p:sldId id="317" r:id="rId7"/>
    <p:sldId id="318" r:id="rId8"/>
    <p:sldId id="319" r:id="rId9"/>
    <p:sldId id="321" r:id="rId10"/>
    <p:sldId id="320" r:id="rId11"/>
    <p:sldId id="322" r:id="rId12"/>
    <p:sldId id="323" r:id="rId13"/>
    <p:sldId id="324" r:id="rId14"/>
    <p:sldId id="260" r:id="rId15"/>
    <p:sldId id="261" r:id="rId16"/>
    <p:sldId id="264" r:id="rId17"/>
    <p:sldId id="309" r:id="rId18"/>
    <p:sldId id="307" r:id="rId19"/>
    <p:sldId id="296" r:id="rId20"/>
    <p:sldId id="303" r:id="rId21"/>
    <p:sldId id="304" r:id="rId22"/>
    <p:sldId id="305" r:id="rId23"/>
    <p:sldId id="306" r:id="rId24"/>
    <p:sldId id="308" r:id="rId25"/>
    <p:sldId id="258" r:id="rId2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1F36"/>
    <a:srgbClr val="545454"/>
    <a:srgbClr val="15051B"/>
    <a:srgbClr val="86E2CE"/>
    <a:srgbClr val="F5917B"/>
    <a:srgbClr val="FFFFFF"/>
    <a:srgbClr val="0097B2"/>
    <a:srgbClr val="C00000"/>
    <a:srgbClr val="C61D1D"/>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764" autoAdjust="0"/>
  </p:normalViewPr>
  <p:slideViewPr>
    <p:cSldViewPr snapToGrid="0">
      <p:cViewPr varScale="1">
        <p:scale>
          <a:sx n="63" d="100"/>
          <a:sy n="63"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57FCDD-024C-4A1A-87B1-799A1C184EB7}" type="datetimeFigureOut">
              <a:rPr lang="tr-TR" smtClean="0"/>
              <a:t>14.12.2023</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848CA2-F78E-4C0B-82F8-853CA68DEBDF}" type="slidenum">
              <a:rPr lang="tr-TR" smtClean="0"/>
              <a:t>‹#›</a:t>
            </a:fld>
            <a:endParaRPr lang="tr-TR"/>
          </a:p>
        </p:txBody>
      </p:sp>
    </p:spTree>
    <p:extLst>
      <p:ext uri="{BB962C8B-B14F-4D97-AF65-F5344CB8AC3E}">
        <p14:creationId xmlns:p14="http://schemas.microsoft.com/office/powerpoint/2010/main" val="13890248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2848CA2-F78E-4C0B-82F8-853CA68DEBDF}" type="slidenum">
              <a:rPr lang="tr-TR" smtClean="0"/>
              <a:t>22</a:t>
            </a:fld>
            <a:endParaRPr lang="tr-TR"/>
          </a:p>
        </p:txBody>
      </p:sp>
    </p:spTree>
    <p:extLst>
      <p:ext uri="{BB962C8B-B14F-4D97-AF65-F5344CB8AC3E}">
        <p14:creationId xmlns:p14="http://schemas.microsoft.com/office/powerpoint/2010/main" val="17367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14.12.2023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14.12.2023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grafik tasarım, grafik, ekran görüntüsü içeren bir resim&#10;&#10;Açıklama otomatik olarak oluşturuldu">
            <a:extLst>
              <a:ext uri="{FF2B5EF4-FFF2-40B4-BE49-F238E27FC236}">
                <a16:creationId xmlns:a16="http://schemas.microsoft.com/office/drawing/2014/main" id="{BD15776D-372B-E076-7B6F-7A335F0C7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EFB7E7A4-139D-EABE-8337-80C4B79BB77A}"/>
              </a:ext>
            </a:extLst>
          </p:cNvPr>
          <p:cNvSpPr txBox="1"/>
          <p:nvPr/>
        </p:nvSpPr>
        <p:spPr>
          <a:xfrm>
            <a:off x="5433060" y="3465314"/>
            <a:ext cx="4206240" cy="646331"/>
          </a:xfrm>
          <a:prstGeom prst="rect">
            <a:avLst/>
          </a:prstGeom>
          <a:solidFill>
            <a:srgbClr val="6E1F36"/>
          </a:solidFill>
        </p:spPr>
        <p:txBody>
          <a:bodyPr wrap="square" rtlCol="0">
            <a:spAutoFit/>
          </a:bodyPr>
          <a:lstStyle/>
          <a:p>
            <a:pPr algn="ctr"/>
            <a:r>
              <a:rPr lang="tr-TR" sz="1800" b="1" dirty="0">
                <a:solidFill>
                  <a:srgbClr val="F2FAFF"/>
                </a:solidFill>
                <a:latin typeface="Arial" panose="020B0604020202020204" pitchFamily="34" charset="0"/>
                <a:cs typeface="Arial" panose="020B0604020202020204" pitchFamily="34" charset="0"/>
              </a:rPr>
              <a:t>1. KONU: GÜZEL AHLAKİ TUTUM VE DAVRANIŞLAR</a:t>
            </a:r>
            <a:endParaRPr lang="en-US" sz="1800" b="1" dirty="0">
              <a:solidFill>
                <a:srgbClr val="F2FA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066359"/>
            <a:ext cx="818566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Sevgi, Allah (c.c.) tarafından yarattıklarının kalplerine yerleştirilmiş bir duygudur.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870097"/>
            <a:ext cx="762618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Sevgi, insanı bir şeye ya da bir kimseye yakın ilgi göstermeye yönelten duygudur.</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0" name="Resim 9" descr="ekran görüntüsü içeren bir resim&#10;&#10;Açıklama otomatik olarak oluşturuldu">
            <a:extLst>
              <a:ext uri="{FF2B5EF4-FFF2-40B4-BE49-F238E27FC236}">
                <a16:creationId xmlns:a16="http://schemas.microsoft.com/office/drawing/2014/main" id="{720671D8-F7AD-7936-EC5F-068B9E1B9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80970"/>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Sevgi</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3262621"/>
            <a:ext cx="8185668" cy="293926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rgbClr val="00B050"/>
                </a:solidFill>
                <a:latin typeface="Arial" panose="020B0604020202020204" pitchFamily="34" charset="0"/>
                <a:cs typeface="Arial" panose="020B0604020202020204" pitchFamily="34" charset="0"/>
              </a:rPr>
              <a:t>Müminler, birbirlerini sevmede, birbirlerine merhamet ve şefkat göstermede, tıpkı bir organı rahatsızlandığında diğer organları da uykusuzluk ve yüksek ateşle bu acıyı paylaşan bir bedene benzer.</a:t>
            </a:r>
            <a:r>
              <a:rPr lang="tr-TR" sz="3000" dirty="0">
                <a:latin typeface="Arial" panose="020B0604020202020204" pitchFamily="34" charset="0"/>
                <a:cs typeface="Arial" panose="020B0604020202020204" pitchFamily="34" charset="0"/>
              </a:rPr>
              <a:t>”</a:t>
            </a:r>
          </a:p>
          <a:p>
            <a:pPr algn="r">
              <a:spcAft>
                <a:spcPts val="600"/>
              </a:spcAft>
            </a:pPr>
            <a:r>
              <a:rPr lang="tr-TR" sz="3000" dirty="0">
                <a:latin typeface="Arial" panose="020B0604020202020204" pitchFamily="34" charset="0"/>
                <a:cs typeface="Arial" panose="020B0604020202020204" pitchFamily="34" charset="0"/>
              </a:rPr>
              <a:t>(Hadis)</a:t>
            </a:r>
          </a:p>
        </p:txBody>
      </p:sp>
    </p:spTree>
    <p:extLst>
      <p:ext uri="{BB962C8B-B14F-4D97-AF65-F5344CB8AC3E}">
        <p14:creationId xmlns:p14="http://schemas.microsoft.com/office/powerpoint/2010/main" val="39257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523559"/>
            <a:ext cx="818566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Eş anlamlısı “mesuliyet” olan sorumluluğun en önemlisi kişinin Allah’a (c.c.) karşı olan sorumluluğudur.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870449"/>
            <a:ext cx="762618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Sorumluluk, kişinin kendi davranışlarını veya kendi yetki alanına giren herhangi bir olayın sonuçlarını üstlenmesi demektir.</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0" name="Resim 9" descr="oyuncak, iç mekan içeren bir resim&#10;&#10;Açıklama otomatik olarak oluşturuldu">
            <a:extLst>
              <a:ext uri="{FF2B5EF4-FFF2-40B4-BE49-F238E27FC236}">
                <a16:creationId xmlns:a16="http://schemas.microsoft.com/office/drawing/2014/main" id="{E34B1045-EDE9-F66B-8965-A55255DF5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78844"/>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Sorumluluk</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4176669"/>
            <a:ext cx="8037917"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chemeClr val="accent5"/>
                </a:solidFill>
                <a:latin typeface="Arial" panose="020B0604020202020204" pitchFamily="34" charset="0"/>
                <a:cs typeface="Arial" panose="020B0604020202020204" pitchFamily="34" charset="0"/>
              </a:rPr>
              <a:t>Allah, bir kimseyi ancak gücünün yettiği şeyle yükümlü kılar. Onun kazandığı iyilik kendi yararına, kötülük de kendi zararınadır.</a:t>
            </a:r>
            <a:r>
              <a:rPr lang="tr-TR" sz="3000" dirty="0">
                <a:latin typeface="Arial" panose="020B0604020202020204" pitchFamily="34" charset="0"/>
                <a:cs typeface="Arial" panose="020B0604020202020204" pitchFamily="34" charset="0"/>
              </a:rPr>
              <a:t>”</a:t>
            </a:r>
          </a:p>
          <a:p>
            <a:pPr algn="r">
              <a:spcAft>
                <a:spcPts val="600"/>
              </a:spcAft>
            </a:pPr>
            <a:r>
              <a:rPr lang="tr-TR" sz="3000" dirty="0">
                <a:latin typeface="Arial" panose="020B0604020202020204" pitchFamily="34" charset="0"/>
                <a:cs typeface="Arial" panose="020B0604020202020204" pitchFamily="34" charset="0"/>
              </a:rPr>
              <a:t>(Bakara suresi, 286. ayet)</a:t>
            </a:r>
          </a:p>
        </p:txBody>
      </p:sp>
    </p:spTree>
    <p:extLst>
      <p:ext uri="{BB962C8B-B14F-4D97-AF65-F5344CB8AC3E}">
        <p14:creationId xmlns:p14="http://schemas.microsoft.com/office/powerpoint/2010/main" val="205527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079059"/>
            <a:ext cx="8185668"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Vatansever ise vatanını, milletini büyük bir tutkuyla seven, bu uğurda her türlü özveride bulunan kimseye denir.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887614"/>
            <a:ext cx="762618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Vatan insanın üzerinde yaşadığı ve değer verdiği topraktır.</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0" name="Resim 9" descr="bayrak, bulut, gökyüzü, dış mekan içeren bir resim&#10;&#10;Açıklama otomatik olarak oluşturuldu">
            <a:extLst>
              <a:ext uri="{FF2B5EF4-FFF2-40B4-BE49-F238E27FC236}">
                <a16:creationId xmlns:a16="http://schemas.microsoft.com/office/drawing/2014/main" id="{9E565082-690B-F24B-8322-AE138284A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80970"/>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Vatanseverlik</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3732169"/>
            <a:ext cx="8037917"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Şehit, Allah (c.c.) yolunda ve kutsal kabul edilen din, vatan, namus uğruna can veren kimsedir. Gazi de savaşa gidip büyük yararlılıklar gösteren ve sağ olarak dönen müminlere denir.</a:t>
            </a:r>
          </a:p>
        </p:txBody>
      </p:sp>
    </p:spTree>
    <p:extLst>
      <p:ext uri="{BB962C8B-B14F-4D97-AF65-F5344CB8AC3E}">
        <p14:creationId xmlns:p14="http://schemas.microsoft.com/office/powerpoint/2010/main" val="157481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396559"/>
            <a:ext cx="8185668" cy="378565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 kurban kestirir. Hanımı bir bölümü hariç tamamını komşularına dağıtır.  Hz. Muhammed (s.a.v.) eve geldiğinde “ Koyundan ne kadar kaldı?” diye sorar. Hanımı, “Kurbanın bir bölümü hariç hiçbir şey kalmadı.” der. Buna karşılık Hz. Peygamber şöyle buyurur “Bir bölümü hariç tamamı bize (sevap olarak) kaldı.”</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743449"/>
            <a:ext cx="762618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Yardımsever; yoksullara, düşkünlere, yardıma muhtaç olanlara iyilik ve yardım etmeyi seven kişidir. </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3" name="Resim 12" descr="kişi, şahıs, baş parmak, parmak, çivi içeren bir resim&#10;&#10;Açıklama otomatik olarak oluşturuldu">
            <a:extLst>
              <a:ext uri="{FF2B5EF4-FFF2-40B4-BE49-F238E27FC236}">
                <a16:creationId xmlns:a16="http://schemas.microsoft.com/office/drawing/2014/main" id="{60DE0D33-3D16-804F-7C7C-7AA4838D8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80970"/>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Yardımseverlik</a:t>
            </a:r>
          </a:p>
        </p:txBody>
      </p:sp>
    </p:spTree>
    <p:extLst>
      <p:ext uri="{BB962C8B-B14F-4D97-AF65-F5344CB8AC3E}">
        <p14:creationId xmlns:p14="http://schemas.microsoft.com/office/powerpoint/2010/main" val="69123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D5EA3F1E-A363-F402-F8B8-C52AC28E2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27274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EA0BF84-C61B-9FEC-1484-EC0B72C7A6DF}"/>
              </a:ext>
            </a:extLst>
          </p:cNvPr>
          <p:cNvSpPr txBox="1"/>
          <p:nvPr/>
        </p:nvSpPr>
        <p:spPr>
          <a:xfrm>
            <a:off x="0" y="603153"/>
            <a:ext cx="6972299" cy="368726"/>
          </a:xfrm>
          <a:prstGeom prst="rect">
            <a:avLst/>
          </a:prstGeom>
          <a:solidFill>
            <a:srgbClr val="FFFF00"/>
          </a:solidFill>
          <a:ln>
            <a:noFill/>
          </a:ln>
        </p:spPr>
        <p:txBody>
          <a:bodyPr wrap="square" bIns="75600" rtlCol="0">
            <a:spAutoFit/>
          </a:bodyPr>
          <a:lstStyle/>
          <a:p>
            <a:pPr>
              <a:spcAft>
                <a:spcPts val="600"/>
              </a:spcAft>
            </a:pPr>
            <a:r>
              <a:rPr lang="tr-TR" sz="1600" b="1" dirty="0">
                <a:latin typeface="Arial" panose="020B0604020202020204" pitchFamily="34" charset="0"/>
                <a:cs typeface="Arial" panose="020B0604020202020204" pitchFamily="34" charset="0"/>
              </a:rPr>
              <a:t> </a:t>
            </a:r>
            <a:r>
              <a:rPr lang="sv-SE" sz="1600" b="1" dirty="0">
                <a:latin typeface="Arial" panose="020B0604020202020204" pitchFamily="34" charset="0"/>
                <a:cs typeface="Arial" panose="020B0604020202020204" pitchFamily="34" charset="0"/>
              </a:rPr>
              <a:t>Aşağıda verilen cümlelerdeki noktalı yerlere uygun kelimeleri yazınız.</a:t>
            </a:r>
          </a:p>
        </p:txBody>
      </p:sp>
      <p:sp>
        <p:nvSpPr>
          <p:cNvPr id="8" name="Metin kutusu 7">
            <a:extLst>
              <a:ext uri="{FF2B5EF4-FFF2-40B4-BE49-F238E27FC236}">
                <a16:creationId xmlns:a16="http://schemas.microsoft.com/office/drawing/2014/main" id="{4575C275-22B7-E8FA-7D2D-9D687EE69A8E}"/>
              </a:ext>
            </a:extLst>
          </p:cNvPr>
          <p:cNvSpPr txBox="1"/>
          <p:nvPr/>
        </p:nvSpPr>
        <p:spPr>
          <a:xfrm>
            <a:off x="774492" y="1159664"/>
            <a:ext cx="10643017" cy="5010411"/>
          </a:xfrm>
          <a:prstGeom prst="rect">
            <a:avLst/>
          </a:prstGeom>
          <a:noFill/>
          <a:ln>
            <a:noFill/>
          </a:ln>
        </p:spPr>
        <p:txBody>
          <a:bodyPr wrap="square" rtlCol="0">
            <a:spAutoFit/>
          </a:bodyPr>
          <a:lstStyle/>
          <a:p>
            <a:pPr>
              <a:lnSpc>
                <a:spcPct val="150000"/>
              </a:lnSpc>
              <a:spcAft>
                <a:spcPts val="800"/>
              </a:spcAft>
            </a:pPr>
            <a:r>
              <a:rPr lang="tr-TR" sz="2200" dirty="0">
                <a:latin typeface="Arial" panose="020B0604020202020204" pitchFamily="34" charset="0"/>
                <a:cs typeface="Arial" panose="020B0604020202020204" pitchFamily="34" charset="0"/>
              </a:rPr>
              <a:t>……….…, bir toplumda kişilerin iyi veya kötü olarak nitelendirilmesine yol açan huylara denir.</a:t>
            </a:r>
          </a:p>
          <a:p>
            <a:pPr>
              <a:lnSpc>
                <a:spcPct val="150000"/>
              </a:lnSpc>
              <a:spcAft>
                <a:spcPts val="800"/>
              </a:spcAft>
            </a:pPr>
            <a:r>
              <a:rPr lang="tr-TR" sz="2200" dirty="0">
                <a:latin typeface="Arial" panose="020B0604020202020204" pitchFamily="34" charset="0"/>
                <a:cs typeface="Arial" panose="020B0604020202020204" pitchFamily="34" charset="0"/>
              </a:rPr>
              <a:t>………… sözlükte engelleme, direnç gösterme, kararlılık, cesaretli olma, acele etmeme demektir.</a:t>
            </a:r>
          </a:p>
          <a:p>
            <a:pPr>
              <a:lnSpc>
                <a:spcPct val="150000"/>
              </a:lnSpc>
              <a:spcAft>
                <a:spcPts val="800"/>
              </a:spcAft>
            </a:pPr>
            <a:r>
              <a:rPr lang="tr-TR" sz="2200" dirty="0">
                <a:latin typeface="Arial" panose="020B0604020202020204" pitchFamily="34" charset="0"/>
                <a:cs typeface="Arial" panose="020B0604020202020204" pitchFamily="34" charset="0"/>
              </a:rPr>
              <a:t>………..……..; yoksullara, düşkünlere, yardıma muhtaç olanlara iyilik ve yardım etmeyi seven kişidir. </a:t>
            </a:r>
          </a:p>
          <a:p>
            <a:pPr>
              <a:lnSpc>
                <a:spcPct val="150000"/>
              </a:lnSpc>
              <a:spcAft>
                <a:spcPts val="800"/>
              </a:spcAft>
            </a:pPr>
            <a:r>
              <a:rPr lang="tr-TR" sz="2200" dirty="0">
                <a:latin typeface="Arial" panose="020B0604020202020204" pitchFamily="34" charset="0"/>
                <a:cs typeface="Arial" panose="020B0604020202020204" pitchFamily="34" charset="0"/>
              </a:rPr>
              <a:t>………… Allah (c.c.) yolunda ve kutsal kabul edilen din, vatan, namus uğruna can veren kimsedir.</a:t>
            </a:r>
          </a:p>
          <a:p>
            <a:pPr>
              <a:lnSpc>
                <a:spcPct val="150000"/>
              </a:lnSpc>
              <a:spcAft>
                <a:spcPts val="800"/>
              </a:spcAft>
            </a:pPr>
            <a:r>
              <a:rPr lang="tr-TR" sz="2200" dirty="0">
                <a:latin typeface="Arial" panose="020B0604020202020204" pitchFamily="34" charset="0"/>
                <a:cs typeface="Arial" panose="020B0604020202020204" pitchFamily="34" charset="0"/>
              </a:rPr>
              <a:t>Sorumluluğun eş anlamlısı …………….… kelimesidir.</a:t>
            </a:r>
          </a:p>
        </p:txBody>
      </p:sp>
      <p:sp>
        <p:nvSpPr>
          <p:cNvPr id="9" name="Metin kutusu 8">
            <a:extLst>
              <a:ext uri="{FF2B5EF4-FFF2-40B4-BE49-F238E27FC236}">
                <a16:creationId xmlns:a16="http://schemas.microsoft.com/office/drawing/2014/main" id="{B27F4B2B-4775-A870-BA62-5A4261A4CA4D}"/>
              </a:ext>
            </a:extLst>
          </p:cNvPr>
          <p:cNvSpPr txBox="1"/>
          <p:nvPr/>
        </p:nvSpPr>
        <p:spPr>
          <a:xfrm>
            <a:off x="576216" y="1247017"/>
            <a:ext cx="146050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Ahlak</a:t>
            </a:r>
          </a:p>
        </p:txBody>
      </p:sp>
      <p:sp>
        <p:nvSpPr>
          <p:cNvPr id="10" name="Metin kutusu 9">
            <a:extLst>
              <a:ext uri="{FF2B5EF4-FFF2-40B4-BE49-F238E27FC236}">
                <a16:creationId xmlns:a16="http://schemas.microsoft.com/office/drawing/2014/main" id="{A2337ADC-1733-5CE7-1E58-BD2ED35B41FC}"/>
              </a:ext>
            </a:extLst>
          </p:cNvPr>
          <p:cNvSpPr txBox="1"/>
          <p:nvPr/>
        </p:nvSpPr>
        <p:spPr>
          <a:xfrm>
            <a:off x="576217" y="2365891"/>
            <a:ext cx="1460500"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Sabır</a:t>
            </a:r>
          </a:p>
        </p:txBody>
      </p:sp>
      <p:sp>
        <p:nvSpPr>
          <p:cNvPr id="11" name="Metin kutusu 10">
            <a:extLst>
              <a:ext uri="{FF2B5EF4-FFF2-40B4-BE49-F238E27FC236}">
                <a16:creationId xmlns:a16="http://schemas.microsoft.com/office/drawing/2014/main" id="{24CB7318-9660-05AC-638F-144DA7B61C2C}"/>
              </a:ext>
            </a:extLst>
          </p:cNvPr>
          <p:cNvSpPr txBox="1"/>
          <p:nvPr/>
        </p:nvSpPr>
        <p:spPr>
          <a:xfrm>
            <a:off x="774491" y="3502803"/>
            <a:ext cx="1930610" cy="430887"/>
          </a:xfrm>
          <a:prstGeom prst="rect">
            <a:avLst/>
          </a:prstGeom>
          <a:solidFill>
            <a:schemeClr val="bg1"/>
          </a:solidFill>
        </p:spPr>
        <p:txBody>
          <a:bodyPr wrap="square" rtlCol="0">
            <a:spAutoFit/>
          </a:bodyPr>
          <a:lstStyle/>
          <a:p>
            <a:r>
              <a:rPr lang="tr-TR" sz="2200" b="1" dirty="0">
                <a:solidFill>
                  <a:srgbClr val="FF0000"/>
                </a:solidFill>
                <a:latin typeface="Arial" panose="020B0604020202020204" pitchFamily="34" charset="0"/>
                <a:cs typeface="Arial" panose="020B0604020202020204" pitchFamily="34" charset="0"/>
              </a:rPr>
              <a:t>Yardımsever</a:t>
            </a:r>
          </a:p>
        </p:txBody>
      </p:sp>
      <p:sp>
        <p:nvSpPr>
          <p:cNvPr id="13" name="Metin kutusu 12">
            <a:extLst>
              <a:ext uri="{FF2B5EF4-FFF2-40B4-BE49-F238E27FC236}">
                <a16:creationId xmlns:a16="http://schemas.microsoft.com/office/drawing/2014/main" id="{5B04A2C9-5F20-8295-EF74-9D332E38C86C}"/>
              </a:ext>
            </a:extLst>
          </p:cNvPr>
          <p:cNvSpPr txBox="1"/>
          <p:nvPr/>
        </p:nvSpPr>
        <p:spPr>
          <a:xfrm>
            <a:off x="774490" y="4569549"/>
            <a:ext cx="1262225"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Şehit</a:t>
            </a:r>
          </a:p>
        </p:txBody>
      </p:sp>
      <p:sp>
        <p:nvSpPr>
          <p:cNvPr id="4" name="Metin kutusu 3">
            <a:extLst>
              <a:ext uri="{FF2B5EF4-FFF2-40B4-BE49-F238E27FC236}">
                <a16:creationId xmlns:a16="http://schemas.microsoft.com/office/drawing/2014/main" id="{F8F651AD-2A77-1142-629F-221756C41108}"/>
              </a:ext>
            </a:extLst>
          </p:cNvPr>
          <p:cNvSpPr txBox="1"/>
          <p:nvPr/>
        </p:nvSpPr>
        <p:spPr>
          <a:xfrm>
            <a:off x="4266992" y="5679344"/>
            <a:ext cx="1702008" cy="430887"/>
          </a:xfrm>
          <a:prstGeom prst="rect">
            <a:avLst/>
          </a:prstGeom>
          <a:solidFill>
            <a:schemeClr val="bg1"/>
          </a:solidFill>
        </p:spPr>
        <p:txBody>
          <a:bodyPr wrap="square" rtlCol="0">
            <a:spAutoFit/>
          </a:bodyPr>
          <a:lstStyle/>
          <a:p>
            <a:pPr algn="ctr"/>
            <a:r>
              <a:rPr lang="tr-TR" sz="2200" b="1" dirty="0">
                <a:solidFill>
                  <a:srgbClr val="FF0000"/>
                </a:solidFill>
                <a:latin typeface="Arial" panose="020B0604020202020204" pitchFamily="34" charset="0"/>
                <a:cs typeface="Arial" panose="020B0604020202020204" pitchFamily="34" charset="0"/>
              </a:rPr>
              <a:t>mesuliyet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10307937-FF52-970B-51BC-00435A43E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2355" y="5729850"/>
            <a:ext cx="773132" cy="447675"/>
          </a:xfrm>
          <a:prstGeom prst="rect">
            <a:avLst/>
          </a:prstGeom>
        </p:spPr>
      </p:pic>
      <p:sp>
        <p:nvSpPr>
          <p:cNvPr id="11" name="Metin kutusu 10">
            <a:extLst>
              <a:ext uri="{FF2B5EF4-FFF2-40B4-BE49-F238E27FC236}">
                <a16:creationId xmlns:a16="http://schemas.microsoft.com/office/drawing/2014/main" id="{5248F202-469C-FEF2-B923-D3E62B12304B}"/>
              </a:ext>
            </a:extLst>
          </p:cNvPr>
          <p:cNvSpPr txBox="1"/>
          <p:nvPr/>
        </p:nvSpPr>
        <p:spPr>
          <a:xfrm>
            <a:off x="774492" y="1159664"/>
            <a:ext cx="10643017" cy="5032147"/>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Allah’ın Resulü putperestlerin elindeki Mekke’den Medine’ye hicret eder. O, Mekke’ye özlem duymaktadır. Kâbe’ye, Hira’ya, </a:t>
            </a:r>
            <a:r>
              <a:rPr lang="tr-TR" sz="2200" dirty="0" err="1">
                <a:latin typeface="Arial" panose="020B0604020202020204" pitchFamily="34" charset="0"/>
                <a:cs typeface="Arial" panose="020B0604020202020204" pitchFamily="34" charset="0"/>
              </a:rPr>
              <a:t>Hacerü’l-esved’e</a:t>
            </a:r>
            <a:r>
              <a:rPr lang="tr-TR" sz="2200" dirty="0">
                <a:latin typeface="Arial" panose="020B0604020202020204" pitchFamily="34" charset="0"/>
                <a:cs typeface="Arial" panose="020B0604020202020204" pitchFamily="34" charset="0"/>
              </a:rPr>
              <a:t>… Doğduğu, yetiştiği, ilk vahyi aldığı şehir olan Mekke’ye. Sahabe de özlem içerisindedir. Medine’de, Mekke’nin hasretiyle Bilal’in dudaklarından dökülen dizeler hasretin boyutunu gözler önüne serer:</a:t>
            </a:r>
          </a:p>
          <a:p>
            <a:pPr>
              <a:spcAft>
                <a:spcPts val="600"/>
              </a:spcAft>
            </a:pPr>
            <a:r>
              <a:rPr lang="tr-TR" sz="2200" dirty="0">
                <a:latin typeface="Arial" panose="020B0604020202020204" pitchFamily="34" charset="0"/>
                <a:cs typeface="Arial" panose="020B0604020202020204" pitchFamily="34" charset="0"/>
              </a:rPr>
              <a:t>“Ah ne olur! Bir gece bile olsa Mekke’de bulunsam, </a:t>
            </a:r>
          </a:p>
          <a:p>
            <a:pPr>
              <a:spcAft>
                <a:spcPts val="600"/>
              </a:spcAft>
            </a:pPr>
            <a:r>
              <a:rPr lang="tr-TR" sz="2200" dirty="0">
                <a:latin typeface="Arial" panose="020B0604020202020204" pitchFamily="34" charset="0"/>
                <a:cs typeface="Arial" panose="020B0604020202020204" pitchFamily="34" charset="0"/>
              </a:rPr>
              <a:t>Sümbül ve tavşanlarla bezeli bir dere kenarında uykuya dalsam, </a:t>
            </a:r>
          </a:p>
          <a:p>
            <a:pPr>
              <a:spcAft>
                <a:spcPts val="600"/>
              </a:spcAft>
            </a:pPr>
            <a:r>
              <a:rPr lang="tr-TR" sz="2200" dirty="0">
                <a:latin typeface="Arial" panose="020B0604020202020204" pitchFamily="34" charset="0"/>
                <a:cs typeface="Arial" panose="020B0604020202020204" pitchFamily="34" charset="0"/>
              </a:rPr>
              <a:t>Bir gün </a:t>
            </a:r>
            <a:r>
              <a:rPr lang="tr-TR" sz="2200" dirty="0" err="1">
                <a:latin typeface="Arial" panose="020B0604020202020204" pitchFamily="34" charset="0"/>
                <a:cs typeface="Arial" panose="020B0604020202020204" pitchFamily="34" charset="0"/>
              </a:rPr>
              <a:t>Mecenne</a:t>
            </a:r>
            <a:r>
              <a:rPr lang="tr-TR" sz="2200" dirty="0">
                <a:latin typeface="Arial" panose="020B0604020202020204" pitchFamily="34" charset="0"/>
                <a:cs typeface="Arial" panose="020B0604020202020204" pitchFamily="34" charset="0"/>
              </a:rPr>
              <a:t> pınarına varıp suya kansam, </a:t>
            </a:r>
          </a:p>
          <a:p>
            <a:pPr>
              <a:spcAft>
                <a:spcPts val="600"/>
              </a:spcAft>
            </a:pPr>
            <a:r>
              <a:rPr lang="tr-TR" sz="2200" dirty="0" err="1">
                <a:latin typeface="Arial" panose="020B0604020202020204" pitchFamily="34" charset="0"/>
                <a:cs typeface="Arial" panose="020B0604020202020204" pitchFamily="34" charset="0"/>
              </a:rPr>
              <a:t>Şame</a:t>
            </a:r>
            <a:r>
              <a:rPr lang="tr-TR" sz="2200" dirty="0">
                <a:latin typeface="Arial" panose="020B0604020202020204" pitchFamily="34" charset="0"/>
                <a:cs typeface="Arial" panose="020B0604020202020204" pitchFamily="34" charset="0"/>
              </a:rPr>
              <a:t> ile </a:t>
            </a:r>
            <a:r>
              <a:rPr lang="tr-TR" sz="2200" dirty="0" err="1">
                <a:latin typeface="Arial" panose="020B0604020202020204" pitchFamily="34" charset="0"/>
                <a:cs typeface="Arial" panose="020B0604020202020204" pitchFamily="34" charset="0"/>
              </a:rPr>
              <a:t>Tafil</a:t>
            </a:r>
            <a:r>
              <a:rPr lang="tr-TR" sz="2200" dirty="0">
                <a:latin typeface="Arial" panose="020B0604020202020204" pitchFamily="34" charset="0"/>
                <a:cs typeface="Arial" panose="020B0604020202020204" pitchFamily="34" charset="0"/>
              </a:rPr>
              <a:t> dağlarına doya doya baksam.’’</a:t>
            </a:r>
          </a:p>
          <a:p>
            <a:pPr>
              <a:spcAft>
                <a:spcPts val="600"/>
              </a:spcAft>
            </a:pPr>
            <a:r>
              <a:rPr lang="tr-TR" sz="2200" b="1" dirty="0">
                <a:latin typeface="Arial" panose="020B0604020202020204" pitchFamily="34" charset="0"/>
                <a:cs typeface="Arial" panose="020B0604020202020204" pitchFamily="34" charset="0"/>
              </a:rPr>
              <a:t>Bu parçada Bilal-i Habeşi’nin şiirinde vurgulanan ahlaki ilke aşağıdakilerden hangisidir? </a:t>
            </a:r>
          </a:p>
          <a:p>
            <a:pPr>
              <a:spcAft>
                <a:spcPts val="600"/>
              </a:spcAft>
            </a:pPr>
            <a:r>
              <a:rPr lang="tr-TR" sz="2200" dirty="0">
                <a:latin typeface="Arial" panose="020B0604020202020204" pitchFamily="34" charset="0"/>
                <a:cs typeface="Arial" panose="020B0604020202020204" pitchFamily="34" charset="0"/>
              </a:rPr>
              <a:t>A) Öz denetim 				B) Dostluk </a:t>
            </a:r>
          </a:p>
          <a:p>
            <a:pPr>
              <a:spcAft>
                <a:spcPts val="600"/>
              </a:spcAft>
            </a:pPr>
            <a:r>
              <a:rPr lang="tr-TR" sz="2200" dirty="0">
                <a:latin typeface="Arial" panose="020B0604020202020204" pitchFamily="34" charset="0"/>
                <a:cs typeface="Arial" panose="020B0604020202020204" pitchFamily="34" charset="0"/>
              </a:rPr>
              <a:t>C) Dürüstlük 					D) Vatanseverlik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37942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3" name="Metin kutusu 2">
            <a:extLst>
              <a:ext uri="{FF2B5EF4-FFF2-40B4-BE49-F238E27FC236}">
                <a16:creationId xmlns:a16="http://schemas.microsoft.com/office/drawing/2014/main" id="{BAE933C9-0EFF-93A9-B417-6051639AB775}"/>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Beceri Temelli Örnek Soru </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tasarım içeren bir resim&#10;&#10;Açıklama otomatik olarak oluşturuldu">
            <a:extLst>
              <a:ext uri="{FF2B5EF4-FFF2-40B4-BE49-F238E27FC236}">
                <a16:creationId xmlns:a16="http://schemas.microsoft.com/office/drawing/2014/main" id="{A58BD9B3-8002-EE06-A118-6C7ED38C4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descr="daire, sarı, kehribar, grafik içeren bir resim&#10;&#10;Açıklama otomatik olarak oluşturuldu">
            <a:extLst>
              <a:ext uri="{FF2B5EF4-FFF2-40B4-BE49-F238E27FC236}">
                <a16:creationId xmlns:a16="http://schemas.microsoft.com/office/drawing/2014/main" id="{3145FFDC-006F-8A89-BC66-A6195A1F4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3673817"/>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201150"/>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Hem Kur’an-ı Kerim’de hem de Hz. Peygamberin hadislerinde bizleri güzel ahlaklı olmaya teşvik eden pek çok öğüt, uyarı ve ilke yer alır. Örneğin bir ayette; “Ey iman edenler! Kendiniz, ana babanız ve en yakınlarınız aleyhine de olsa Allah için şahitlik yaparak adaleti titizlikle ayakta tutan kimseler olun. (Şahitlik ettikleriniz) zengin veya fakir de olsalar (adaletten ayrılmayın)... Adaleti yerine getirmede nefsinize uymayın...” (Nisâ suresi, 135. ayet) buyrulmaktadır. </a:t>
            </a:r>
          </a:p>
          <a:p>
            <a:pPr>
              <a:spcAft>
                <a:spcPts val="600"/>
              </a:spcAft>
            </a:pPr>
            <a:r>
              <a:rPr lang="tr-TR" sz="2200" b="1" dirty="0">
                <a:latin typeface="Arial" panose="020B0604020202020204" pitchFamily="34" charset="0"/>
                <a:cs typeface="Arial" panose="020B0604020202020204" pitchFamily="34" charset="0"/>
              </a:rPr>
              <a:t>Parçadaki ayette aşağıdaki ahlaki ilkelerden hangisine </a:t>
            </a:r>
            <a:r>
              <a:rPr lang="tr-TR" sz="2200" b="1" u="sng" dirty="0">
                <a:latin typeface="Arial" panose="020B0604020202020204" pitchFamily="34" charset="0"/>
                <a:cs typeface="Arial" panose="020B0604020202020204" pitchFamily="34" charset="0"/>
              </a:rPr>
              <a:t>değinilmemiştir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Sabırlı olmak </a:t>
            </a:r>
          </a:p>
          <a:p>
            <a:pPr>
              <a:spcAft>
                <a:spcPts val="600"/>
              </a:spcAft>
            </a:pPr>
            <a:r>
              <a:rPr lang="tr-TR" sz="2200" dirty="0">
                <a:latin typeface="Arial" panose="020B0604020202020204" pitchFamily="34" charset="0"/>
                <a:cs typeface="Arial" panose="020B0604020202020204" pitchFamily="34" charset="0"/>
              </a:rPr>
              <a:t>B) Adaletli davranmak </a:t>
            </a:r>
          </a:p>
          <a:p>
            <a:pPr>
              <a:spcAft>
                <a:spcPts val="600"/>
              </a:spcAft>
            </a:pPr>
            <a:r>
              <a:rPr lang="tr-TR" sz="2200" dirty="0">
                <a:latin typeface="Arial" panose="020B0604020202020204" pitchFamily="34" charset="0"/>
                <a:cs typeface="Arial" panose="020B0604020202020204" pitchFamily="34" charset="0"/>
              </a:rPr>
              <a:t>C) Doğru sözlü olmak </a:t>
            </a:r>
          </a:p>
          <a:p>
            <a:pPr>
              <a:spcAft>
                <a:spcPts val="600"/>
              </a:spcAft>
            </a:pPr>
            <a:r>
              <a:rPr lang="tr-TR" sz="2200" dirty="0">
                <a:latin typeface="Arial" panose="020B0604020202020204" pitchFamily="34" charset="0"/>
                <a:cs typeface="Arial" panose="020B0604020202020204" pitchFamily="34" charset="0"/>
              </a:rPr>
              <a:t>D) Yalancı şahitlikten kaçınmak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52F418B3-E91F-2831-4F79-21561323BBA7}"/>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1 / Soru 7</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ekran görüntüsü, metin, tasarım içeren bir resim&#10;&#10;Açıklama otomatik olarak oluşturuldu">
            <a:extLst>
              <a:ext uri="{FF2B5EF4-FFF2-40B4-BE49-F238E27FC236}">
                <a16:creationId xmlns:a16="http://schemas.microsoft.com/office/drawing/2014/main" id="{1EAED047-1EC7-DB19-C3AE-A3D94D0D1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34137865-A675-611F-3A87-A5BE1F37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097453"/>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370153"/>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İslam dini, insanların hem dünya hem de ahiret hayatında mutluluğunu amaçlar. Bu nedenle insanlara yol gösterici ilkeler sunar. Yüce Allah, bizleri pek çok kabiliyet ve bilgi ile donatmıştır. Bizlerden de bunları iyi ve güzel işlerde kullanmamızı ister. Kendimize, diğer insanlara, canlılara ya da çevreye zarar veren her türlü alışkanlık ve davranışı yasaklar. </a:t>
            </a:r>
          </a:p>
          <a:p>
            <a:pPr>
              <a:spcAft>
                <a:spcPts val="600"/>
              </a:spcAft>
            </a:pPr>
            <a:r>
              <a:rPr lang="tr-TR" sz="2200" b="1" dirty="0">
                <a:latin typeface="Arial" panose="020B0604020202020204" pitchFamily="34" charset="0"/>
                <a:cs typeface="Arial" panose="020B0604020202020204" pitchFamily="34" charset="0"/>
              </a:rPr>
              <a:t>Buna göre aşağıdakilerden hangisi İslam’ın yasakladığı davranışlardan biri </a:t>
            </a:r>
            <a:r>
              <a:rPr lang="tr-TR" sz="2200" b="1" u="sng" dirty="0">
                <a:latin typeface="Arial" panose="020B0604020202020204" pitchFamily="34" charset="0"/>
                <a:cs typeface="Arial" panose="020B0604020202020204" pitchFamily="34" charset="0"/>
              </a:rPr>
              <a:t>değildir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Kumar oynamak 		B) İçki içmek </a:t>
            </a:r>
          </a:p>
          <a:p>
            <a:pPr>
              <a:spcAft>
                <a:spcPts val="600"/>
              </a:spcAft>
            </a:pPr>
            <a:r>
              <a:rPr lang="tr-TR" sz="2200" dirty="0">
                <a:latin typeface="Arial" panose="020B0604020202020204" pitchFamily="34" charset="0"/>
                <a:cs typeface="Arial" panose="020B0604020202020204" pitchFamily="34" charset="0"/>
              </a:rPr>
              <a:t>C) Satranç oynamak 		D) Nargile içmek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810510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Metin kutusu 4">
            <a:extLst>
              <a:ext uri="{FF2B5EF4-FFF2-40B4-BE49-F238E27FC236}">
                <a16:creationId xmlns:a16="http://schemas.microsoft.com/office/drawing/2014/main" id="{70A37152-D868-F68C-A3CC-ADA908A575D4}"/>
              </a:ext>
            </a:extLst>
          </p:cNvPr>
          <p:cNvSpPr txBox="1"/>
          <p:nvPr/>
        </p:nvSpPr>
        <p:spPr>
          <a:xfrm>
            <a:off x="1" y="603153"/>
            <a:ext cx="4833256" cy="368726"/>
          </a:xfrm>
          <a:prstGeom prst="rect">
            <a:avLst/>
          </a:prstGeom>
          <a:solidFill>
            <a:srgbClr val="FFFF00"/>
          </a:solidFill>
          <a:ln>
            <a:noFill/>
          </a:ln>
        </p:spPr>
        <p:txBody>
          <a:bodyPr wrap="square" bIns="75600" rtlCol="0">
            <a:spAutoFit/>
          </a:bodyPr>
          <a:lstStyle/>
          <a:p>
            <a:pPr>
              <a:spcAft>
                <a:spcPts val="600"/>
              </a:spcAft>
            </a:pP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Bumerang</a:t>
            </a:r>
            <a:r>
              <a:rPr lang="sv-SE" sz="1600" b="1" dirty="0">
                <a:latin typeface="Arial" panose="020B0604020202020204" pitchFamily="34" charset="0"/>
                <a:cs typeface="Arial" panose="020B0604020202020204" pitchFamily="34" charset="0"/>
              </a:rPr>
              <a:t> /</a:t>
            </a:r>
            <a:r>
              <a:rPr lang="tr-TR" sz="1600" b="1" dirty="0">
                <a:latin typeface="Arial" panose="020B0604020202020204" pitchFamily="34" charset="0"/>
                <a:cs typeface="Arial" panose="020B0604020202020204" pitchFamily="34" charset="0"/>
              </a:rPr>
              <a:t> </a:t>
            </a:r>
            <a:r>
              <a:rPr lang="tr-TR" sz="1600" dirty="0">
                <a:latin typeface="Arial" panose="020B0604020202020204" pitchFamily="34" charset="0"/>
                <a:cs typeface="Arial" panose="020B0604020202020204" pitchFamily="34" charset="0"/>
              </a:rPr>
              <a:t>3</a:t>
            </a:r>
            <a:r>
              <a:rPr lang="sv-SE" sz="1600" dirty="0">
                <a:latin typeface="Arial" panose="020B0604020202020204" pitchFamily="34" charset="0"/>
                <a:cs typeface="Arial" panose="020B0604020202020204" pitchFamily="34" charset="0"/>
              </a:rPr>
              <a:t>. Ünite </a:t>
            </a:r>
            <a:r>
              <a:rPr lang="tr-TR" sz="1600" dirty="0">
                <a:latin typeface="Arial" panose="020B0604020202020204" pitchFamily="34" charset="0"/>
                <a:cs typeface="Arial" panose="020B0604020202020204" pitchFamily="34" charset="0"/>
              </a:rPr>
              <a:t>/ Kavratan Testler 1 / Soru 6</a:t>
            </a:r>
          </a:p>
        </p:txBody>
      </p:sp>
    </p:spTree>
    <p:extLst>
      <p:ext uri="{BB962C8B-B14F-4D97-AF65-F5344CB8AC3E}">
        <p14:creationId xmlns:p14="http://schemas.microsoft.com/office/powerpoint/2010/main" val="15193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dikdörtgen, tasarım içeren bir resim&#10;&#10;Açıklama otomatik olarak oluşturuldu">
            <a:extLst>
              <a:ext uri="{FF2B5EF4-FFF2-40B4-BE49-F238E27FC236}">
                <a16:creationId xmlns:a16="http://schemas.microsoft.com/office/drawing/2014/main" id="{8EECA836-4DF8-479E-06BA-B785B7964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8215086" cy="413196"/>
          </a:xfrm>
          <a:prstGeom prst="rect">
            <a:avLst/>
          </a:prstGeom>
          <a:solidFill>
            <a:srgbClr val="FFFF00"/>
          </a:solidFill>
          <a:ln>
            <a:noFill/>
          </a:ln>
        </p:spPr>
        <p:txBody>
          <a:bodyPr wrap="square" tIns="28800" bIns="75600" rtlCol="0">
            <a:spAutoFit/>
          </a:bodyPr>
          <a:lstStyle/>
          <a:p>
            <a:pPr>
              <a:spcAft>
                <a:spcPts val="600"/>
              </a:spcAft>
            </a:pPr>
            <a:r>
              <a:rPr lang="tr-TR" sz="2000" b="1" dirty="0">
                <a:latin typeface="Arial" panose="020B0604020202020204" pitchFamily="34" charset="0"/>
                <a:cs typeface="Arial" panose="020B0604020202020204" pitchFamily="34" charset="0"/>
              </a:rPr>
              <a:t>  Harfleri karışık olarak verilen kavramları doğru şekilde belirtiniz.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32" name="Grup 31">
            <a:extLst>
              <a:ext uri="{FF2B5EF4-FFF2-40B4-BE49-F238E27FC236}">
                <a16:creationId xmlns:a16="http://schemas.microsoft.com/office/drawing/2014/main" id="{E98E359C-87A5-075E-0E41-89DC99223E81}"/>
              </a:ext>
            </a:extLst>
          </p:cNvPr>
          <p:cNvGrpSpPr/>
          <p:nvPr/>
        </p:nvGrpSpPr>
        <p:grpSpPr>
          <a:xfrm>
            <a:off x="1221377" y="2181162"/>
            <a:ext cx="9393647" cy="1066800"/>
            <a:chOff x="1127760" y="1682857"/>
            <a:chExt cx="9393647" cy="1066800"/>
          </a:xfrm>
          <a:solidFill>
            <a:srgbClr val="FFFFFF"/>
          </a:solidFill>
        </p:grpSpPr>
        <p:sp>
          <p:nvSpPr>
            <p:cNvPr id="33" name="Dikdörtgen: Köşeleri Yuvarlatılmış 32">
              <a:extLst>
                <a:ext uri="{FF2B5EF4-FFF2-40B4-BE49-F238E27FC236}">
                  <a16:creationId xmlns:a16="http://schemas.microsoft.com/office/drawing/2014/main" id="{087607F2-B34C-792E-AB70-F058554D164C}"/>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TUTUM</a:t>
              </a:r>
            </a:p>
          </p:txBody>
        </p:sp>
        <p:sp>
          <p:nvSpPr>
            <p:cNvPr id="34" name="Dikdörtgen: Köşeleri Yuvarlatılmış 33">
              <a:extLst>
                <a:ext uri="{FF2B5EF4-FFF2-40B4-BE49-F238E27FC236}">
                  <a16:creationId xmlns:a16="http://schemas.microsoft.com/office/drawing/2014/main" id="{8D3201C7-7313-2CC6-1E67-1B4EEBAF618D}"/>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DEĞER</a:t>
              </a:r>
            </a:p>
          </p:txBody>
        </p:sp>
        <p:sp>
          <p:nvSpPr>
            <p:cNvPr id="35" name="Dikdörtgen: Köşeleri Yuvarlatılmış 34">
              <a:extLst>
                <a:ext uri="{FF2B5EF4-FFF2-40B4-BE49-F238E27FC236}">
                  <a16:creationId xmlns:a16="http://schemas.microsoft.com/office/drawing/2014/main" id="{3DC5CCD0-1A22-0525-1FE6-503431E03AAA}"/>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VATAN</a:t>
              </a:r>
            </a:p>
          </p:txBody>
        </p:sp>
        <p:sp>
          <p:nvSpPr>
            <p:cNvPr id="36" name="Dikdörtgen: Köşeleri Yuvarlatılmış 35">
              <a:extLst>
                <a:ext uri="{FF2B5EF4-FFF2-40B4-BE49-F238E27FC236}">
                  <a16:creationId xmlns:a16="http://schemas.microsoft.com/office/drawing/2014/main" id="{BC6FADA4-6AC5-87C5-5234-1DF516009982}"/>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SEVGİ</a:t>
              </a:r>
            </a:p>
          </p:txBody>
        </p:sp>
      </p:grpSp>
      <p:grpSp>
        <p:nvGrpSpPr>
          <p:cNvPr id="37" name="Grup 36">
            <a:extLst>
              <a:ext uri="{FF2B5EF4-FFF2-40B4-BE49-F238E27FC236}">
                <a16:creationId xmlns:a16="http://schemas.microsoft.com/office/drawing/2014/main" id="{2DEFCC95-3BB8-C1F5-4DD2-9BE442055845}"/>
              </a:ext>
            </a:extLst>
          </p:cNvPr>
          <p:cNvGrpSpPr/>
          <p:nvPr/>
        </p:nvGrpSpPr>
        <p:grpSpPr>
          <a:xfrm>
            <a:off x="1221377" y="3911417"/>
            <a:ext cx="9393647" cy="1066800"/>
            <a:chOff x="1127760" y="1682857"/>
            <a:chExt cx="9393647" cy="1066800"/>
          </a:xfrm>
          <a:solidFill>
            <a:srgbClr val="FFFFFF"/>
          </a:solidFill>
        </p:grpSpPr>
        <p:sp>
          <p:nvSpPr>
            <p:cNvPr id="38" name="Dikdörtgen: Köşeleri Yuvarlatılmış 37">
              <a:extLst>
                <a:ext uri="{FF2B5EF4-FFF2-40B4-BE49-F238E27FC236}">
                  <a16:creationId xmlns:a16="http://schemas.microsoft.com/office/drawing/2014/main" id="{33E8A21D-E254-4ABD-0981-BB37C6532958}"/>
                </a:ext>
              </a:extLst>
            </p:cNvPr>
            <p:cNvSpPr/>
            <p:nvPr/>
          </p:nvSpPr>
          <p:spPr>
            <a:xfrm>
              <a:off x="112776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200" b="1" dirty="0">
                  <a:solidFill>
                    <a:schemeClr val="tx1"/>
                  </a:solidFill>
                  <a:latin typeface="Arial" panose="020B0604020202020204" pitchFamily="34" charset="0"/>
                  <a:cs typeface="Arial" panose="020B0604020202020204" pitchFamily="34" charset="0"/>
                </a:rPr>
                <a:t>DÜRÜSTLÜK</a:t>
              </a:r>
            </a:p>
          </p:txBody>
        </p:sp>
        <p:sp>
          <p:nvSpPr>
            <p:cNvPr id="39" name="Dikdörtgen: Köşeleri Yuvarlatılmış 38">
              <a:extLst>
                <a:ext uri="{FF2B5EF4-FFF2-40B4-BE49-F238E27FC236}">
                  <a16:creationId xmlns:a16="http://schemas.microsoft.com/office/drawing/2014/main" id="{7FFDDC9C-2967-8887-C607-6F88E0496AA9}"/>
                </a:ext>
              </a:extLst>
            </p:cNvPr>
            <p:cNvSpPr/>
            <p:nvPr/>
          </p:nvSpPr>
          <p:spPr>
            <a:xfrm>
              <a:off x="358140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900" b="1" dirty="0">
                  <a:solidFill>
                    <a:schemeClr val="tx1"/>
                  </a:solidFill>
                  <a:latin typeface="Arial" panose="020B0604020202020204" pitchFamily="34" charset="0"/>
                  <a:cs typeface="Arial" panose="020B0604020202020204" pitchFamily="34" charset="0"/>
                </a:rPr>
                <a:t>SORUMLULUK</a:t>
              </a:r>
            </a:p>
          </p:txBody>
        </p:sp>
        <p:sp>
          <p:nvSpPr>
            <p:cNvPr id="40" name="Dikdörtgen: Köşeleri Yuvarlatılmış 39">
              <a:extLst>
                <a:ext uri="{FF2B5EF4-FFF2-40B4-BE49-F238E27FC236}">
                  <a16:creationId xmlns:a16="http://schemas.microsoft.com/office/drawing/2014/main" id="{702E4CB5-EB54-BB9B-40F9-89A19D550AE0}"/>
                </a:ext>
              </a:extLst>
            </p:cNvPr>
            <p:cNvSpPr/>
            <p:nvPr/>
          </p:nvSpPr>
          <p:spPr>
            <a:xfrm>
              <a:off x="6035040"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YARDIM</a:t>
              </a:r>
            </a:p>
          </p:txBody>
        </p:sp>
        <p:sp>
          <p:nvSpPr>
            <p:cNvPr id="41" name="Dikdörtgen: Köşeleri Yuvarlatılmış 40">
              <a:extLst>
                <a:ext uri="{FF2B5EF4-FFF2-40B4-BE49-F238E27FC236}">
                  <a16:creationId xmlns:a16="http://schemas.microsoft.com/office/drawing/2014/main" id="{3E3ED225-C9C1-464B-810E-FA7AA59DB157}"/>
                </a:ext>
              </a:extLst>
            </p:cNvPr>
            <p:cNvSpPr/>
            <p:nvPr/>
          </p:nvSpPr>
          <p:spPr>
            <a:xfrm>
              <a:off x="8494487" y="1682857"/>
              <a:ext cx="2026920" cy="1066800"/>
            </a:xfrm>
            <a:prstGeom prst="roundRect">
              <a:avLst/>
            </a:prstGeom>
            <a:grp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KUR’AN</a:t>
              </a:r>
            </a:p>
          </p:txBody>
        </p:sp>
      </p:grpSp>
      <p:sp>
        <p:nvSpPr>
          <p:cNvPr id="5" name="Dikdörtgen: Köşeleri Yuvarlatılmış 4">
            <a:extLst>
              <a:ext uri="{FF2B5EF4-FFF2-40B4-BE49-F238E27FC236}">
                <a16:creationId xmlns:a16="http://schemas.microsoft.com/office/drawing/2014/main" id="{A96AF3DA-879C-1DF8-D962-8979383AEA0F}"/>
              </a:ext>
            </a:extLst>
          </p:cNvPr>
          <p:cNvSpPr/>
          <p:nvPr/>
        </p:nvSpPr>
        <p:spPr>
          <a:xfrm>
            <a:off x="122137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MUTTU</a:t>
            </a:r>
          </a:p>
        </p:txBody>
      </p:sp>
      <p:sp>
        <p:nvSpPr>
          <p:cNvPr id="12" name="Dikdörtgen: Köşeleri Yuvarlatılmış 11">
            <a:extLst>
              <a:ext uri="{FF2B5EF4-FFF2-40B4-BE49-F238E27FC236}">
                <a16:creationId xmlns:a16="http://schemas.microsoft.com/office/drawing/2014/main" id="{9D7A5897-A5D5-53CE-E245-AE54DAD72E11}"/>
              </a:ext>
            </a:extLst>
          </p:cNvPr>
          <p:cNvSpPr/>
          <p:nvPr/>
        </p:nvSpPr>
        <p:spPr>
          <a:xfrm>
            <a:off x="367501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EDERĞ</a:t>
            </a:r>
          </a:p>
        </p:txBody>
      </p:sp>
      <p:sp>
        <p:nvSpPr>
          <p:cNvPr id="13" name="Dikdörtgen: Köşeleri Yuvarlatılmış 12">
            <a:extLst>
              <a:ext uri="{FF2B5EF4-FFF2-40B4-BE49-F238E27FC236}">
                <a16:creationId xmlns:a16="http://schemas.microsoft.com/office/drawing/2014/main" id="{C9AA70AF-FB7F-1470-AFB1-C47CAE18DD02}"/>
              </a:ext>
            </a:extLst>
          </p:cNvPr>
          <p:cNvSpPr/>
          <p:nvPr/>
        </p:nvSpPr>
        <p:spPr>
          <a:xfrm>
            <a:off x="6128657"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TAVAN</a:t>
            </a:r>
          </a:p>
        </p:txBody>
      </p:sp>
      <p:sp>
        <p:nvSpPr>
          <p:cNvPr id="14" name="Dikdörtgen: Köşeleri Yuvarlatılmış 13">
            <a:extLst>
              <a:ext uri="{FF2B5EF4-FFF2-40B4-BE49-F238E27FC236}">
                <a16:creationId xmlns:a16="http://schemas.microsoft.com/office/drawing/2014/main" id="{04E426BD-4C45-72A3-A58D-0920B25EE8B9}"/>
              </a:ext>
            </a:extLst>
          </p:cNvPr>
          <p:cNvSpPr/>
          <p:nvPr/>
        </p:nvSpPr>
        <p:spPr>
          <a:xfrm>
            <a:off x="8588104" y="2181162"/>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GİVES</a:t>
            </a:r>
          </a:p>
        </p:txBody>
      </p:sp>
      <p:sp>
        <p:nvSpPr>
          <p:cNvPr id="22" name="Dikdörtgen: Köşeleri Yuvarlatılmış 21">
            <a:extLst>
              <a:ext uri="{FF2B5EF4-FFF2-40B4-BE49-F238E27FC236}">
                <a16:creationId xmlns:a16="http://schemas.microsoft.com/office/drawing/2014/main" id="{9D31A7D7-EB67-C4D7-8AC5-D20778FF4134}"/>
              </a:ext>
            </a:extLst>
          </p:cNvPr>
          <p:cNvSpPr/>
          <p:nvPr/>
        </p:nvSpPr>
        <p:spPr>
          <a:xfrm>
            <a:off x="122137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2200" b="1" dirty="0">
                <a:solidFill>
                  <a:schemeClr val="tx1"/>
                </a:solidFill>
                <a:latin typeface="Arial" panose="020B0604020202020204" pitchFamily="34" charset="0"/>
                <a:cs typeface="Arial" panose="020B0604020202020204" pitchFamily="34" charset="0"/>
              </a:rPr>
              <a:t>KÜLTÜRSÜD</a:t>
            </a:r>
          </a:p>
        </p:txBody>
      </p:sp>
      <p:sp>
        <p:nvSpPr>
          <p:cNvPr id="23" name="Dikdörtgen: Köşeleri Yuvarlatılmış 22">
            <a:extLst>
              <a:ext uri="{FF2B5EF4-FFF2-40B4-BE49-F238E27FC236}">
                <a16:creationId xmlns:a16="http://schemas.microsoft.com/office/drawing/2014/main" id="{CEED0B18-A3D5-A358-0C5E-554D59728802}"/>
              </a:ext>
            </a:extLst>
          </p:cNvPr>
          <p:cNvSpPr/>
          <p:nvPr/>
        </p:nvSpPr>
        <p:spPr>
          <a:xfrm>
            <a:off x="367501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900" b="1" dirty="0">
                <a:solidFill>
                  <a:schemeClr val="tx1"/>
                </a:solidFill>
                <a:latin typeface="Arial" panose="020B0604020202020204" pitchFamily="34" charset="0"/>
                <a:cs typeface="Arial" panose="020B0604020202020204" pitchFamily="34" charset="0"/>
              </a:rPr>
              <a:t>KULLUMSURO</a:t>
            </a:r>
          </a:p>
        </p:txBody>
      </p:sp>
      <p:sp>
        <p:nvSpPr>
          <p:cNvPr id="24" name="Dikdörtgen: Köşeleri Yuvarlatılmış 23">
            <a:extLst>
              <a:ext uri="{FF2B5EF4-FFF2-40B4-BE49-F238E27FC236}">
                <a16:creationId xmlns:a16="http://schemas.microsoft.com/office/drawing/2014/main" id="{7443DF35-D8F6-6679-207A-F21752D3372E}"/>
              </a:ext>
            </a:extLst>
          </p:cNvPr>
          <p:cNvSpPr/>
          <p:nvPr/>
        </p:nvSpPr>
        <p:spPr>
          <a:xfrm>
            <a:off x="6128657"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MIRDAY</a:t>
            </a:r>
          </a:p>
        </p:txBody>
      </p:sp>
      <p:sp>
        <p:nvSpPr>
          <p:cNvPr id="25" name="Dikdörtgen: Köşeleri Yuvarlatılmış 24">
            <a:extLst>
              <a:ext uri="{FF2B5EF4-FFF2-40B4-BE49-F238E27FC236}">
                <a16:creationId xmlns:a16="http://schemas.microsoft.com/office/drawing/2014/main" id="{65BAC810-52B2-3B8B-ADCE-4F70E4CA76F4}"/>
              </a:ext>
            </a:extLst>
          </p:cNvPr>
          <p:cNvSpPr/>
          <p:nvPr/>
        </p:nvSpPr>
        <p:spPr>
          <a:xfrm>
            <a:off x="8588104" y="3911417"/>
            <a:ext cx="2026920" cy="1066800"/>
          </a:xfrm>
          <a:prstGeom prst="roundRect">
            <a:avLst/>
          </a:prstGeom>
          <a:solidFill>
            <a:srgbClr val="FFFFFF"/>
          </a:solid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3200" b="1" dirty="0">
                <a:solidFill>
                  <a:schemeClr val="tx1"/>
                </a:solidFill>
                <a:latin typeface="Arial" panose="020B0604020202020204" pitchFamily="34" charset="0"/>
                <a:cs typeface="Arial" panose="020B0604020202020204" pitchFamily="34" charset="0"/>
              </a:rPr>
              <a:t>NUR’AK</a:t>
            </a:r>
          </a:p>
        </p:txBody>
      </p:sp>
    </p:spTree>
    <p:extLst>
      <p:ext uri="{BB962C8B-B14F-4D97-AF65-F5344CB8AC3E}">
        <p14:creationId xmlns:p14="http://schemas.microsoft.com/office/powerpoint/2010/main" val="358042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925CD1C8-40DA-937A-ABF8-451716137C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pSp>
        <p:nvGrpSpPr>
          <p:cNvPr id="18" name="Grup 17">
            <a:extLst>
              <a:ext uri="{FF2B5EF4-FFF2-40B4-BE49-F238E27FC236}">
                <a16:creationId xmlns:a16="http://schemas.microsoft.com/office/drawing/2014/main" id="{1DA77528-3425-495F-33E8-2F6680F2F2F8}"/>
              </a:ext>
            </a:extLst>
          </p:cNvPr>
          <p:cNvGrpSpPr/>
          <p:nvPr/>
        </p:nvGrpSpPr>
        <p:grpSpPr>
          <a:xfrm>
            <a:off x="2040636" y="1447803"/>
            <a:ext cx="8110728" cy="1066800"/>
            <a:chOff x="671288" y="1737360"/>
            <a:chExt cx="8110728" cy="1066800"/>
          </a:xfrm>
        </p:grpSpPr>
        <p:sp>
          <p:nvSpPr>
            <p:cNvPr id="5" name="Altıgen 4">
              <a:extLst>
                <a:ext uri="{FF2B5EF4-FFF2-40B4-BE49-F238E27FC236}">
                  <a16:creationId xmlns:a16="http://schemas.microsoft.com/office/drawing/2014/main" id="{5D26202A-B293-9B8E-76BF-14DE9D098BD3}"/>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9" name="Altıgen 8">
              <a:extLst>
                <a:ext uri="{FF2B5EF4-FFF2-40B4-BE49-F238E27FC236}">
                  <a16:creationId xmlns:a16="http://schemas.microsoft.com/office/drawing/2014/main" id="{5125A4E7-D354-22B5-57D5-5D717DF0C900}"/>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0" name="Altıgen 9">
              <a:extLst>
                <a:ext uri="{FF2B5EF4-FFF2-40B4-BE49-F238E27FC236}">
                  <a16:creationId xmlns:a16="http://schemas.microsoft.com/office/drawing/2014/main" id="{4106C1AD-3192-3D1B-2A71-CDB37A7147C2}"/>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1" name="Altıgen 10">
              <a:extLst>
                <a:ext uri="{FF2B5EF4-FFF2-40B4-BE49-F238E27FC236}">
                  <a16:creationId xmlns:a16="http://schemas.microsoft.com/office/drawing/2014/main" id="{3EEE9BA3-9BFC-8DE7-BC5D-E182D219FE95}"/>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12" name="Altıgen 11">
              <a:extLst>
                <a:ext uri="{FF2B5EF4-FFF2-40B4-BE49-F238E27FC236}">
                  <a16:creationId xmlns:a16="http://schemas.microsoft.com/office/drawing/2014/main" id="{479B75A7-17A3-9E75-E0D8-01FADBF8F5F6}"/>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M</a:t>
              </a:r>
            </a:p>
          </p:txBody>
        </p:sp>
        <p:sp>
          <p:nvSpPr>
            <p:cNvPr id="13" name="Altıgen 12">
              <a:extLst>
                <a:ext uri="{FF2B5EF4-FFF2-40B4-BE49-F238E27FC236}">
                  <a16:creationId xmlns:a16="http://schemas.microsoft.com/office/drawing/2014/main" id="{5F1DEC4F-5F56-F31C-942C-4AAA7883349F}"/>
                </a:ext>
              </a:extLst>
            </p:cNvPr>
            <p:cNvSpPr/>
            <p:nvPr/>
          </p:nvSpPr>
          <p:spPr>
            <a:xfrm>
              <a:off x="7544528"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grpSp>
      <p:grpSp>
        <p:nvGrpSpPr>
          <p:cNvPr id="25" name="Grup 24">
            <a:extLst>
              <a:ext uri="{FF2B5EF4-FFF2-40B4-BE49-F238E27FC236}">
                <a16:creationId xmlns:a16="http://schemas.microsoft.com/office/drawing/2014/main" id="{6F0DA217-4D1C-CF79-991E-5B21DF1CC29B}"/>
              </a:ext>
            </a:extLst>
          </p:cNvPr>
          <p:cNvGrpSpPr/>
          <p:nvPr/>
        </p:nvGrpSpPr>
        <p:grpSpPr>
          <a:xfrm>
            <a:off x="2728308" y="2832144"/>
            <a:ext cx="6735384" cy="1066800"/>
            <a:chOff x="671288" y="1737360"/>
            <a:chExt cx="6735384" cy="1066800"/>
          </a:xfrm>
        </p:grpSpPr>
        <p:sp>
          <p:nvSpPr>
            <p:cNvPr id="26" name="Altıgen 25">
              <a:extLst>
                <a:ext uri="{FF2B5EF4-FFF2-40B4-BE49-F238E27FC236}">
                  <a16:creationId xmlns:a16="http://schemas.microsoft.com/office/drawing/2014/main" id="{4401718D-F635-C90B-7FB6-E77318A2F2FA}"/>
                </a:ext>
              </a:extLst>
            </p:cNvPr>
            <p:cNvSpPr/>
            <p:nvPr/>
          </p:nvSpPr>
          <p:spPr>
            <a:xfrm>
              <a:off x="671288"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27" name="Altıgen 26">
              <a:extLst>
                <a:ext uri="{FF2B5EF4-FFF2-40B4-BE49-F238E27FC236}">
                  <a16:creationId xmlns:a16="http://schemas.microsoft.com/office/drawing/2014/main" id="{4971FC3D-81E1-6287-BAC1-CEDD494D1E3D}"/>
                </a:ext>
              </a:extLst>
            </p:cNvPr>
            <p:cNvSpPr/>
            <p:nvPr/>
          </p:nvSpPr>
          <p:spPr>
            <a:xfrm>
              <a:off x="2046632"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28" name="Altıgen 27">
              <a:extLst>
                <a:ext uri="{FF2B5EF4-FFF2-40B4-BE49-F238E27FC236}">
                  <a16:creationId xmlns:a16="http://schemas.microsoft.com/office/drawing/2014/main" id="{D6933210-D097-53F3-2A3F-D25C1F890DA5}"/>
                </a:ext>
              </a:extLst>
            </p:cNvPr>
            <p:cNvSpPr/>
            <p:nvPr/>
          </p:nvSpPr>
          <p:spPr>
            <a:xfrm>
              <a:off x="3421976" y="1737360"/>
              <a:ext cx="1237488" cy="1066800"/>
            </a:xfrm>
            <a:prstGeom prst="hexagon">
              <a:avLst/>
            </a:prstGeom>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29" name="Altıgen 28">
              <a:extLst>
                <a:ext uri="{FF2B5EF4-FFF2-40B4-BE49-F238E27FC236}">
                  <a16:creationId xmlns:a16="http://schemas.microsoft.com/office/drawing/2014/main" id="{D34D9DAD-2791-C063-7049-A7A96683830E}"/>
                </a:ext>
              </a:extLst>
            </p:cNvPr>
            <p:cNvSpPr/>
            <p:nvPr/>
          </p:nvSpPr>
          <p:spPr>
            <a:xfrm>
              <a:off x="4793840"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N</a:t>
              </a:r>
            </a:p>
          </p:txBody>
        </p:sp>
        <p:sp>
          <p:nvSpPr>
            <p:cNvPr id="30" name="Altıgen 29">
              <a:extLst>
                <a:ext uri="{FF2B5EF4-FFF2-40B4-BE49-F238E27FC236}">
                  <a16:creationId xmlns:a16="http://schemas.microsoft.com/office/drawing/2014/main" id="{BA9F3803-726F-06CE-79A3-C0E4601BC4A3}"/>
                </a:ext>
              </a:extLst>
            </p:cNvPr>
            <p:cNvSpPr/>
            <p:nvPr/>
          </p:nvSpPr>
          <p:spPr>
            <a:xfrm>
              <a:off x="6169184" y="1737360"/>
              <a:ext cx="1237488" cy="1066800"/>
            </a:xfrm>
            <a:prstGeom prst="hexagon">
              <a:avLst/>
            </a:prstGeom>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grpSp>
      <p:sp>
        <p:nvSpPr>
          <p:cNvPr id="34" name="Metin kutusu 33">
            <a:extLst>
              <a:ext uri="{FF2B5EF4-FFF2-40B4-BE49-F238E27FC236}">
                <a16:creationId xmlns:a16="http://schemas.microsoft.com/office/drawing/2014/main" id="{EDC43332-044F-7427-E65D-926529684722}"/>
              </a:ext>
            </a:extLst>
          </p:cNvPr>
          <p:cNvSpPr txBox="1"/>
          <p:nvPr/>
        </p:nvSpPr>
        <p:spPr>
          <a:xfrm>
            <a:off x="665091" y="4238385"/>
            <a:ext cx="10861818" cy="1862048"/>
          </a:xfrm>
          <a:prstGeom prst="rect">
            <a:avLst/>
          </a:prstGeom>
          <a:noFill/>
          <a:ln>
            <a:noFill/>
          </a:ln>
        </p:spPr>
        <p:txBody>
          <a:bodyPr wrap="square" rtlCol="0">
            <a:spAutoFit/>
          </a:bodyPr>
          <a:lstStyle/>
          <a:p>
            <a:pPr algn="ctr">
              <a:spcAft>
                <a:spcPts val="600"/>
              </a:spcAft>
            </a:pPr>
            <a:r>
              <a:rPr lang="tr-TR" sz="3500" dirty="0">
                <a:latin typeface="Arial" panose="020B0604020202020204" pitchFamily="34" charset="0"/>
                <a:cs typeface="Arial" panose="020B0604020202020204" pitchFamily="34" charset="0"/>
              </a:rPr>
              <a:t>• Tanımdan yola çıkarak kavramı tahmin ediyoruz.</a:t>
            </a:r>
          </a:p>
          <a:p>
            <a:pPr algn="ctr">
              <a:spcAft>
                <a:spcPts val="600"/>
              </a:spcAft>
            </a:pPr>
            <a:r>
              <a:rPr lang="tr-TR" sz="3500" dirty="0">
                <a:latin typeface="Arial" panose="020B0604020202020204" pitchFamily="34" charset="0"/>
                <a:cs typeface="Arial" panose="020B0604020202020204" pitchFamily="34" charset="0"/>
              </a:rPr>
              <a:t>• Harf almak için tıklıyoruz.</a:t>
            </a:r>
          </a:p>
          <a:p>
            <a:pPr algn="ctr">
              <a:spcAft>
                <a:spcPts val="600"/>
              </a:spcAft>
            </a:pPr>
            <a:r>
              <a:rPr lang="tr-TR" sz="3500" dirty="0">
                <a:latin typeface="Arial" panose="020B0604020202020204" pitchFamily="34" charset="0"/>
                <a:cs typeface="Arial" panose="020B0604020202020204" pitchFamily="34" charset="0"/>
              </a:rPr>
              <a:t>• Her bir kutu 10 puan değerindedir.</a:t>
            </a:r>
          </a:p>
        </p:txBody>
      </p:sp>
    </p:spTree>
    <p:extLst>
      <p:ext uri="{BB962C8B-B14F-4D97-AF65-F5344CB8AC3E}">
        <p14:creationId xmlns:p14="http://schemas.microsoft.com/office/powerpoint/2010/main" val="553125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219C7B4F-ABCE-1B0C-FA22-87215F5D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1" name="Resim 10" descr="ekran görüntüsü, gökyüzü, dış mekan, grup içeren bir resim&#10;&#10;Açıklama otomatik olarak oluşturuldu">
            <a:extLst>
              <a:ext uri="{FF2B5EF4-FFF2-40B4-BE49-F238E27FC236}">
                <a16:creationId xmlns:a16="http://schemas.microsoft.com/office/drawing/2014/main" id="{02E9AFA8-50DE-2878-1966-5BF3B4258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31" y="729000"/>
            <a:ext cx="3600000" cy="5400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4116466" y="1661160"/>
            <a:ext cx="7817301"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Ahlak, bir toplumda kişilerin iyi veya kötü olarak nitelendirilmesine yol açan huylara denir.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4141724" y="515014"/>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Ahlak kelime anlamı olarak “mizaç,      tabiat, huy” anlamına gelir. </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4116466" y="3268971"/>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İnsanlarda bulunan iyi ve kötü tüm özellikleri kapsamakla birlikte daha çok güzel davranışları ifade eder.</a:t>
            </a:r>
          </a:p>
        </p:txBody>
      </p:sp>
      <p:sp>
        <p:nvSpPr>
          <p:cNvPr id="7" name="Metin kutusu 6">
            <a:extLst>
              <a:ext uri="{FF2B5EF4-FFF2-40B4-BE49-F238E27FC236}">
                <a16:creationId xmlns:a16="http://schemas.microsoft.com/office/drawing/2014/main" id="{5D7B2031-DCCA-3C41-0E0A-38E4AD07934A}"/>
              </a:ext>
            </a:extLst>
          </p:cNvPr>
          <p:cNvSpPr txBox="1"/>
          <p:nvPr/>
        </p:nvSpPr>
        <p:spPr>
          <a:xfrm>
            <a:off x="4141723" y="4876782"/>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İslam’daki ahlaki ilkelerin temel kaynağı Kur’an-ı Kerim ve Hz. Muhammed’in (s.a.v.) sünnetidir.</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tasarım içeren bir resim&#10;&#10;Açıklama otomatik olarak oluşturuldu">
            <a:extLst>
              <a:ext uri="{FF2B5EF4-FFF2-40B4-BE49-F238E27FC236}">
                <a16:creationId xmlns:a16="http://schemas.microsoft.com/office/drawing/2014/main" id="{E09F09D2-5BB3-E046-6761-D010BFD3CC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40 puan</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630942"/>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Savaşa gidip sağ olarak dönen kimse</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G</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Z</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Tree>
    <p:extLst>
      <p:ext uri="{BB962C8B-B14F-4D97-AF65-F5344CB8AC3E}">
        <p14:creationId xmlns:p14="http://schemas.microsoft.com/office/powerpoint/2010/main" val="362769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E6AC1B4E-BB3A-99FA-AD17-F0317E58A2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İnsanlara karşı özenli, ölçülü davranmaya yönelten değer, hürmet</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Y</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G</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I</a:t>
            </a:r>
          </a:p>
        </p:txBody>
      </p:sp>
      <p:sp>
        <p:nvSpPr>
          <p:cNvPr id="5" name="Metin kutusu 4">
            <a:extLst>
              <a:ext uri="{FF2B5EF4-FFF2-40B4-BE49-F238E27FC236}">
                <a16:creationId xmlns:a16="http://schemas.microsoft.com/office/drawing/2014/main" id="{214D23DA-3C52-4051-5184-D75E939A600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50 puan</a:t>
            </a:r>
          </a:p>
        </p:txBody>
      </p:sp>
    </p:spTree>
    <p:extLst>
      <p:ext uri="{BB962C8B-B14F-4D97-AF65-F5344CB8AC3E}">
        <p14:creationId xmlns:p14="http://schemas.microsoft.com/office/powerpoint/2010/main" val="422969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B1FB9A05-D549-C142-4A5B-BC9D20BFE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Her şeyin ve herkesin hakkını vermek, haklı ile haksızı ayırt etmek</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D</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A</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E</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5" name="Metin kutusu 4">
            <a:extLst>
              <a:ext uri="{FF2B5EF4-FFF2-40B4-BE49-F238E27FC236}">
                <a16:creationId xmlns:a16="http://schemas.microsoft.com/office/drawing/2014/main" id="{FB711979-392E-7F52-0F69-F0BE03508518}"/>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60 puan</a:t>
            </a:r>
          </a:p>
        </p:txBody>
      </p:sp>
    </p:spTree>
    <p:extLst>
      <p:ext uri="{BB962C8B-B14F-4D97-AF65-F5344CB8AC3E}">
        <p14:creationId xmlns:p14="http://schemas.microsoft.com/office/powerpoint/2010/main" val="158130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53695383-B5CF-2043-262C-247349B382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26" name="Altıgen 25">
            <a:extLst>
              <a:ext uri="{FF2B5EF4-FFF2-40B4-BE49-F238E27FC236}">
                <a16:creationId xmlns:a16="http://schemas.microsoft.com/office/drawing/2014/main" id="{4401718D-F635-C90B-7FB6-E77318A2F2FA}"/>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7" name="Altıgen 26">
            <a:extLst>
              <a:ext uri="{FF2B5EF4-FFF2-40B4-BE49-F238E27FC236}">
                <a16:creationId xmlns:a16="http://schemas.microsoft.com/office/drawing/2014/main" id="{4971FC3D-81E1-6287-BAC1-CEDD494D1E3D}"/>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8" name="Altıgen 27">
            <a:extLst>
              <a:ext uri="{FF2B5EF4-FFF2-40B4-BE49-F238E27FC236}">
                <a16:creationId xmlns:a16="http://schemas.microsoft.com/office/drawing/2014/main" id="{D6933210-D097-53F3-2A3F-D25C1F890DA5}"/>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29" name="Altıgen 28">
            <a:extLst>
              <a:ext uri="{FF2B5EF4-FFF2-40B4-BE49-F238E27FC236}">
                <a16:creationId xmlns:a16="http://schemas.microsoft.com/office/drawing/2014/main" id="{D34D9DAD-2791-C063-7049-A7A96683830E}"/>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0" name="Altıgen 29">
            <a:extLst>
              <a:ext uri="{FF2B5EF4-FFF2-40B4-BE49-F238E27FC236}">
                <a16:creationId xmlns:a16="http://schemas.microsoft.com/office/drawing/2014/main" id="{BA9F3803-726F-06CE-79A3-C0E4601BC4A3}"/>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31" name="Altıgen 30">
            <a:extLst>
              <a:ext uri="{FF2B5EF4-FFF2-40B4-BE49-F238E27FC236}">
                <a16:creationId xmlns:a16="http://schemas.microsoft.com/office/drawing/2014/main" id="{375D6D37-ACB4-E7B3-2A5C-0487A94E9456}"/>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14" name="Altıgen 13">
            <a:extLst>
              <a:ext uri="{FF2B5EF4-FFF2-40B4-BE49-F238E27FC236}">
                <a16:creationId xmlns:a16="http://schemas.microsoft.com/office/drawing/2014/main" id="{E573658C-F441-2012-26DA-DC632C1EE7B6}"/>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BEB3981C-6EC6-0A74-F80D-40113DD75873}"/>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İki insan arasında bağ, sevgi ve saygıyı ifade eden değer</a:t>
            </a:r>
          </a:p>
        </p:txBody>
      </p:sp>
      <p:sp>
        <p:nvSpPr>
          <p:cNvPr id="32" name="Altıgen 31">
            <a:extLst>
              <a:ext uri="{FF2B5EF4-FFF2-40B4-BE49-F238E27FC236}">
                <a16:creationId xmlns:a16="http://schemas.microsoft.com/office/drawing/2014/main" id="{9810B883-C23B-464E-AC2D-082832081D39}"/>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K</a:t>
            </a:r>
          </a:p>
        </p:txBody>
      </p:sp>
      <p:sp>
        <p:nvSpPr>
          <p:cNvPr id="8" name="Altıgen 7">
            <a:extLst>
              <a:ext uri="{FF2B5EF4-FFF2-40B4-BE49-F238E27FC236}">
                <a16:creationId xmlns:a16="http://schemas.microsoft.com/office/drawing/2014/main" id="{41854BCC-54C7-71AB-0ABD-C1EB8C8424F0}"/>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D</a:t>
            </a:r>
          </a:p>
        </p:txBody>
      </p:sp>
      <p:sp>
        <p:nvSpPr>
          <p:cNvPr id="9" name="Altıgen 8">
            <a:extLst>
              <a:ext uri="{FF2B5EF4-FFF2-40B4-BE49-F238E27FC236}">
                <a16:creationId xmlns:a16="http://schemas.microsoft.com/office/drawing/2014/main" id="{60AB55C6-5F03-CD1B-E756-81E524D02173}"/>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O</a:t>
            </a:r>
          </a:p>
        </p:txBody>
      </p:sp>
      <p:sp>
        <p:nvSpPr>
          <p:cNvPr id="10" name="Altıgen 9">
            <a:extLst>
              <a:ext uri="{FF2B5EF4-FFF2-40B4-BE49-F238E27FC236}">
                <a16:creationId xmlns:a16="http://schemas.microsoft.com/office/drawing/2014/main" id="{33E903B3-2E35-D3FD-97CA-9380B52FCF37}"/>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S</a:t>
            </a:r>
          </a:p>
        </p:txBody>
      </p:sp>
      <p:sp>
        <p:nvSpPr>
          <p:cNvPr id="11" name="Altıgen 10">
            <a:extLst>
              <a:ext uri="{FF2B5EF4-FFF2-40B4-BE49-F238E27FC236}">
                <a16:creationId xmlns:a16="http://schemas.microsoft.com/office/drawing/2014/main" id="{AEB8AE96-DE0F-46AE-3ACB-E5FB12B8087B}"/>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T</a:t>
            </a:r>
          </a:p>
        </p:txBody>
      </p:sp>
      <p:sp>
        <p:nvSpPr>
          <p:cNvPr id="12" name="Altıgen 11">
            <a:extLst>
              <a:ext uri="{FF2B5EF4-FFF2-40B4-BE49-F238E27FC236}">
                <a16:creationId xmlns:a16="http://schemas.microsoft.com/office/drawing/2014/main" id="{6679A259-4ADB-1C59-D42B-0D2B5046EC6C}"/>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L</a:t>
            </a:r>
          </a:p>
        </p:txBody>
      </p:sp>
      <p:sp>
        <p:nvSpPr>
          <p:cNvPr id="13" name="Altıgen 12">
            <a:extLst>
              <a:ext uri="{FF2B5EF4-FFF2-40B4-BE49-F238E27FC236}">
                <a16:creationId xmlns:a16="http://schemas.microsoft.com/office/drawing/2014/main" id="{C0A5E4D6-001F-F082-EE17-EC085B61E1B9}"/>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latin typeface="Arial" panose="020B0604020202020204" pitchFamily="34" charset="0"/>
                <a:cs typeface="Arial" panose="020B0604020202020204" pitchFamily="34" charset="0"/>
              </a:rPr>
              <a:t>U</a:t>
            </a:r>
          </a:p>
        </p:txBody>
      </p:sp>
      <p:sp>
        <p:nvSpPr>
          <p:cNvPr id="17" name="Metin kutusu 16">
            <a:extLst>
              <a:ext uri="{FF2B5EF4-FFF2-40B4-BE49-F238E27FC236}">
                <a16:creationId xmlns:a16="http://schemas.microsoft.com/office/drawing/2014/main" id="{CAC02F68-5C71-CB46-9195-A6CFA1366154}"/>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70 puan</a:t>
            </a:r>
          </a:p>
        </p:txBody>
      </p:sp>
    </p:spTree>
    <p:extLst>
      <p:ext uri="{BB962C8B-B14F-4D97-AF65-F5344CB8AC3E}">
        <p14:creationId xmlns:p14="http://schemas.microsoft.com/office/powerpoint/2010/main" val="30167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tasarım içeren bir resim&#10;&#10;Açıklama otomatik olarak oluşturuldu">
            <a:extLst>
              <a:ext uri="{FF2B5EF4-FFF2-40B4-BE49-F238E27FC236}">
                <a16:creationId xmlns:a16="http://schemas.microsoft.com/office/drawing/2014/main" id="{A260070D-0BA6-6D59-BC2D-46AB9AB43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013668" cy="369332"/>
          </a:xfrm>
          <a:prstGeom prst="rect">
            <a:avLst/>
          </a:prstGeom>
          <a:noFill/>
        </p:spPr>
        <p:txBody>
          <a:bodyPr wrap="square" rtlCol="0">
            <a:spAutoFit/>
          </a:bodyPr>
          <a:lstStyle/>
          <a:p>
            <a:r>
              <a:rPr lang="tr-TR" b="1" dirty="0">
                <a:solidFill>
                  <a:srgbClr val="F2FAFF"/>
                </a:solidFill>
                <a:latin typeface="Arial" panose="020B0604020202020204" pitchFamily="34" charset="0"/>
                <a:cs typeface="Arial" panose="020B0604020202020204" pitchFamily="34" charset="0"/>
              </a:rPr>
              <a:t>1. KONU: GÜZEL AHLAKİ TUTUM VE DAVRANIŞLAR</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5" name="Altıgen 4">
            <a:extLst>
              <a:ext uri="{FF2B5EF4-FFF2-40B4-BE49-F238E27FC236}">
                <a16:creationId xmlns:a16="http://schemas.microsoft.com/office/drawing/2014/main" id="{A1BEBD4A-CEB2-2492-E200-73CFF4EDAC09}"/>
              </a:ext>
            </a:extLst>
          </p:cNvPr>
          <p:cNvSpPr/>
          <p:nvPr/>
        </p:nvSpPr>
        <p:spPr>
          <a:xfrm>
            <a:off x="665292"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5" name="Altıgen 14">
            <a:extLst>
              <a:ext uri="{FF2B5EF4-FFF2-40B4-BE49-F238E27FC236}">
                <a16:creationId xmlns:a16="http://schemas.microsoft.com/office/drawing/2014/main" id="{81DA9085-92F3-07C2-F42F-BDC8D1A9BBEE}"/>
              </a:ext>
            </a:extLst>
          </p:cNvPr>
          <p:cNvSpPr/>
          <p:nvPr/>
        </p:nvSpPr>
        <p:spPr>
          <a:xfrm>
            <a:off x="2040636"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6" name="Altıgen 15">
            <a:extLst>
              <a:ext uri="{FF2B5EF4-FFF2-40B4-BE49-F238E27FC236}">
                <a16:creationId xmlns:a16="http://schemas.microsoft.com/office/drawing/2014/main" id="{32AD2709-F842-B87F-C366-408C3D178DD7}"/>
              </a:ext>
            </a:extLst>
          </p:cNvPr>
          <p:cNvSpPr/>
          <p:nvPr/>
        </p:nvSpPr>
        <p:spPr>
          <a:xfrm>
            <a:off x="341598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7" name="Altıgen 16">
            <a:extLst>
              <a:ext uri="{FF2B5EF4-FFF2-40B4-BE49-F238E27FC236}">
                <a16:creationId xmlns:a16="http://schemas.microsoft.com/office/drawing/2014/main" id="{E555B77F-8BF1-0D7C-19AD-B632F48EA266}"/>
              </a:ext>
            </a:extLst>
          </p:cNvPr>
          <p:cNvSpPr/>
          <p:nvPr/>
        </p:nvSpPr>
        <p:spPr>
          <a:xfrm>
            <a:off x="4787844"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8" name="Altıgen 17">
            <a:extLst>
              <a:ext uri="{FF2B5EF4-FFF2-40B4-BE49-F238E27FC236}">
                <a16:creationId xmlns:a16="http://schemas.microsoft.com/office/drawing/2014/main" id="{3572F6EE-38E0-9ACE-8DB1-CC20021C21FC}"/>
              </a:ext>
            </a:extLst>
          </p:cNvPr>
          <p:cNvSpPr/>
          <p:nvPr/>
        </p:nvSpPr>
        <p:spPr>
          <a:xfrm>
            <a:off x="6163188"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19" name="Altıgen 18">
            <a:extLst>
              <a:ext uri="{FF2B5EF4-FFF2-40B4-BE49-F238E27FC236}">
                <a16:creationId xmlns:a16="http://schemas.microsoft.com/office/drawing/2014/main" id="{5573EFC2-D24E-F28D-C01F-507A10939EF4}"/>
              </a:ext>
            </a:extLst>
          </p:cNvPr>
          <p:cNvSpPr/>
          <p:nvPr/>
        </p:nvSpPr>
        <p:spPr>
          <a:xfrm>
            <a:off x="7538532"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0" name="Altıgen 19">
            <a:extLst>
              <a:ext uri="{FF2B5EF4-FFF2-40B4-BE49-F238E27FC236}">
                <a16:creationId xmlns:a16="http://schemas.microsoft.com/office/drawing/2014/main" id="{A2634D7D-70C4-2354-6CA9-F4A67F54D0F0}"/>
              </a:ext>
            </a:extLst>
          </p:cNvPr>
          <p:cNvSpPr/>
          <p:nvPr/>
        </p:nvSpPr>
        <p:spPr>
          <a:xfrm>
            <a:off x="10289220" y="1658664"/>
            <a:ext cx="1237488" cy="1066800"/>
          </a:xfrm>
          <a:prstGeom prst="hexagon">
            <a:avLst/>
          </a:prstGeom>
          <a:noFill/>
          <a:ln w="76200">
            <a:solidFill>
              <a:srgbClr val="00B050"/>
            </a:solid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1" name="Altıgen 20">
            <a:extLst>
              <a:ext uri="{FF2B5EF4-FFF2-40B4-BE49-F238E27FC236}">
                <a16:creationId xmlns:a16="http://schemas.microsoft.com/office/drawing/2014/main" id="{9A958734-37D8-A53D-4CBB-798DD444645C}"/>
              </a:ext>
            </a:extLst>
          </p:cNvPr>
          <p:cNvSpPr/>
          <p:nvPr/>
        </p:nvSpPr>
        <p:spPr>
          <a:xfrm>
            <a:off x="8913475" y="1658664"/>
            <a:ext cx="1237488" cy="1066800"/>
          </a:xfrm>
          <a:prstGeom prst="hexagon">
            <a:avLst/>
          </a:prstGeom>
          <a:noFill/>
          <a:ln w="76200">
            <a:solidFill>
              <a:srgbClr val="00B050"/>
            </a:solidFill>
          </a:ln>
        </p:spPr>
        <p:style>
          <a:lnRef idx="2">
            <a:schemeClr val="accent6"/>
          </a:lnRef>
          <a:fillRef idx="1">
            <a:schemeClr val="lt1"/>
          </a:fillRef>
          <a:effectRef idx="0">
            <a:schemeClr val="accent6"/>
          </a:effectRef>
          <a:fontRef idx="minor">
            <a:schemeClr val="dk1"/>
          </a:fontRef>
        </p:style>
        <p:txBody>
          <a:bodyPr bIns="72000" rtlCol="0" anchor="ctr"/>
          <a:lstStyle/>
          <a:p>
            <a:pPr algn="ctr"/>
            <a:endParaRPr lang="tr-TR" sz="6000" b="1" dirty="0"/>
          </a:p>
        </p:txBody>
      </p:sp>
      <p:sp>
        <p:nvSpPr>
          <p:cNvPr id="22" name="Metin kutusu 21">
            <a:extLst>
              <a:ext uri="{FF2B5EF4-FFF2-40B4-BE49-F238E27FC236}">
                <a16:creationId xmlns:a16="http://schemas.microsoft.com/office/drawing/2014/main" id="{C218C45F-AF2E-1E20-F56C-7F1C16F71490}"/>
              </a:ext>
            </a:extLst>
          </p:cNvPr>
          <p:cNvSpPr txBox="1"/>
          <p:nvPr/>
        </p:nvSpPr>
        <p:spPr>
          <a:xfrm>
            <a:off x="664891" y="3215586"/>
            <a:ext cx="10861818" cy="1169551"/>
          </a:xfrm>
          <a:prstGeom prst="rect">
            <a:avLst/>
          </a:prstGeom>
          <a:noFill/>
          <a:ln>
            <a:noFill/>
          </a:ln>
        </p:spPr>
        <p:txBody>
          <a:bodyPr wrap="square" rtlCol="0">
            <a:spAutoFit/>
          </a:bodyPr>
          <a:lstStyle/>
          <a:p>
            <a:pPr>
              <a:spcAft>
                <a:spcPts val="600"/>
              </a:spcAft>
            </a:pPr>
            <a:r>
              <a:rPr lang="tr-TR" sz="3500" dirty="0">
                <a:latin typeface="Arial" panose="020B0604020202020204" pitchFamily="34" charset="0"/>
                <a:cs typeface="Arial" panose="020B0604020202020204" pitchFamily="34" charset="0"/>
              </a:rPr>
              <a:t>İnsanların dışarıya yansıyan her türlü hal ve hareketleri</a:t>
            </a:r>
          </a:p>
        </p:txBody>
      </p:sp>
      <p:sp>
        <p:nvSpPr>
          <p:cNvPr id="23" name="Altıgen 22">
            <a:extLst>
              <a:ext uri="{FF2B5EF4-FFF2-40B4-BE49-F238E27FC236}">
                <a16:creationId xmlns:a16="http://schemas.microsoft.com/office/drawing/2014/main" id="{3BF18075-A551-42B7-E8A1-FE5AD5750A28}"/>
              </a:ext>
            </a:extLst>
          </p:cNvPr>
          <p:cNvSpPr/>
          <p:nvPr/>
        </p:nvSpPr>
        <p:spPr>
          <a:xfrm>
            <a:off x="8914277"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I</a:t>
            </a:r>
          </a:p>
        </p:txBody>
      </p:sp>
      <p:sp>
        <p:nvSpPr>
          <p:cNvPr id="24" name="Altıgen 23">
            <a:extLst>
              <a:ext uri="{FF2B5EF4-FFF2-40B4-BE49-F238E27FC236}">
                <a16:creationId xmlns:a16="http://schemas.microsoft.com/office/drawing/2014/main" id="{039E8B7D-8135-A9B5-78D0-53A7EB15C6ED}"/>
              </a:ext>
            </a:extLst>
          </p:cNvPr>
          <p:cNvSpPr/>
          <p:nvPr/>
        </p:nvSpPr>
        <p:spPr>
          <a:xfrm>
            <a:off x="665292"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D</a:t>
            </a:r>
          </a:p>
        </p:txBody>
      </p:sp>
      <p:sp>
        <p:nvSpPr>
          <p:cNvPr id="25" name="Altıgen 24">
            <a:extLst>
              <a:ext uri="{FF2B5EF4-FFF2-40B4-BE49-F238E27FC236}">
                <a16:creationId xmlns:a16="http://schemas.microsoft.com/office/drawing/2014/main" id="{44D3DBB6-682F-1562-4C5B-832F6D39D7A2}"/>
              </a:ext>
            </a:extLst>
          </p:cNvPr>
          <p:cNvSpPr/>
          <p:nvPr/>
        </p:nvSpPr>
        <p:spPr>
          <a:xfrm>
            <a:off x="2040636"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A</a:t>
            </a:r>
          </a:p>
        </p:txBody>
      </p:sp>
      <p:sp>
        <p:nvSpPr>
          <p:cNvPr id="33" name="Altıgen 32">
            <a:extLst>
              <a:ext uri="{FF2B5EF4-FFF2-40B4-BE49-F238E27FC236}">
                <a16:creationId xmlns:a16="http://schemas.microsoft.com/office/drawing/2014/main" id="{4C4867BA-61FF-F082-0193-EA151F03C849}"/>
              </a:ext>
            </a:extLst>
          </p:cNvPr>
          <p:cNvSpPr/>
          <p:nvPr/>
        </p:nvSpPr>
        <p:spPr>
          <a:xfrm>
            <a:off x="341598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V</a:t>
            </a:r>
          </a:p>
        </p:txBody>
      </p:sp>
      <p:sp>
        <p:nvSpPr>
          <p:cNvPr id="34" name="Altıgen 33">
            <a:extLst>
              <a:ext uri="{FF2B5EF4-FFF2-40B4-BE49-F238E27FC236}">
                <a16:creationId xmlns:a16="http://schemas.microsoft.com/office/drawing/2014/main" id="{97D98072-5FC2-C21D-52AB-97BE5B4CB9A6}"/>
              </a:ext>
            </a:extLst>
          </p:cNvPr>
          <p:cNvSpPr/>
          <p:nvPr/>
        </p:nvSpPr>
        <p:spPr>
          <a:xfrm>
            <a:off x="4787844"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R</a:t>
            </a:r>
          </a:p>
        </p:txBody>
      </p:sp>
      <p:sp>
        <p:nvSpPr>
          <p:cNvPr id="35" name="Altıgen 34">
            <a:extLst>
              <a:ext uri="{FF2B5EF4-FFF2-40B4-BE49-F238E27FC236}">
                <a16:creationId xmlns:a16="http://schemas.microsoft.com/office/drawing/2014/main" id="{1409AC0E-C0B8-A94F-4CDA-CDD68E3BD74B}"/>
              </a:ext>
            </a:extLst>
          </p:cNvPr>
          <p:cNvSpPr/>
          <p:nvPr/>
        </p:nvSpPr>
        <p:spPr>
          <a:xfrm>
            <a:off x="6163188" y="1658664"/>
            <a:ext cx="1237488" cy="1066800"/>
          </a:xfrm>
          <a:prstGeom prst="hexagon">
            <a:avLst/>
          </a:prstGeom>
          <a:noFill/>
          <a:ln w="76200">
            <a:noFill/>
          </a:ln>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A</a:t>
            </a:r>
          </a:p>
        </p:txBody>
      </p:sp>
      <p:sp>
        <p:nvSpPr>
          <p:cNvPr id="36" name="Altıgen 35">
            <a:extLst>
              <a:ext uri="{FF2B5EF4-FFF2-40B4-BE49-F238E27FC236}">
                <a16:creationId xmlns:a16="http://schemas.microsoft.com/office/drawing/2014/main" id="{970A58FA-C85A-8937-FC14-C02E1BB8C75C}"/>
              </a:ext>
            </a:extLst>
          </p:cNvPr>
          <p:cNvSpPr/>
          <p:nvPr/>
        </p:nvSpPr>
        <p:spPr>
          <a:xfrm>
            <a:off x="7538532"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N</a:t>
            </a:r>
          </a:p>
        </p:txBody>
      </p:sp>
      <p:sp>
        <p:nvSpPr>
          <p:cNvPr id="37" name="Altıgen 36">
            <a:extLst>
              <a:ext uri="{FF2B5EF4-FFF2-40B4-BE49-F238E27FC236}">
                <a16:creationId xmlns:a16="http://schemas.microsoft.com/office/drawing/2014/main" id="{318ED849-A002-DC64-8DF9-F654481DD2CF}"/>
              </a:ext>
            </a:extLst>
          </p:cNvPr>
          <p:cNvSpPr/>
          <p:nvPr/>
        </p:nvSpPr>
        <p:spPr>
          <a:xfrm>
            <a:off x="10289220" y="1658664"/>
            <a:ext cx="1237488" cy="1066800"/>
          </a:xfrm>
          <a:prstGeom prst="hexagon">
            <a:avLst/>
          </a:prstGeom>
          <a:noFill/>
          <a:ln w="76200">
            <a:noFill/>
          </a:ln>
          <a:effectLst>
            <a:softEdge rad="0"/>
          </a:effectLst>
        </p:spPr>
        <p:style>
          <a:lnRef idx="2">
            <a:schemeClr val="accent6"/>
          </a:lnRef>
          <a:fillRef idx="1">
            <a:schemeClr val="lt1"/>
          </a:fillRef>
          <a:effectRef idx="0">
            <a:schemeClr val="accent6"/>
          </a:effectRef>
          <a:fontRef idx="minor">
            <a:schemeClr val="dk1"/>
          </a:fontRef>
        </p:style>
        <p:txBody>
          <a:bodyPr bIns="72000" rtlCol="0" anchor="ctr"/>
          <a:lstStyle/>
          <a:p>
            <a:pPr algn="ctr"/>
            <a:r>
              <a:rPr lang="tr-TR" sz="6000" b="1" dirty="0"/>
              <a:t>Ş</a:t>
            </a:r>
          </a:p>
        </p:txBody>
      </p:sp>
      <p:sp>
        <p:nvSpPr>
          <p:cNvPr id="39" name="Metin kutusu 38">
            <a:extLst>
              <a:ext uri="{FF2B5EF4-FFF2-40B4-BE49-F238E27FC236}">
                <a16:creationId xmlns:a16="http://schemas.microsoft.com/office/drawing/2014/main" id="{7F338812-EDBF-6E1A-2986-5EB26B2320F5}"/>
              </a:ext>
            </a:extLst>
          </p:cNvPr>
          <p:cNvSpPr txBox="1"/>
          <p:nvPr/>
        </p:nvSpPr>
        <p:spPr>
          <a:xfrm>
            <a:off x="1" y="587386"/>
            <a:ext cx="1465942"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80 puan</a:t>
            </a:r>
          </a:p>
        </p:txBody>
      </p:sp>
    </p:spTree>
    <p:extLst>
      <p:ext uri="{BB962C8B-B14F-4D97-AF65-F5344CB8AC3E}">
        <p14:creationId xmlns:p14="http://schemas.microsoft.com/office/powerpoint/2010/main" val="11927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33" grpId="0"/>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tasarım içeren bir resim&#10;&#10;Açıklama otomatik olarak oluşturuldu">
            <a:extLst>
              <a:ext uri="{FF2B5EF4-FFF2-40B4-BE49-F238E27FC236}">
                <a16:creationId xmlns:a16="http://schemas.microsoft.com/office/drawing/2014/main" id="{9D23F87E-80A0-A9E7-1D83-BF5673D0D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80898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descr="ekran görüntüsü, metin, tasarım içeren bir resim&#10;&#10;Açıklama otomatik olarak oluşturuldu">
            <a:extLst>
              <a:ext uri="{FF2B5EF4-FFF2-40B4-BE49-F238E27FC236}">
                <a16:creationId xmlns:a16="http://schemas.microsoft.com/office/drawing/2014/main" id="{219C7B4F-ABCE-1B0C-FA22-87215F5D7D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2754883" y="2934867"/>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Bir sorunu ele alış biçimi, bir kimsenin bir sorun karşısında tuttuğu yoldur.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2754884" y="1068662"/>
            <a:ext cx="776678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İnsanların dışarıya yansıyan her türlü hal ve hareketleridir.</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2754883" y="4801073"/>
            <a:ext cx="894943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Bir toplumda benimsenmiş ve yaşatılmakta olan her türlü duyuş, düşünüş, davranış, kural ve kıymettir.</a:t>
            </a:r>
          </a:p>
        </p:txBody>
      </p:sp>
      <p:pic>
        <p:nvPicPr>
          <p:cNvPr id="8" name="Resim 7" descr="daire, grafik, çizim, tasarım içeren bir resim&#10;&#10;Açıklama otomatik olarak oluşturuldu">
            <a:extLst>
              <a:ext uri="{FF2B5EF4-FFF2-40B4-BE49-F238E27FC236}">
                <a16:creationId xmlns:a16="http://schemas.microsoft.com/office/drawing/2014/main" id="{4841BD83-3598-8708-5926-403E5C1C2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250" y="2542700"/>
            <a:ext cx="1925134" cy="1800000"/>
          </a:xfrm>
          <a:prstGeom prst="rect">
            <a:avLst/>
          </a:prstGeom>
        </p:spPr>
      </p:pic>
      <p:pic>
        <p:nvPicPr>
          <p:cNvPr id="12" name="Resim 11" descr="daire, grafik, çizim, tasarım içeren bir resim&#10;&#10;Açıklama otomatik olarak oluşturuldu">
            <a:extLst>
              <a:ext uri="{FF2B5EF4-FFF2-40B4-BE49-F238E27FC236}">
                <a16:creationId xmlns:a16="http://schemas.microsoft.com/office/drawing/2014/main" id="{E79AE356-02EA-8069-EC69-68981A91C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50" y="4408906"/>
            <a:ext cx="1925134" cy="1800000"/>
          </a:xfrm>
          <a:prstGeom prst="rect">
            <a:avLst/>
          </a:prstGeom>
        </p:spPr>
      </p:pic>
      <p:pic>
        <p:nvPicPr>
          <p:cNvPr id="14" name="Resim 13" descr="daire, grafik, grafik tasarım, kırpıntı çizim içeren bir resim&#10;&#10;Açıklama otomatik olarak oluşturuldu">
            <a:extLst>
              <a:ext uri="{FF2B5EF4-FFF2-40B4-BE49-F238E27FC236}">
                <a16:creationId xmlns:a16="http://schemas.microsoft.com/office/drawing/2014/main" id="{83F5C2DC-3297-A42C-DDC2-0446ABBC1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0" y="676494"/>
            <a:ext cx="1935121" cy="1800000"/>
          </a:xfrm>
          <a:prstGeom prst="rect">
            <a:avLst/>
          </a:prstGeom>
        </p:spPr>
      </p:pic>
      <p:sp>
        <p:nvSpPr>
          <p:cNvPr id="15" name="Metin kutusu 14">
            <a:extLst>
              <a:ext uri="{FF2B5EF4-FFF2-40B4-BE49-F238E27FC236}">
                <a16:creationId xmlns:a16="http://schemas.microsoft.com/office/drawing/2014/main" id="{30D45065-B671-5669-6668-91CB4E38BA2C}"/>
              </a:ext>
            </a:extLst>
          </p:cNvPr>
          <p:cNvSpPr txBox="1"/>
          <p:nvPr/>
        </p:nvSpPr>
        <p:spPr>
          <a:xfrm>
            <a:off x="969206" y="1345660"/>
            <a:ext cx="1285220" cy="461665"/>
          </a:xfrm>
          <a:prstGeom prst="rect">
            <a:avLst/>
          </a:prstGeom>
          <a:noFill/>
        </p:spPr>
        <p:txBody>
          <a:bodyPr wrap="square" rtlCol="0">
            <a:spAutoFit/>
          </a:bodyPr>
          <a:lstStyle/>
          <a:p>
            <a:pPr algn="ctr"/>
            <a:r>
              <a:rPr lang="tr-TR" sz="2400" b="1" dirty="0"/>
              <a:t>Davranış</a:t>
            </a:r>
          </a:p>
        </p:txBody>
      </p:sp>
      <p:sp>
        <p:nvSpPr>
          <p:cNvPr id="16" name="Metin kutusu 15">
            <a:extLst>
              <a:ext uri="{FF2B5EF4-FFF2-40B4-BE49-F238E27FC236}">
                <a16:creationId xmlns:a16="http://schemas.microsoft.com/office/drawing/2014/main" id="{0935AEDA-0BD7-E921-36EF-EB6A6C1157F9}"/>
              </a:ext>
            </a:extLst>
          </p:cNvPr>
          <p:cNvSpPr txBox="1"/>
          <p:nvPr/>
        </p:nvSpPr>
        <p:spPr>
          <a:xfrm>
            <a:off x="818993" y="3211867"/>
            <a:ext cx="1435433" cy="461665"/>
          </a:xfrm>
          <a:prstGeom prst="rect">
            <a:avLst/>
          </a:prstGeom>
          <a:noFill/>
        </p:spPr>
        <p:txBody>
          <a:bodyPr wrap="square" rtlCol="0">
            <a:spAutoFit/>
          </a:bodyPr>
          <a:lstStyle/>
          <a:p>
            <a:pPr algn="ctr"/>
            <a:r>
              <a:rPr lang="tr-TR" sz="2400" b="1" dirty="0"/>
              <a:t>Tutum</a:t>
            </a:r>
          </a:p>
        </p:txBody>
      </p:sp>
      <p:sp>
        <p:nvSpPr>
          <p:cNvPr id="17" name="Metin kutusu 16">
            <a:extLst>
              <a:ext uri="{FF2B5EF4-FFF2-40B4-BE49-F238E27FC236}">
                <a16:creationId xmlns:a16="http://schemas.microsoft.com/office/drawing/2014/main" id="{330A7999-87BC-1C2E-E53B-C65984D7A70D}"/>
              </a:ext>
            </a:extLst>
          </p:cNvPr>
          <p:cNvSpPr txBox="1"/>
          <p:nvPr/>
        </p:nvSpPr>
        <p:spPr>
          <a:xfrm>
            <a:off x="894099" y="5078073"/>
            <a:ext cx="1435433" cy="461665"/>
          </a:xfrm>
          <a:prstGeom prst="rect">
            <a:avLst/>
          </a:prstGeom>
          <a:noFill/>
        </p:spPr>
        <p:txBody>
          <a:bodyPr wrap="square" rtlCol="0">
            <a:spAutoFit/>
          </a:bodyPr>
          <a:lstStyle/>
          <a:p>
            <a:pPr algn="ctr"/>
            <a:r>
              <a:rPr lang="tr-TR" sz="2400" b="1" dirty="0"/>
              <a:t>Değer</a:t>
            </a:r>
          </a:p>
        </p:txBody>
      </p:sp>
    </p:spTree>
    <p:extLst>
      <p:ext uri="{BB962C8B-B14F-4D97-AF65-F5344CB8AC3E}">
        <p14:creationId xmlns:p14="http://schemas.microsoft.com/office/powerpoint/2010/main" val="422272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0-#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0-#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15" grpId="0"/>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0" y="2980759"/>
            <a:ext cx="7766785" cy="2015936"/>
          </a:xfrm>
          <a:prstGeom prst="rect">
            <a:avLst/>
          </a:prstGeom>
          <a:noFill/>
          <a:ln>
            <a:noFill/>
          </a:ln>
        </p:spPr>
        <p:txBody>
          <a:bodyPr wrap="square" rtlCol="0">
            <a:spAutoFit/>
          </a:bodyPr>
          <a:lstStyle/>
          <a:p>
            <a:pPr>
              <a:spcAft>
                <a:spcPts val="600"/>
              </a:spcAft>
            </a:pPr>
            <a:r>
              <a:rPr lang="tr-TR" sz="3000" dirty="0" err="1">
                <a:latin typeface="Arial" panose="020B0604020202020204" pitchFamily="34" charset="0"/>
                <a:cs typeface="Arial" panose="020B0604020202020204" pitchFamily="34" charset="0"/>
              </a:rPr>
              <a:t>Esmaü’l</a:t>
            </a:r>
            <a:r>
              <a:rPr lang="tr-TR" sz="3000" dirty="0">
                <a:latin typeface="Arial" panose="020B0604020202020204" pitchFamily="34" charset="0"/>
                <a:cs typeface="Arial" panose="020B0604020202020204" pitchFamily="34" charset="0"/>
              </a:rPr>
              <a:t>-Hüsna’dan el-</a:t>
            </a:r>
            <a:r>
              <a:rPr lang="tr-TR" sz="3000" dirty="0" err="1">
                <a:latin typeface="Arial" panose="020B0604020202020204" pitchFamily="34" charset="0"/>
                <a:cs typeface="Arial" panose="020B0604020202020204" pitchFamily="34" charset="0"/>
              </a:rPr>
              <a:t>Adl</a:t>
            </a:r>
            <a:r>
              <a:rPr lang="tr-TR" sz="3000" dirty="0">
                <a:latin typeface="Arial" panose="020B0604020202020204" pitchFamily="34" charset="0"/>
                <a:cs typeface="Arial" panose="020B0604020202020204" pitchFamily="34" charset="0"/>
              </a:rPr>
              <a:t>, çok adil, asla zulmetmeyen, hakkaniyetle hükmeden, haktan başkasını yapmayan anlamlarına gelir.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3695" y="1329344"/>
            <a:ext cx="7766785"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Her şeyin ve herkesin hakkını vermek, haklı ile haksızı ayırt etmek, ölçülü ve dengeli olmaktır.</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3696696" y="5170782"/>
            <a:ext cx="818611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Yöneticilerin görev aldıkları işleri hakka dikkat ederek yürütmesi adalete örnek gösterilebilir.</a:t>
            </a:r>
          </a:p>
        </p:txBody>
      </p:sp>
      <p:pic>
        <p:nvPicPr>
          <p:cNvPr id="10" name="Resim 9" descr="masa, iç mekan, ahşap, tahtadan, zemin içeren bir resim&#10;&#10;Açıklama otomatik olarak oluşturuldu">
            <a:extLst>
              <a:ext uri="{FF2B5EF4-FFF2-40B4-BE49-F238E27FC236}">
                <a16:creationId xmlns:a16="http://schemas.microsoft.com/office/drawing/2014/main" id="{DCA0AA6B-6196-47B2-E613-ACB2EBDD4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04" y="1480970"/>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Adalet</a:t>
            </a:r>
          </a:p>
        </p:txBody>
      </p:sp>
    </p:spTree>
    <p:extLst>
      <p:ext uri="{BB962C8B-B14F-4D97-AF65-F5344CB8AC3E}">
        <p14:creationId xmlns:p14="http://schemas.microsoft.com/office/powerpoint/2010/main" val="267078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1898719"/>
            <a:ext cx="818566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Peygamberimiz Hz. Muhammed’in (s.a.v.), en yakın dostu ve sırdaşı Hz. Ebu Bekir (r.a.)’</a:t>
            </a:r>
            <a:r>
              <a:rPr lang="tr-TR" sz="3000" dirty="0" err="1">
                <a:latin typeface="Arial" panose="020B0604020202020204" pitchFamily="34" charset="0"/>
                <a:cs typeface="Arial" panose="020B0604020202020204" pitchFamily="34" charset="0"/>
              </a:rPr>
              <a:t>dir</a:t>
            </a:r>
            <a:r>
              <a:rPr lang="tr-TR" sz="3000" dirty="0">
                <a:latin typeface="Arial" panose="020B0604020202020204" pitchFamily="34" charset="0"/>
                <a:cs typeface="Arial" panose="020B0604020202020204" pitchFamily="34" charset="0"/>
              </a:rPr>
              <a:t>.</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7" y="702825"/>
            <a:ext cx="762618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Dostluk iki insan arasında derin sevgi ve saygıyı ifade eden bir değerdir.</a:t>
            </a:r>
          </a:p>
        </p:txBody>
      </p:sp>
      <p:sp>
        <p:nvSpPr>
          <p:cNvPr id="6" name="Metin kutusu 5">
            <a:extLst>
              <a:ext uri="{FF2B5EF4-FFF2-40B4-BE49-F238E27FC236}">
                <a16:creationId xmlns:a16="http://schemas.microsoft.com/office/drawing/2014/main" id="{7D44FA70-1D8C-0DA1-A3F4-DE3B5B07775B}"/>
              </a:ext>
            </a:extLst>
          </p:cNvPr>
          <p:cNvSpPr txBox="1"/>
          <p:nvPr/>
        </p:nvSpPr>
        <p:spPr>
          <a:xfrm>
            <a:off x="3696695" y="3092084"/>
            <a:ext cx="80379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Dost edinirken seçici davranmalıyız ve dostlukta da düşmanlıkta da ölçülü olmalıyız.</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1" name="Resim 10" descr="oyuncak, çizgi film, kırmızı içeren bir resim&#10;&#10;Açıklama otomatik olarak oluşturuldu">
            <a:extLst>
              <a:ext uri="{FF2B5EF4-FFF2-40B4-BE49-F238E27FC236}">
                <a16:creationId xmlns:a16="http://schemas.microsoft.com/office/drawing/2014/main" id="{6F48CB3D-AC65-33ED-83BF-F13096AEA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80970"/>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Dostluk</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4285449"/>
            <a:ext cx="8037917" cy="2015936"/>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rgbClr val="00B050"/>
                </a:solidFill>
                <a:latin typeface="Arial" panose="020B0604020202020204" pitchFamily="34" charset="0"/>
                <a:cs typeface="Arial" panose="020B0604020202020204" pitchFamily="34" charset="0"/>
              </a:rPr>
              <a:t>Mümin cana yakındır. (İnsanlarla) yakınlık kurmayan ve kendisiyle dostluk kurulamayan kimsede hayır yoktur.</a:t>
            </a:r>
            <a:r>
              <a:rPr lang="tr-TR" sz="3000" dirty="0">
                <a:latin typeface="Arial" panose="020B0604020202020204" pitchFamily="34" charset="0"/>
                <a:cs typeface="Arial" panose="020B0604020202020204" pitchFamily="34" charset="0"/>
              </a:rPr>
              <a:t>”</a:t>
            </a:r>
          </a:p>
          <a:p>
            <a:pPr algn="r">
              <a:spcAft>
                <a:spcPts val="600"/>
              </a:spcAft>
            </a:pPr>
            <a:r>
              <a:rPr lang="tr-TR" sz="3000" dirty="0">
                <a:latin typeface="Arial" panose="020B0604020202020204" pitchFamily="34" charset="0"/>
                <a:cs typeface="Arial" panose="020B0604020202020204" pitchFamily="34" charset="0"/>
              </a:rPr>
              <a:t>(Hadis)</a:t>
            </a:r>
          </a:p>
        </p:txBody>
      </p:sp>
    </p:spTree>
    <p:extLst>
      <p:ext uri="{BB962C8B-B14F-4D97-AF65-F5344CB8AC3E}">
        <p14:creationId xmlns:p14="http://schemas.microsoft.com/office/powerpoint/2010/main" val="210864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142559"/>
            <a:ext cx="8185668"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Kişilik özellikleri, </a:t>
            </a:r>
            <a:r>
              <a:rPr lang="tr-TR" sz="3000" dirty="0" err="1">
                <a:latin typeface="Arial" panose="020B0604020202020204" pitchFamily="34" charset="0"/>
                <a:cs typeface="Arial" panose="020B0604020202020204" pitchFamily="34" charset="0"/>
              </a:rPr>
              <a:t>ahlakî</a:t>
            </a:r>
            <a:r>
              <a:rPr lang="tr-TR" sz="3000" dirty="0">
                <a:latin typeface="Arial" panose="020B0604020202020204" pitchFamily="34" charset="0"/>
                <a:cs typeface="Arial" panose="020B0604020202020204" pitchFamily="34" charset="0"/>
              </a:rPr>
              <a:t> davranışları ile ticaretteki dürüstlüğü sebebiyle Mekke halkı tarafından Peygamberimize  “</a:t>
            </a:r>
            <a:r>
              <a:rPr lang="tr-TR" sz="3000" dirty="0" err="1">
                <a:latin typeface="Arial" panose="020B0604020202020204" pitchFamily="34" charset="0"/>
                <a:cs typeface="Arial" panose="020B0604020202020204" pitchFamily="34" charset="0"/>
              </a:rPr>
              <a:t>Muhammedü’l</a:t>
            </a:r>
            <a:r>
              <a:rPr lang="tr-TR" sz="3000" dirty="0">
                <a:latin typeface="Arial" panose="020B0604020202020204" pitchFamily="34" charset="0"/>
                <a:cs typeface="Arial" panose="020B0604020202020204" pitchFamily="34" charset="0"/>
              </a:rPr>
              <a:t>-Emin” yani “Güvenilir Muhammed” lakabı verilmiştir.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489449"/>
            <a:ext cx="762618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Öz ile sözün, söz ile davranışların   birbirine uyması, kişinin olduğu gibi görünüp göründüğü gibi olması durumudur.</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0" name="Resim 9" descr="kişi, şahıs, giyim, yaka, ekran görüntüsü içeren bir resim&#10;&#10;Açıklama otomatik olarak oluşturuldu">
            <a:extLst>
              <a:ext uri="{FF2B5EF4-FFF2-40B4-BE49-F238E27FC236}">
                <a16:creationId xmlns:a16="http://schemas.microsoft.com/office/drawing/2014/main" id="{EE81D341-F37B-5222-EAF9-0613F16A1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74855"/>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Dürüstlük</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4718998"/>
            <a:ext cx="8037917" cy="155427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chemeClr val="accent1"/>
                </a:solidFill>
                <a:latin typeface="Arial" panose="020B0604020202020204" pitchFamily="34" charset="0"/>
                <a:cs typeface="Arial" panose="020B0604020202020204" pitchFamily="34" charset="0"/>
              </a:rPr>
              <a:t>Ey iman edenler! Allah’a karşı gelmekten sakının ve doğru söz söyleyin…</a:t>
            </a:r>
            <a:r>
              <a:rPr lang="tr-TR" sz="3000" dirty="0">
                <a:latin typeface="Arial" panose="020B0604020202020204" pitchFamily="34" charset="0"/>
                <a:cs typeface="Arial" panose="020B0604020202020204" pitchFamily="34" charset="0"/>
              </a:rPr>
              <a:t>”</a:t>
            </a:r>
          </a:p>
          <a:p>
            <a:pPr algn="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Ahzâb</a:t>
            </a:r>
            <a:r>
              <a:rPr lang="tr-TR" sz="3000" dirty="0">
                <a:latin typeface="Arial" panose="020B0604020202020204" pitchFamily="34" charset="0"/>
                <a:cs typeface="Arial" panose="020B0604020202020204" pitchFamily="34" charset="0"/>
              </a:rPr>
              <a:t> suresi, 70. ayet)</a:t>
            </a:r>
          </a:p>
        </p:txBody>
      </p:sp>
    </p:spTree>
    <p:extLst>
      <p:ext uri="{BB962C8B-B14F-4D97-AF65-F5344CB8AC3E}">
        <p14:creationId xmlns:p14="http://schemas.microsoft.com/office/powerpoint/2010/main" val="136614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523559"/>
            <a:ext cx="8185668"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Yüce Allah, kişinin kendini kontrol    edebilmesi  ve iyi bir kul olarak yaşayabilmeleri için insanlara Kur’an-ı Kerim’i göndermiş ve Hz. Muhammed’i (s.a.v.) görevlendirmiştir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870449"/>
            <a:ext cx="762618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Öz denetim kişinin dışarıdan bir baskı olmaksızın, davranışlarını denetleyip sınırlaması, kendini kontrol edebilmesidir.</a:t>
            </a:r>
          </a:p>
        </p:txBody>
      </p:sp>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pic>
        <p:nvPicPr>
          <p:cNvPr id="10" name="Resim 9" descr="satranç taşı, iç mekan içeren bir resim&#10;&#10;Açıklama otomatik olarak orta güvenilirlik düzeyiyle oluşturuldu">
            <a:extLst>
              <a:ext uri="{FF2B5EF4-FFF2-40B4-BE49-F238E27FC236}">
                <a16:creationId xmlns:a16="http://schemas.microsoft.com/office/drawing/2014/main" id="{F433A2F3-3366-A5C3-43BB-BEB3B7D7E2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304" y="1479752"/>
            <a:ext cx="3079200" cy="4618800"/>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Öz denetim</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4638333"/>
            <a:ext cx="8037917"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Davranışlarını kontrol altında tutmak, şeytanın vesvese ve hilelerine karşı bilinçli olmak bir öz denetimdir.</a:t>
            </a:r>
          </a:p>
        </p:txBody>
      </p:sp>
    </p:spTree>
    <p:extLst>
      <p:ext uri="{BB962C8B-B14F-4D97-AF65-F5344CB8AC3E}">
        <p14:creationId xmlns:p14="http://schemas.microsoft.com/office/powerpoint/2010/main" val="264161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096839"/>
            <a:ext cx="8185668" cy="286232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Sabır; hoşa gitmeyen olaylar, insanı zorlayan durumlar karşısında dünya ve ahiret yararlarını düşünerek insanın kalbinde yer tutan sükûnet ve dayanma kuvveti, Allah’a (c.c.) sığınıp güvenerek bela ve felaketlere direnç göstermeyi ifade eder.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905394"/>
            <a:ext cx="8495305"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Sözlükte engelleme, direnç gösterme,   kararlılık, cesaretli olma, acele etmeme demektir.</a:t>
            </a:r>
          </a:p>
        </p:txBody>
      </p:sp>
      <p:pic>
        <p:nvPicPr>
          <p:cNvPr id="10" name="Resim 9" descr="kişi, şahıs, dış mekan, el içeren bir resim&#10;&#10;Açıklama otomatik olarak oluşturuldu">
            <a:extLst>
              <a:ext uri="{FF2B5EF4-FFF2-40B4-BE49-F238E27FC236}">
                <a16:creationId xmlns:a16="http://schemas.microsoft.com/office/drawing/2014/main" id="{65D12727-ACDB-8EF9-A5E4-B3A4149AF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04" y="1480970"/>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Sabır</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5134943"/>
            <a:ext cx="8037917" cy="109260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chemeClr val="accent1"/>
                </a:solidFill>
                <a:latin typeface="Arial" panose="020B0604020202020204" pitchFamily="34" charset="0"/>
                <a:cs typeface="Arial" panose="020B0604020202020204" pitchFamily="34" charset="0"/>
              </a:rPr>
              <a:t>Rabbinin rızasına ermek için sabret.</a:t>
            </a:r>
            <a:r>
              <a:rPr lang="tr-TR" sz="3000" dirty="0">
                <a:latin typeface="Arial" panose="020B0604020202020204" pitchFamily="34" charset="0"/>
                <a:cs typeface="Arial" panose="020B0604020202020204" pitchFamily="34" charset="0"/>
              </a:rPr>
              <a:t>”</a:t>
            </a:r>
          </a:p>
          <a:p>
            <a:pPr algn="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Müddessir</a:t>
            </a:r>
            <a:r>
              <a:rPr lang="tr-TR" sz="3000" dirty="0">
                <a:latin typeface="Arial" panose="020B0604020202020204" pitchFamily="34" charset="0"/>
                <a:cs typeface="Arial" panose="020B0604020202020204" pitchFamily="34" charset="0"/>
              </a:rPr>
              <a:t> suresi, 7. ayet)</a:t>
            </a:r>
          </a:p>
        </p:txBody>
      </p:sp>
    </p:spTree>
    <p:extLst>
      <p:ext uri="{BB962C8B-B14F-4D97-AF65-F5344CB8AC3E}">
        <p14:creationId xmlns:p14="http://schemas.microsoft.com/office/powerpoint/2010/main" val="224913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descr="ekran görüntüsü, metin, tasarım içeren bir resim&#10;&#10;Açıklama otomatik olarak oluşturuldu">
            <a:extLst>
              <a:ext uri="{FF2B5EF4-FFF2-40B4-BE49-F238E27FC236}">
                <a16:creationId xmlns:a16="http://schemas.microsoft.com/office/drawing/2014/main" id="{0BB02D99-B412-EA1B-A544-10D687E6A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8242268"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1. KONU: GÜZEL AHLAKİ TUTUM VE DAVRANIŞLAR</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3697141" y="2523559"/>
            <a:ext cx="8185668"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Peygamber (s.a.v.) muhataplarına ismen seslenmiş, çocuklara selam vermiş, çocukların hatırlarını sormuş, yerine göre gençlerden izin istemiş, konuşanı can kulağıyla dinlemiştir.</a:t>
            </a:r>
          </a:p>
        </p:txBody>
      </p:sp>
      <p:sp>
        <p:nvSpPr>
          <p:cNvPr id="3" name="Metin kutusu 2">
            <a:extLst>
              <a:ext uri="{FF2B5EF4-FFF2-40B4-BE49-F238E27FC236}">
                <a16:creationId xmlns:a16="http://schemas.microsoft.com/office/drawing/2014/main" id="{21B3EBB1-55C8-2358-C9F7-23E7755378F0}"/>
              </a:ext>
            </a:extLst>
          </p:cNvPr>
          <p:cNvSpPr txBox="1"/>
          <p:nvPr/>
        </p:nvSpPr>
        <p:spPr>
          <a:xfrm>
            <a:off x="3696695" y="870449"/>
            <a:ext cx="762618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Saygı; kişiyi diğer insanlara karşı dikkatli, özenli, ölçülü davranmaya yönelten bir değerdir.</a:t>
            </a:r>
          </a:p>
        </p:txBody>
      </p:sp>
      <p:pic>
        <p:nvPicPr>
          <p:cNvPr id="10" name="Resim 9" descr="kişi, şahıs, parmak, adam, insan, baş parmak içeren bir resim&#10;&#10;Açıklama otomatik olarak oluşturuldu">
            <a:extLst>
              <a:ext uri="{FF2B5EF4-FFF2-40B4-BE49-F238E27FC236}">
                <a16:creationId xmlns:a16="http://schemas.microsoft.com/office/drawing/2014/main" id="{EF235D62-6065-3D23-13DC-5E11D465F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304" y="1480970"/>
            <a:ext cx="3079200" cy="4618800"/>
          </a:xfrm>
          <a:prstGeom prst="rect">
            <a:avLst/>
          </a:prstGeom>
        </p:spPr>
      </p:pic>
      <p:pic>
        <p:nvPicPr>
          <p:cNvPr id="9" name="Resim 8" descr="ekran görüntüsü, sarı, portakal, turuncu, kehribar içeren bir resim&#10;&#10;Açıklama otomatik olarak oluşturuldu">
            <a:extLst>
              <a:ext uri="{FF2B5EF4-FFF2-40B4-BE49-F238E27FC236}">
                <a16:creationId xmlns:a16="http://schemas.microsoft.com/office/drawing/2014/main" id="{E9A7A600-831E-70EA-5358-1393AA771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749" y="757563"/>
            <a:ext cx="3079645" cy="569734"/>
          </a:xfrm>
          <a:prstGeom prst="rect">
            <a:avLst/>
          </a:prstGeom>
        </p:spPr>
      </p:pic>
      <p:sp>
        <p:nvSpPr>
          <p:cNvPr id="15" name="Metin kutusu 14">
            <a:extLst>
              <a:ext uri="{FF2B5EF4-FFF2-40B4-BE49-F238E27FC236}">
                <a16:creationId xmlns:a16="http://schemas.microsoft.com/office/drawing/2014/main" id="{42E2B8E6-DDFD-B052-F8E8-BDF7CECC4E13}"/>
              </a:ext>
            </a:extLst>
          </p:cNvPr>
          <p:cNvSpPr txBox="1"/>
          <p:nvPr/>
        </p:nvSpPr>
        <p:spPr>
          <a:xfrm>
            <a:off x="822960" y="813443"/>
            <a:ext cx="2146107" cy="461665"/>
          </a:xfrm>
          <a:prstGeom prst="rect">
            <a:avLst/>
          </a:prstGeom>
          <a:noFill/>
        </p:spPr>
        <p:txBody>
          <a:bodyPr wrap="square" rtlCol="0" anchor="ctr">
            <a:spAutoFit/>
          </a:bodyPr>
          <a:lstStyle/>
          <a:p>
            <a:pPr algn="ctr"/>
            <a:r>
              <a:rPr lang="tr-TR" sz="2400" b="1" dirty="0">
                <a:solidFill>
                  <a:schemeClr val="bg1"/>
                </a:solidFill>
              </a:rPr>
              <a:t>Saygı</a:t>
            </a:r>
          </a:p>
        </p:txBody>
      </p:sp>
      <p:sp>
        <p:nvSpPr>
          <p:cNvPr id="7" name="Metin kutusu 6">
            <a:extLst>
              <a:ext uri="{FF2B5EF4-FFF2-40B4-BE49-F238E27FC236}">
                <a16:creationId xmlns:a16="http://schemas.microsoft.com/office/drawing/2014/main" id="{3B4A988D-F0D1-661A-53BE-9BA22C095DFD}"/>
              </a:ext>
            </a:extLst>
          </p:cNvPr>
          <p:cNvSpPr txBox="1"/>
          <p:nvPr/>
        </p:nvSpPr>
        <p:spPr>
          <a:xfrm>
            <a:off x="3696695" y="4638333"/>
            <a:ext cx="8037917" cy="155427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a:t>
            </a:r>
            <a:r>
              <a:rPr lang="tr-TR" sz="3000" dirty="0">
                <a:solidFill>
                  <a:schemeClr val="accent1"/>
                </a:solidFill>
                <a:latin typeface="Arial" panose="020B0604020202020204" pitchFamily="34" charset="0"/>
                <a:cs typeface="Arial" panose="020B0604020202020204" pitchFamily="34" charset="0"/>
              </a:rPr>
              <a:t>(O takva sahipleri ki) onlar, görmedikleri halde Rablerine candan saygı gösterirler…</a:t>
            </a:r>
            <a:r>
              <a:rPr lang="tr-TR" sz="3000" dirty="0">
                <a:latin typeface="Arial" panose="020B0604020202020204" pitchFamily="34" charset="0"/>
                <a:cs typeface="Arial" panose="020B0604020202020204" pitchFamily="34" charset="0"/>
              </a:rPr>
              <a:t>” </a:t>
            </a:r>
          </a:p>
          <a:p>
            <a:pPr algn="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Enbiyâ</a:t>
            </a:r>
            <a:r>
              <a:rPr lang="tr-TR" sz="3000" dirty="0">
                <a:latin typeface="Arial" panose="020B0604020202020204" pitchFamily="34" charset="0"/>
                <a:cs typeface="Arial" panose="020B0604020202020204" pitchFamily="34" charset="0"/>
              </a:rPr>
              <a:t> suresi, 49. ayet)</a:t>
            </a:r>
          </a:p>
        </p:txBody>
      </p:sp>
    </p:spTree>
    <p:extLst>
      <p:ext uri="{BB962C8B-B14F-4D97-AF65-F5344CB8AC3E}">
        <p14:creationId xmlns:p14="http://schemas.microsoft.com/office/powerpoint/2010/main" val="360836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3250</TotalTime>
  <Words>2055</Words>
  <Application>Microsoft Office PowerPoint</Application>
  <PresentationFormat>Geniş ekran</PresentationFormat>
  <Paragraphs>212</Paragraphs>
  <Slides>25</Slides>
  <Notes>1</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25</vt:i4>
      </vt:variant>
    </vt:vector>
  </HeadingPairs>
  <TitlesOfParts>
    <vt:vector size="29"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99</cp:revision>
  <dcterms:created xsi:type="dcterms:W3CDTF">2023-08-29T09:05:15Z</dcterms:created>
  <dcterms:modified xsi:type="dcterms:W3CDTF">2023-12-14T17:01:12Z</dcterms:modified>
</cp:coreProperties>
</file>