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9" r:id="rId3"/>
    <p:sldId id="270" r:id="rId4"/>
    <p:sldId id="266" r:id="rId5"/>
    <p:sldId id="283" r:id="rId6"/>
    <p:sldId id="285" r:id="rId7"/>
    <p:sldId id="286" r:id="rId8"/>
    <p:sldId id="287" r:id="rId9"/>
    <p:sldId id="271" r:id="rId10"/>
    <p:sldId id="272" r:id="rId11"/>
    <p:sldId id="260" r:id="rId12"/>
    <p:sldId id="284" r:id="rId13"/>
    <p:sldId id="264" r:id="rId14"/>
    <p:sldId id="265" r:id="rId15"/>
    <p:sldId id="269" r:id="rId16"/>
    <p:sldId id="268" r:id="rId17"/>
    <p:sldId id="258"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23.02.2024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23.02.2024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grafik, ekran görüntüsü içeren bir resim&#10;&#10;Açıklama otomatik olarak oluşturuldu">
            <a:extLst>
              <a:ext uri="{FF2B5EF4-FFF2-40B4-BE49-F238E27FC236}">
                <a16:creationId xmlns:a16="http://schemas.microsoft.com/office/drawing/2014/main" id="{2179952C-C760-CAA7-50F9-CDCCEC5CF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646331"/>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3. KONU: BİR SURE TANIYORUM: KÂFİUN SURESİ VE ANLAMI</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1" y="2272037"/>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Allah’ın (c.c.) vahyini okumak kişiye manevi huzur verir.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30182"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00527" y="796252"/>
              <a:ext cx="1218318" cy="369332"/>
            </a:xfrm>
            <a:prstGeom prst="rect">
              <a:avLst/>
            </a:prstGeom>
            <a:noFill/>
          </p:spPr>
          <p:txBody>
            <a:bodyPr wrap="square" rtlCol="0">
              <a:spAutoFit/>
            </a:bodyPr>
            <a:lstStyle/>
            <a:p>
              <a:pPr algn="ctr"/>
              <a:r>
                <a:rPr lang="tr-TR" b="1" dirty="0">
                  <a:solidFill>
                    <a:schemeClr val="bg1"/>
                  </a:solidFill>
                </a:rPr>
                <a:t>Hadislerin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1" y="3049172"/>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Sureler ve ayetler Kur’an’ın anlamını özet olarak vermektedir.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0" y="4287972"/>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Tevhit inancını pekiştirmek için bazı sureleri anlayarak ve benimseyerek okumak faydalı olur.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091493"/>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539704"/>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Kureyşliler Hz. Muhammed’e (s.a.v.) bir sene kendi ilahlarına tapmasını, bir sene de kendilerinin onun ilahına tapmalarını istemişler. Hz. Peygamber de “Allah’a bir şeyi ortak koşmaktan yine O’na sığınırım.’’ demiş; bu defa Kureyşliler, “Bizim ilahlarımızdan bazılarını istilam et (öp, el sür), biz de seni tasdik edip ilahına ibadet edelim.’’ demişler.</a:t>
            </a:r>
          </a:p>
          <a:p>
            <a:pPr>
              <a:spcAft>
                <a:spcPts val="600"/>
              </a:spcAft>
            </a:pPr>
            <a:r>
              <a:rPr lang="tr-TR" sz="2200" b="1" dirty="0">
                <a:latin typeface="Arial" panose="020B0604020202020204" pitchFamily="34" charset="0"/>
                <a:cs typeface="Arial" panose="020B0604020202020204" pitchFamily="34" charset="0"/>
              </a:rPr>
              <a:t>Bu parçada anlatılan olay üzerine inen surede aşağıdakilerden hangisi </a:t>
            </a:r>
            <a:r>
              <a:rPr lang="tr-TR" sz="2200" b="1" u="sng" dirty="0">
                <a:latin typeface="Arial" panose="020B0604020202020204" pitchFamily="34" charset="0"/>
                <a:cs typeface="Arial" panose="020B0604020202020204" pitchFamily="34" charset="0"/>
              </a:rPr>
              <a:t>yer</a:t>
            </a:r>
            <a:r>
              <a:rPr lang="tr-TR" sz="2200" b="1" dirty="0">
                <a:latin typeface="Arial" panose="020B0604020202020204" pitchFamily="34" charset="0"/>
                <a:cs typeface="Arial" panose="020B0604020202020204" pitchFamily="34" charset="0"/>
              </a:rPr>
              <a:t> </a:t>
            </a:r>
            <a:r>
              <a:rPr lang="tr-TR" sz="2200" b="1" u="sng" dirty="0">
                <a:latin typeface="Arial" panose="020B0604020202020204" pitchFamily="34" charset="0"/>
                <a:cs typeface="Arial" panose="020B0604020202020204" pitchFamily="34" charset="0"/>
              </a:rPr>
              <a:t>almaz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“Ey kâfirler! Ben sizin kulluk ettiklerinize kulluk etmem.” </a:t>
            </a:r>
          </a:p>
          <a:p>
            <a:pPr>
              <a:spcAft>
                <a:spcPts val="600"/>
              </a:spcAft>
            </a:pPr>
            <a:r>
              <a:rPr lang="tr-TR" sz="2200" dirty="0">
                <a:latin typeface="Arial" panose="020B0604020202020204" pitchFamily="34" charset="0"/>
                <a:cs typeface="Arial" panose="020B0604020202020204" pitchFamily="34" charset="0"/>
              </a:rPr>
              <a:t>B) “Görünmez varlıklardan ve  insanlardan olan bütün vesvesecilerin şerrinden Allah’a sığınırım!” </a:t>
            </a:r>
          </a:p>
          <a:p>
            <a:pPr algn="just">
              <a:spcAft>
                <a:spcPts val="600"/>
              </a:spcAft>
            </a:pPr>
            <a:r>
              <a:rPr lang="tr-TR" sz="2200" dirty="0">
                <a:latin typeface="Arial" panose="020B0604020202020204" pitchFamily="34" charset="0"/>
                <a:cs typeface="Arial" panose="020B0604020202020204" pitchFamily="34" charset="0"/>
              </a:rPr>
              <a:t>C) “Sizin dininiz size, benim dinim de banadır.” </a:t>
            </a:r>
          </a:p>
          <a:p>
            <a:pPr algn="just">
              <a:spcAft>
                <a:spcPts val="600"/>
              </a:spcAft>
            </a:pPr>
            <a:r>
              <a:rPr lang="tr-TR" sz="2200" dirty="0">
                <a:latin typeface="Arial" panose="020B0604020202020204" pitchFamily="34" charset="0"/>
                <a:cs typeface="Arial" panose="020B0604020202020204" pitchFamily="34" charset="0"/>
              </a:rPr>
              <a:t>D) “Siz de benim kulluk ettiğime kulluk edecek değilsiniz.”</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45503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3066757"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Konu 3</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Resim 7" descr="daire, sarı, kehribar, grafik içeren bir resim&#10;&#10;Açıklama otomatik olarak oluşturuldu">
            <a:extLst>
              <a:ext uri="{FF2B5EF4-FFF2-40B4-BE49-F238E27FC236}">
                <a16:creationId xmlns:a16="http://schemas.microsoft.com/office/drawing/2014/main" id="{B5B763A4-3C0A-AB1F-4880-EC4802538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3835893"/>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4278094"/>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“(Resulüm!) De ki: Ey kâfirler, ben sizin tapmakta olduklarınıza tapmam. Siz de benim kulluk ettiğime kulluk etmiyorsunuz. Ben de sizin taptıklarınıza asla tapacak değilim. Öyle ya siz de benim kulluk ettiğime kulluk etmezsiniz. O hâlde sizin dininiz size, benim dinim banadır.” </a:t>
            </a:r>
          </a:p>
          <a:p>
            <a:pPr algn="r">
              <a:spcAft>
                <a:spcPts val="600"/>
              </a:spcAft>
            </a:pPr>
            <a:r>
              <a:rPr lang="tr-TR" sz="2200" dirty="0">
                <a:latin typeface="Arial" panose="020B0604020202020204" pitchFamily="34" charset="0"/>
                <a:cs typeface="Arial" panose="020B0604020202020204" pitchFamily="34" charset="0"/>
              </a:rPr>
              <a:t>(</a:t>
            </a:r>
            <a:r>
              <a:rPr lang="tr-TR" sz="2200" dirty="0" err="1">
                <a:latin typeface="Arial" panose="020B0604020202020204" pitchFamily="34" charset="0"/>
                <a:cs typeface="Arial" panose="020B0604020202020204" pitchFamily="34" charset="0"/>
              </a:rPr>
              <a:t>Kâfirun</a:t>
            </a:r>
            <a:r>
              <a:rPr lang="tr-TR" sz="2200" dirty="0">
                <a:latin typeface="Arial" panose="020B0604020202020204" pitchFamily="34" charset="0"/>
                <a:cs typeface="Arial" panose="020B0604020202020204" pitchFamily="34" charset="0"/>
              </a:rPr>
              <a:t> suresi, 1-6. ayetler)</a:t>
            </a:r>
          </a:p>
          <a:p>
            <a:pPr algn="just">
              <a:spcAft>
                <a:spcPts val="600"/>
              </a:spcAft>
            </a:pPr>
            <a:r>
              <a:rPr lang="tr-TR" sz="2200" b="1" dirty="0">
                <a:latin typeface="Arial" panose="020B0604020202020204" pitchFamily="34" charset="0"/>
                <a:cs typeface="Arial" panose="020B0604020202020204" pitchFamily="34" charset="0"/>
              </a:rPr>
              <a:t>Aşağıdakilerden hangisi bu surede verilmek istenen mesajlardan biri </a:t>
            </a:r>
            <a:r>
              <a:rPr lang="tr-TR" sz="2200" b="1" u="sng" dirty="0">
                <a:latin typeface="Arial" panose="020B0604020202020204" pitchFamily="34" charset="0"/>
                <a:cs typeface="Arial" panose="020B0604020202020204" pitchFamily="34" charset="0"/>
              </a:rPr>
              <a:t>olamaz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Din konusu da kişinin özgür iradesiyle karar vermesi gereken bir durumdur. </a:t>
            </a:r>
          </a:p>
          <a:p>
            <a:pPr algn="just">
              <a:spcAft>
                <a:spcPts val="600"/>
              </a:spcAft>
            </a:pPr>
            <a:r>
              <a:rPr lang="tr-TR" sz="2200" dirty="0">
                <a:latin typeface="Arial" panose="020B0604020202020204" pitchFamily="34" charset="0"/>
                <a:cs typeface="Arial" panose="020B0604020202020204" pitchFamily="34" charset="0"/>
              </a:rPr>
              <a:t>B) Görünür veya görünmez bütün kötülüklerden insanlar Allah’a sığınılmalıdır. </a:t>
            </a:r>
          </a:p>
          <a:p>
            <a:pPr algn="just">
              <a:spcAft>
                <a:spcPts val="600"/>
              </a:spcAft>
            </a:pPr>
            <a:r>
              <a:rPr lang="tr-TR" sz="2200" dirty="0">
                <a:latin typeface="Arial" panose="020B0604020202020204" pitchFamily="34" charset="0"/>
                <a:cs typeface="Arial" panose="020B0604020202020204" pitchFamily="34" charset="0"/>
              </a:rPr>
              <a:t>C) Dinimiz insanların inançlarına ve tercihlerine saygılı olmayı öğütler. </a:t>
            </a:r>
          </a:p>
          <a:p>
            <a:pPr algn="just">
              <a:spcAft>
                <a:spcPts val="600"/>
              </a:spcAft>
            </a:pPr>
            <a:r>
              <a:rPr lang="tr-TR" sz="2200" dirty="0">
                <a:latin typeface="Arial" panose="020B0604020202020204" pitchFamily="34" charset="0"/>
                <a:cs typeface="Arial" panose="020B0604020202020204" pitchFamily="34" charset="0"/>
              </a:rPr>
              <a:t>D) İman ile şirkin ayrı şeylerdir olduğu ve bu iki inanç arasında bir uzlaşmaya gidilmesinin mümkün olmadığı kesin olarak belirtilmiştir.</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1" y="60943"/>
            <a:ext cx="774169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82A45445-17AE-91F0-CEE0-21969FD522FB}"/>
              </a:ext>
            </a:extLst>
          </p:cNvPr>
          <p:cNvSpPr txBox="1"/>
          <p:nvPr/>
        </p:nvSpPr>
        <p:spPr>
          <a:xfrm>
            <a:off x="0" y="603153"/>
            <a:ext cx="3066757"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Konu 3</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Resim 1" descr="daire, sarı, kehribar, grafik içeren bir resim&#10;&#10;Açıklama otomatik olarak oluşturuldu">
            <a:extLst>
              <a:ext uri="{FF2B5EF4-FFF2-40B4-BE49-F238E27FC236}">
                <a16:creationId xmlns:a16="http://schemas.microsoft.com/office/drawing/2014/main" id="{C25E4566-2130-C7FA-AA77-D606E5019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5250414"/>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539704"/>
          </a:xfrm>
          <a:prstGeom prst="rect">
            <a:avLst/>
          </a:prstGeom>
          <a:noFill/>
          <a:ln>
            <a:noFill/>
          </a:ln>
        </p:spPr>
        <p:txBody>
          <a:bodyPr wrap="square" rtlCol="0">
            <a:spAutoFit/>
          </a:bodyPr>
          <a:lstStyle/>
          <a:p>
            <a:pPr algn="just">
              <a:spcAft>
                <a:spcPts val="600"/>
              </a:spcAft>
            </a:pPr>
            <a:r>
              <a:rPr lang="tr-TR" sz="2200" dirty="0" err="1">
                <a:latin typeface="Arial" panose="020B0604020202020204" pitchFamily="34" charset="0"/>
                <a:cs typeface="Arial" panose="020B0604020202020204" pitchFamily="34" charset="0"/>
              </a:rPr>
              <a:t>Kâfirun</a:t>
            </a:r>
            <a:r>
              <a:rPr lang="tr-TR" sz="2200" dirty="0">
                <a:latin typeface="Arial" panose="020B0604020202020204" pitchFamily="34" charset="0"/>
                <a:cs typeface="Arial" panose="020B0604020202020204" pitchFamily="34" charset="0"/>
              </a:rPr>
              <a:t> suresi, Mekke döneminde inmiştir. Altı ayetten oluşmaktadır. Surede Hz. Peygamberin inkârcılarla şirk ve sapkınlıkta birleşemeyeceği kesin bir üslupla ifade edilmekte ve inancın şirkten uzak tutulması hedeflenmektedir. </a:t>
            </a:r>
            <a:r>
              <a:rPr lang="tr-TR" sz="2200" dirty="0" err="1">
                <a:latin typeface="Arial" panose="020B0604020202020204" pitchFamily="34" charset="0"/>
                <a:cs typeface="Arial" panose="020B0604020202020204" pitchFamily="34" charset="0"/>
              </a:rPr>
              <a:t>Tevhid</a:t>
            </a:r>
            <a:r>
              <a:rPr lang="tr-TR" sz="2200" dirty="0">
                <a:latin typeface="Arial" panose="020B0604020202020204" pitchFamily="34" charset="0"/>
                <a:cs typeface="Arial" panose="020B0604020202020204" pitchFamily="34" charset="0"/>
              </a:rPr>
              <a:t> ilkesinin sembolü olarak Mekke döneminin ilk yıllarında inen bu surede Mekkeli müşriklerin şahsında bütün putperestlere ilan edilmek üzere iman ile şirkin ayrı şeyler olduğu ifade edilmiştir.</a:t>
            </a:r>
          </a:p>
          <a:p>
            <a:pPr>
              <a:spcAft>
                <a:spcPts val="600"/>
              </a:spcAft>
            </a:pPr>
            <a:r>
              <a:rPr lang="tr-TR" sz="2200" b="1" dirty="0">
                <a:latin typeface="Arial" panose="020B0604020202020204" pitchFamily="34" charset="0"/>
                <a:cs typeface="Arial" panose="020B0604020202020204" pitchFamily="34" charset="0"/>
              </a:rPr>
              <a:t>Bu parçada </a:t>
            </a:r>
            <a:r>
              <a:rPr lang="tr-TR" sz="2200" b="1" dirty="0" err="1">
                <a:latin typeface="Arial" panose="020B0604020202020204" pitchFamily="34" charset="0"/>
                <a:cs typeface="Arial" panose="020B0604020202020204" pitchFamily="34" charset="0"/>
              </a:rPr>
              <a:t>Kâfirun</a:t>
            </a:r>
            <a:r>
              <a:rPr lang="tr-TR" sz="2200" b="1" dirty="0">
                <a:latin typeface="Arial" panose="020B0604020202020204" pitchFamily="34" charset="0"/>
                <a:cs typeface="Arial" panose="020B0604020202020204" pitchFamily="34" charset="0"/>
              </a:rPr>
              <a:t> suresiyle ilgili aşağıdaki sorulardan hangisinin cevabı </a:t>
            </a:r>
            <a:r>
              <a:rPr lang="tr-TR" sz="2200" b="1" u="sng" dirty="0">
                <a:latin typeface="Arial" panose="020B0604020202020204" pitchFamily="34" charset="0"/>
                <a:cs typeface="Arial" panose="020B0604020202020204" pitchFamily="34" charset="0"/>
              </a:rPr>
              <a:t>yoktur</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Hedeflenen tutum nedir? </a:t>
            </a:r>
          </a:p>
          <a:p>
            <a:pPr algn="just">
              <a:spcAft>
                <a:spcPts val="600"/>
              </a:spcAft>
            </a:pPr>
            <a:r>
              <a:rPr lang="tr-TR" sz="2200" dirty="0">
                <a:latin typeface="Arial" panose="020B0604020202020204" pitchFamily="34" charset="0"/>
                <a:cs typeface="Arial" panose="020B0604020202020204" pitchFamily="34" charset="0"/>
              </a:rPr>
              <a:t>B) Kaç ayetten oluşmaktadır? </a:t>
            </a:r>
          </a:p>
          <a:p>
            <a:pPr algn="just">
              <a:spcAft>
                <a:spcPts val="600"/>
              </a:spcAft>
            </a:pPr>
            <a:r>
              <a:rPr lang="tr-TR" sz="2200" dirty="0">
                <a:latin typeface="Arial" panose="020B0604020202020204" pitchFamily="34" charset="0"/>
                <a:cs typeface="Arial" panose="020B0604020202020204" pitchFamily="34" charset="0"/>
              </a:rPr>
              <a:t>C) Hangi dönemde indirilmiştir? </a:t>
            </a:r>
          </a:p>
          <a:p>
            <a:pPr algn="just">
              <a:spcAft>
                <a:spcPts val="600"/>
              </a:spcAft>
            </a:pPr>
            <a:r>
              <a:rPr lang="tr-TR" sz="2200" dirty="0">
                <a:latin typeface="Arial" panose="020B0604020202020204" pitchFamily="34" charset="0"/>
                <a:cs typeface="Arial" panose="020B0604020202020204" pitchFamily="34" charset="0"/>
              </a:rPr>
              <a:t>D) Surenin kelime anlamı nedir?</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785423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E6676666-90E5-DEC9-293E-4E35EB9E98B0}"/>
              </a:ext>
            </a:extLst>
          </p:cNvPr>
          <p:cNvSpPr txBox="1"/>
          <p:nvPr/>
        </p:nvSpPr>
        <p:spPr>
          <a:xfrm>
            <a:off x="0" y="603153"/>
            <a:ext cx="3066757"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Konu 3</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85423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768956107"/>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marL="0" indent="-342900" algn="l" defTabSz="914400" rtl="0" eaLnBrk="1" latinLnBrk="0" hangingPunct="1">
                        <a:spcBef>
                          <a:spcPct val="20000"/>
                        </a:spcBef>
                        <a:buFont typeface="Wingdings" pitchFamily="2" charset="2"/>
                        <a:buNone/>
                        <a:defRPr/>
                      </a:pPr>
                      <a:r>
                        <a:rPr lang="tr-TR" sz="1800" dirty="0">
                          <a:latin typeface="Arial" panose="020B0604020202020204" pitchFamily="34" charset="0"/>
                          <a:cs typeface="Arial" panose="020B0604020202020204" pitchFamily="34" charset="0"/>
                        </a:rPr>
                        <a:t>Hz. Muhammed (s.a.v.), ilk dönemlerde Mekkelileri İslam’a davet etmiş, onları şirkten vazgeçmeye çağırmıştı. </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err="1">
                          <a:latin typeface="Arial" panose="020B0604020202020204" pitchFamily="34" charset="0"/>
                          <a:cs typeface="Arial" panose="020B0604020202020204" pitchFamily="34" charset="0"/>
                        </a:rPr>
                        <a:t>Kâfirun</a:t>
                      </a:r>
                      <a:r>
                        <a:rPr lang="tr-TR" sz="1800" dirty="0">
                          <a:latin typeface="Arial" panose="020B0604020202020204" pitchFamily="34" charset="0"/>
                          <a:cs typeface="Arial" panose="020B0604020202020204" pitchFamily="34" charset="0"/>
                        </a:rPr>
                        <a:t> suresinin ilk ayetinde, Hz. Muhammed’e (s.a.v.) seslenilerek “De ki: Ey müminler!” buyrulmaktadır.</a:t>
                      </a: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Mekkeliler Hz. Peygamber’e (s.a.v.) birtakım teklifler yapıp onunla uzlaşmayı denemişlerdir. </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err="1">
                          <a:latin typeface="Arial" panose="020B0604020202020204" pitchFamily="34" charset="0"/>
                          <a:cs typeface="Arial" panose="020B0604020202020204" pitchFamily="34" charset="0"/>
                        </a:rPr>
                        <a:t>Kâfirun</a:t>
                      </a:r>
                      <a:r>
                        <a:rPr lang="tr-TR" sz="1800" dirty="0">
                          <a:latin typeface="Arial" panose="020B0604020202020204" pitchFamily="34" charset="0"/>
                          <a:cs typeface="Arial" panose="020B0604020202020204" pitchFamily="34" charset="0"/>
                        </a:rPr>
                        <a:t> suresi, Medine döneminde inmiştir. </a:t>
                      </a:r>
                      <a:r>
                        <a:rPr lang="tr-TR" sz="1800" baseline="0" dirty="0">
                          <a:latin typeface="Arial" panose="020B0604020202020204" pitchFamily="34" charset="0"/>
                          <a:cs typeface="Arial" panose="020B0604020202020204" pitchFamily="34" charset="0"/>
                        </a:rPr>
                        <a:t> On a</a:t>
                      </a:r>
                      <a:r>
                        <a:rPr lang="tr-TR" sz="1800" dirty="0">
                          <a:latin typeface="Arial" panose="020B0604020202020204" pitchFamily="34" charset="0"/>
                          <a:cs typeface="Arial" panose="020B0604020202020204" pitchFamily="34" charset="0"/>
                        </a:rPr>
                        <a:t>ltı ayettir. </a:t>
                      </a: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r>
                        <a:rPr lang="tr-TR" sz="1800" dirty="0">
                          <a:latin typeface="Arial" panose="020B0604020202020204" pitchFamily="34" charset="0"/>
                          <a:cs typeface="Arial" panose="020B0604020202020204" pitchFamily="34" charset="0"/>
                        </a:rPr>
                        <a:t>Hz. Muhammed (s.a.v.) tebliğ faaliyetlerinde vahiy temelli kararlı bir tavır sergilemiştir.</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r>
                        <a:rPr lang="tr-TR" sz="1800" dirty="0">
                          <a:latin typeface="Arial" panose="020B0604020202020204" pitchFamily="34" charset="0"/>
                          <a:cs typeface="Arial" panose="020B0604020202020204" pitchFamily="34" charset="0"/>
                        </a:rPr>
                        <a:t>Birbirine tamamen zıt olan şirk ile iman arasında asla bir uzlaşma olamayacağı açıkça ifade edilmiştir.</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defRPr/>
                      </a:pPr>
                      <a:r>
                        <a:rPr lang="tr-TR" sz="1800" dirty="0" err="1">
                          <a:latin typeface="Arial" panose="020B0604020202020204" pitchFamily="34" charset="0"/>
                          <a:cs typeface="Arial" panose="020B0604020202020204" pitchFamily="34" charset="0"/>
                        </a:rPr>
                        <a:t>Kâfirun</a:t>
                      </a:r>
                      <a:r>
                        <a:rPr lang="tr-TR" sz="1800" dirty="0">
                          <a:latin typeface="Arial" panose="020B0604020202020204" pitchFamily="34" charset="0"/>
                          <a:cs typeface="Arial" panose="020B0604020202020204" pitchFamily="34" charset="0"/>
                        </a:rPr>
                        <a:t> suresinde Hz. Peygamberin inkârcılarla eski adet ve inançta bir olabileceği güzel bir üslupla ifade edilmektedir.</a:t>
                      </a: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36086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5533645" y="5593933"/>
            <a:ext cx="3988117"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a:off x="2662429" y="3256239"/>
            <a:ext cx="471745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4025899" y="4655642"/>
            <a:ext cx="484542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1" y="1384209"/>
            <a:ext cx="40596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rot="5400000">
            <a:off x="7486644" y="2318833"/>
            <a:ext cx="225003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2670580" y="2313361"/>
            <a:ext cx="40596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443633" y="3959153"/>
            <a:ext cx="178104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959514" y="4902704"/>
            <a:ext cx="178104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Köşeleri Yuvarlatılmış 17">
            <a:extLst>
              <a:ext uri="{FF2B5EF4-FFF2-40B4-BE49-F238E27FC236}">
                <a16:creationId xmlns:a16="http://schemas.microsoft.com/office/drawing/2014/main" id="{2BAC8015-2E24-21CE-EB8C-45D44E8CF5A1}"/>
              </a:ext>
            </a:extLst>
          </p:cNvPr>
          <p:cNvSpPr/>
          <p:nvPr/>
        </p:nvSpPr>
        <p:spPr>
          <a:xfrm>
            <a:off x="7688580" y="1381420"/>
            <a:ext cx="184099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KAFİRUN</a:t>
            </a:r>
          </a:p>
          <a:p>
            <a:pPr algn="ctr">
              <a:lnSpc>
                <a:spcPct val="150000"/>
              </a:lnSpc>
              <a:spcAft>
                <a:spcPts val="600"/>
              </a:spcAft>
            </a:pPr>
            <a:r>
              <a:rPr lang="tr-TR" b="1" dirty="0">
                <a:latin typeface="Arial" panose="020B0604020202020204" pitchFamily="34" charset="0"/>
                <a:cs typeface="Arial" panose="020B0604020202020204" pitchFamily="34" charset="0"/>
              </a:rPr>
              <a:t>KULLUK</a:t>
            </a:r>
          </a:p>
          <a:p>
            <a:pPr algn="ctr">
              <a:lnSpc>
                <a:spcPct val="150000"/>
              </a:lnSpc>
              <a:spcAft>
                <a:spcPts val="600"/>
              </a:spcAft>
            </a:pPr>
            <a:r>
              <a:rPr lang="tr-TR" b="1" dirty="0">
                <a:latin typeface="Arial" panose="020B0604020202020204" pitchFamily="34" charset="0"/>
                <a:cs typeface="Arial" panose="020B0604020202020204" pitchFamily="34" charset="0"/>
              </a:rPr>
              <a:t>DİN</a:t>
            </a:r>
          </a:p>
          <a:p>
            <a:pPr algn="ctr">
              <a:lnSpc>
                <a:spcPct val="150000"/>
              </a:lnSpc>
              <a:spcAft>
                <a:spcPts val="600"/>
              </a:spcAft>
            </a:pPr>
            <a:r>
              <a:rPr lang="tr-TR" b="1" dirty="0">
                <a:latin typeface="Arial" panose="020B0604020202020204" pitchFamily="34" charset="0"/>
                <a:cs typeface="Arial" panose="020B0604020202020204" pitchFamily="34" charset="0"/>
              </a:rPr>
              <a:t>MÜŞRİK</a:t>
            </a:r>
          </a:p>
          <a:p>
            <a:pPr algn="ctr">
              <a:lnSpc>
                <a:spcPct val="150000"/>
              </a:lnSpc>
              <a:spcAft>
                <a:spcPts val="600"/>
              </a:spcAft>
            </a:pPr>
            <a:r>
              <a:rPr lang="tr-TR" b="1" dirty="0">
                <a:latin typeface="Arial" panose="020B0604020202020204" pitchFamily="34" charset="0"/>
                <a:cs typeface="Arial" panose="020B0604020202020204" pitchFamily="34" charset="0"/>
              </a:rPr>
              <a:t>ŞİRK</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İNKARCI</a:t>
            </a:r>
          </a:p>
          <a:p>
            <a:pPr algn="ctr">
              <a:lnSpc>
                <a:spcPct val="150000"/>
              </a:lnSpc>
              <a:spcAft>
                <a:spcPts val="600"/>
              </a:spcAft>
            </a:pPr>
            <a:r>
              <a:rPr lang="tr-TR" b="1" dirty="0">
                <a:latin typeface="Arial" panose="020B0604020202020204" pitchFamily="34" charset="0"/>
                <a:cs typeface="Arial" panose="020B0604020202020204" pitchFamily="34" charset="0"/>
              </a:rPr>
              <a:t>TEVHİT</a:t>
            </a:r>
          </a:p>
          <a:p>
            <a:pPr algn="ctr">
              <a:lnSpc>
                <a:spcPct val="150000"/>
              </a:lnSpc>
              <a:spcAft>
                <a:spcPts val="600"/>
              </a:spcAft>
            </a:pPr>
            <a:r>
              <a:rPr lang="tr-TR" b="1" dirty="0">
                <a:latin typeface="Arial" panose="020B0604020202020204" pitchFamily="34" charset="0"/>
                <a:cs typeface="Arial" panose="020B0604020202020204" pitchFamily="34" charset="0"/>
              </a:rPr>
              <a:t>İMAN</a:t>
            </a:r>
          </a:p>
          <a:p>
            <a:pPr algn="ctr">
              <a:lnSpc>
                <a:spcPct val="150000"/>
              </a:lnSpc>
              <a:spcAft>
                <a:spcPts val="600"/>
              </a:spcAft>
            </a:pPr>
            <a:r>
              <a:rPr lang="tr-TR" b="1" dirty="0">
                <a:latin typeface="Arial" panose="020B0604020202020204" pitchFamily="34" charset="0"/>
                <a:cs typeface="Arial" panose="020B0604020202020204" pitchFamily="34" charset="0"/>
              </a:rPr>
              <a:t>İHLAS</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5" name="4 Tablo">
            <a:extLst>
              <a:ext uri="{FF2B5EF4-FFF2-40B4-BE49-F238E27FC236}">
                <a16:creationId xmlns:a16="http://schemas.microsoft.com/office/drawing/2014/main" id="{5780FEEB-F576-E805-B823-22F64AE41FA4}"/>
              </a:ext>
            </a:extLst>
          </p:cNvPr>
          <p:cNvGraphicFramePr>
            <a:graphicFrameLocks noGrp="1"/>
          </p:cNvGraphicFramePr>
          <p:nvPr>
            <p:extLst>
              <p:ext uri="{D42A27DB-BD31-4B8C-83A1-F6EECF244321}">
                <p14:modId xmlns:p14="http://schemas.microsoft.com/office/powerpoint/2010/main" val="303848950"/>
              </p:ext>
            </p:extLst>
          </p:nvPr>
        </p:nvGraphicFramePr>
        <p:xfrm>
          <a:off x="2496000" y="1336662"/>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endParaRPr lang="tr-TR" sz="2000" kern="1200" dirty="0">
                        <a:solidFill>
                          <a:schemeClr val="tx1"/>
                        </a:solidFill>
                        <a:latin typeface="+mn-lt"/>
                        <a:ea typeface="+mn-ea"/>
                        <a:cs typeface="+mn-cs"/>
                      </a:endParaRP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N</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1"/>
                  </a:ext>
                </a:extLst>
              </a:tr>
              <a:tr h="468000">
                <a:tc>
                  <a:txBody>
                    <a:bodyPr/>
                    <a:lstStyle/>
                    <a:p>
                      <a:pPr algn="ctr"/>
                      <a:r>
                        <a:rPr lang="tr-TR" dirty="0">
                          <a:solidFill>
                            <a:schemeClr val="tx1"/>
                          </a:solidFill>
                        </a:rPr>
                        <a:t>K</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Ş</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Ğ</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L</a:t>
                      </a:r>
                    </a:p>
                  </a:txBody>
                  <a:tcPr anchor="ctr"/>
                </a:tc>
                <a:tc>
                  <a:txBody>
                    <a:bodyPr/>
                    <a:lstStyle/>
                    <a:p>
                      <a:endParaRPr lang="tr-TR" dirty="0">
                        <a:solidFill>
                          <a:schemeClr val="tx1"/>
                        </a:solidFill>
                      </a:endParaRP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W</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dirty="0">
                          <a:solidFill>
                            <a:schemeClr val="tx1"/>
                          </a:solidFill>
                          <a:latin typeface="+mn-lt"/>
                          <a:ea typeface="+mn-ea"/>
                          <a:cs typeface="+mn-cs"/>
                        </a:rPr>
                        <a:t>I</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Ş</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K</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W</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dirty="0">
                          <a:solidFill>
                            <a:schemeClr val="tx1"/>
                          </a:solidFill>
                        </a:rPr>
                        <a:t>H</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S</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Ç</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Ş</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Ğ</a:t>
                      </a:r>
                    </a:p>
                  </a:txBody>
                  <a:tcPr anchor="ctr"/>
                </a:tc>
                <a:tc>
                  <a:txBody>
                    <a:bodyPr/>
                    <a:lstStyle/>
                    <a:p>
                      <a:pPr marL="0" algn="ctr" defTabSz="914400" rtl="0" eaLnBrk="1" latinLnBrk="0" hangingPunct="1"/>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R</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K</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X</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dirty="0">
                          <a:solidFill>
                            <a:schemeClr val="tx1"/>
                          </a:solidFill>
                        </a:rPr>
                        <a:t>V</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T</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29014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Müşrik</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Tevhit</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Kulluk</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Din</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47580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Kâfir</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err="1">
                <a:solidFill>
                  <a:schemeClr val="bg1"/>
                </a:solidFill>
                <a:latin typeface="Arial" panose="020B0604020202020204" pitchFamily="34" charset="0"/>
                <a:cs typeface="Arial" panose="020B0604020202020204" pitchFamily="34" charset="0"/>
              </a:rPr>
              <a:t>Kâfirun</a:t>
            </a:r>
            <a:endParaRPr lang="tr-TR" sz="2400" b="1" dirty="0">
              <a:solidFill>
                <a:schemeClr val="bg1"/>
              </a:solidFill>
              <a:latin typeface="Arial" panose="020B060402020202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28907"/>
            <a:ext cx="6443562"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Allah’ı (c.c.) tanımak, O'na gönülden bağlanmak, isteyerek itaat etmek</a:t>
            </a: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84703"/>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Gerçeği örterek reddeden kişi, Allah’ın (c.c.) varlığını inkar eden kimse</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3087788"/>
            <a:ext cx="6608454" cy="400110"/>
          </a:xfrm>
          <a:prstGeom prst="rect">
            <a:avLst/>
          </a:prstGeom>
          <a:noFill/>
          <a:ln>
            <a:noFill/>
          </a:ln>
        </p:spPr>
        <p:txBody>
          <a:bodyPr wrap="square" rtlCol="0">
            <a:spAutoFit/>
          </a:bodyPr>
          <a:lstStyle/>
          <a:p>
            <a:pPr>
              <a:spcAft>
                <a:spcPts val="600"/>
              </a:spcAft>
            </a:pPr>
            <a:r>
              <a:rPr lang="sv-SE" sz="2000" dirty="0">
                <a:solidFill>
                  <a:schemeClr val="bg1"/>
                </a:solidFill>
                <a:latin typeface="Arial" panose="020B0604020202020204" pitchFamily="34" charset="0"/>
                <a:cs typeface="Arial" panose="020B0604020202020204" pitchFamily="34" charset="0"/>
              </a:rPr>
              <a:t>Kur’an-ı Kerim’in 109. suresi</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Kaynağı vahye dayanan ve insanın mutluluğunu amaçlayan ilahi kurallar</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599509"/>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Bazı varlıkları sahte tanrılar olarak kabul eden ve Allah’a (c.c.) ortak koşan kimse</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Allah’ın (c.c.) varlığı, birliği, tekliği, eşi ve benzerinin olmaması inancı</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72745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FCCC69B-168A-D4A7-8946-B4923D074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7667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15484" y="979478"/>
            <a:ext cx="7766785"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Kâfirun</a:t>
            </a:r>
            <a:r>
              <a:rPr lang="tr-TR" sz="3000" dirty="0">
                <a:latin typeface="Arial" panose="020B0604020202020204" pitchFamily="34" charset="0"/>
                <a:cs typeface="Arial" panose="020B0604020202020204" pitchFamily="34" charset="0"/>
              </a:rPr>
              <a:t> suresi, Mekke döneminde        inmiştir.  Altı ayetten oluşan bu sure, adını  ilk ayetinde </a:t>
            </a:r>
            <a:r>
              <a:rPr lang="tr-TR" sz="3000" dirty="0" err="1">
                <a:latin typeface="Arial" panose="020B0604020202020204" pitchFamily="34" charset="0"/>
                <a:cs typeface="Arial" panose="020B0604020202020204" pitchFamily="34" charset="0"/>
              </a:rPr>
              <a:t>geçen</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Kâfirun</a:t>
            </a:r>
            <a:r>
              <a:rPr lang="tr-TR" sz="3000" dirty="0">
                <a:latin typeface="Arial" panose="020B0604020202020204" pitchFamily="34" charset="0"/>
                <a:cs typeface="Arial" panose="020B0604020202020204" pitchFamily="34" charset="0"/>
              </a:rPr>
              <a:t>” kelimesinden </a:t>
            </a:r>
            <a:r>
              <a:rPr lang="tr-TR" sz="3000" dirty="0" err="1">
                <a:latin typeface="Arial" panose="020B0604020202020204" pitchFamily="34" charset="0"/>
                <a:cs typeface="Arial" panose="020B0604020202020204" pitchFamily="34" charset="0"/>
              </a:rPr>
              <a:t>almıştır</a:t>
            </a:r>
            <a:r>
              <a:rPr lang="tr-TR" sz="3000" dirty="0">
                <a:latin typeface="Arial" panose="020B0604020202020204" pitchFamily="34" charset="0"/>
                <a:cs typeface="Arial" panose="020B0604020202020204" pitchFamily="34" charset="0"/>
              </a:rPr>
              <a:t>.</a:t>
            </a:r>
          </a:p>
        </p:txBody>
      </p:sp>
      <p:pic>
        <p:nvPicPr>
          <p:cNvPr id="8" name="Resim 7" descr="metin, kitap, kağıt, ekran görüntüsü içeren bir resim&#10;&#10;Açıklama otomatik olarak oluşturuldu">
            <a:extLst>
              <a:ext uri="{FF2B5EF4-FFF2-40B4-BE49-F238E27FC236}">
                <a16:creationId xmlns:a16="http://schemas.microsoft.com/office/drawing/2014/main" id="{21C90C2B-713C-C9BD-3B7B-59A143FCE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3" name="Metin kutusu 2">
            <a:extLst>
              <a:ext uri="{FF2B5EF4-FFF2-40B4-BE49-F238E27FC236}">
                <a16:creationId xmlns:a16="http://schemas.microsoft.com/office/drawing/2014/main" id="{21B3EBB1-55C8-2358-C9F7-23E7755378F0}"/>
              </a:ext>
            </a:extLst>
          </p:cNvPr>
          <p:cNvSpPr txBox="1"/>
          <p:nvPr/>
        </p:nvSpPr>
        <p:spPr>
          <a:xfrm>
            <a:off x="4015485" y="3070160"/>
            <a:ext cx="7766784"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Kur’an-ı Kerim’in 109. suresidir ve surede geçen </a:t>
            </a:r>
            <a:r>
              <a:rPr lang="tr-TR" sz="3000" dirty="0" err="1">
                <a:latin typeface="Arial" panose="020B0604020202020204" pitchFamily="34" charset="0"/>
                <a:cs typeface="Arial" panose="020B0604020202020204" pitchFamily="34" charset="0"/>
              </a:rPr>
              <a:t>Kâfirûn</a:t>
            </a:r>
            <a:r>
              <a:rPr lang="tr-TR" sz="3000" dirty="0">
                <a:latin typeface="Arial" panose="020B0604020202020204" pitchFamily="34" charset="0"/>
                <a:cs typeface="Arial" panose="020B0604020202020204" pitchFamily="34" charset="0"/>
              </a:rPr>
              <a:t> sözcüğü “kâfirler” anlamına gelir.</a:t>
            </a:r>
          </a:p>
        </p:txBody>
      </p:sp>
      <p:sp>
        <p:nvSpPr>
          <p:cNvPr id="6" name="Metin kutusu 5">
            <a:extLst>
              <a:ext uri="{FF2B5EF4-FFF2-40B4-BE49-F238E27FC236}">
                <a16:creationId xmlns:a16="http://schemas.microsoft.com/office/drawing/2014/main" id="{470E24AC-B9B9-D776-5798-0CF3B0E6B7E3}"/>
              </a:ext>
            </a:extLst>
          </p:cNvPr>
          <p:cNvSpPr txBox="1"/>
          <p:nvPr/>
        </p:nvSpPr>
        <p:spPr>
          <a:xfrm>
            <a:off x="4015484" y="4679970"/>
            <a:ext cx="7766784"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Bu surenin ilk ayetinde, Hz. Muhammed’in (s.a.v.) kâfirlere seslenmesi emredilmiştir:  “</a:t>
            </a:r>
            <a:r>
              <a:rPr lang="tr-TR" sz="3000" dirty="0">
                <a:solidFill>
                  <a:srgbClr val="FF0000"/>
                </a:solidFill>
                <a:latin typeface="Arial" panose="020B0604020202020204" pitchFamily="34" charset="0"/>
                <a:cs typeface="Arial" panose="020B0604020202020204" pitchFamily="34" charset="0"/>
              </a:rPr>
              <a:t>De ki: Ey kâfirler!</a:t>
            </a:r>
            <a:r>
              <a:rPr lang="tr-TR" sz="3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817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769829"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2AEDDFDC-BD50-3BB7-B039-634D38745FD0}"/>
              </a:ext>
            </a:extLst>
          </p:cNvPr>
          <p:cNvSpPr txBox="1"/>
          <p:nvPr/>
        </p:nvSpPr>
        <p:spPr>
          <a:xfrm>
            <a:off x="140790" y="4881344"/>
            <a:ext cx="11910420" cy="1400383"/>
          </a:xfrm>
          <a:prstGeom prst="rect">
            <a:avLst/>
          </a:prstGeom>
          <a:noFill/>
          <a:ln>
            <a:noFill/>
          </a:ln>
        </p:spPr>
        <p:txBody>
          <a:bodyPr wrap="square" rtlCol="0">
            <a:spAutoFit/>
          </a:bodyPr>
          <a:lstStyle/>
          <a:p>
            <a:pPr algn="ctr">
              <a:spcAft>
                <a:spcPts val="600"/>
              </a:spcAft>
            </a:pPr>
            <a:r>
              <a:rPr lang="tr-TR" sz="2000" dirty="0">
                <a:latin typeface="Arial" panose="020B0604020202020204" pitchFamily="34" charset="0"/>
                <a:cs typeface="Arial" panose="020B0604020202020204" pitchFamily="34" charset="0"/>
              </a:rPr>
              <a:t>Rahman Rahim Allah’ın adı ile…</a:t>
            </a:r>
          </a:p>
          <a:p>
            <a:pPr algn="ctr">
              <a:spcAft>
                <a:spcPts val="600"/>
              </a:spcAft>
            </a:pPr>
            <a:r>
              <a:rPr lang="tr-TR" sz="2000" dirty="0">
                <a:latin typeface="Arial" panose="020B0604020202020204" pitchFamily="34" charset="0"/>
                <a:cs typeface="Arial" panose="020B0604020202020204" pitchFamily="34" charset="0"/>
              </a:rPr>
              <a:t>De ki; ‘Ey Kâfirler! Ben sizin kulluk ettiklerinize kulluk etmem. Siz de benim kulluk ettiğime kulluk edecek değilsiniz. Ben de sizin kulluk ettiklerinize kulluk edecek değilim. Siz de benim kulluk ettiğime kulluk edecek değilsiniz. Sizin dininiz size, benim dinim de banadır.”</a:t>
            </a:r>
          </a:p>
        </p:txBody>
      </p:sp>
      <p:sp>
        <p:nvSpPr>
          <p:cNvPr id="9" name="Metin kutusu 8">
            <a:extLst>
              <a:ext uri="{FF2B5EF4-FFF2-40B4-BE49-F238E27FC236}">
                <a16:creationId xmlns:a16="http://schemas.microsoft.com/office/drawing/2014/main" id="{36D7F517-3E16-906A-4B2A-9086DD8F728B}"/>
              </a:ext>
            </a:extLst>
          </p:cNvPr>
          <p:cNvSpPr txBox="1"/>
          <p:nvPr/>
        </p:nvSpPr>
        <p:spPr>
          <a:xfrm>
            <a:off x="140790" y="3506936"/>
            <a:ext cx="11910420" cy="1277273"/>
          </a:xfrm>
          <a:prstGeom prst="rect">
            <a:avLst/>
          </a:prstGeom>
          <a:noFill/>
          <a:ln>
            <a:noFill/>
          </a:ln>
        </p:spPr>
        <p:txBody>
          <a:bodyPr wrap="square" rtlCol="0">
            <a:spAutoFit/>
          </a:bodyPr>
          <a:lstStyle/>
          <a:p>
            <a:pPr algn="ctr">
              <a:spcAft>
                <a:spcPts val="600"/>
              </a:spcAft>
            </a:pPr>
            <a:r>
              <a:rPr lang="tr-TR" sz="2400" dirty="0" err="1">
                <a:latin typeface="Arial" panose="020B0604020202020204" pitchFamily="34" charset="0"/>
                <a:cs typeface="Arial" panose="020B0604020202020204" pitchFamily="34" charset="0"/>
              </a:rPr>
              <a:t>Bismillâhirrahmânirrahîm</a:t>
            </a:r>
            <a:endParaRPr lang="tr-TR" sz="2400" dirty="0">
              <a:latin typeface="Arial" panose="020B0604020202020204" pitchFamily="34" charset="0"/>
              <a:cs typeface="Arial" panose="020B0604020202020204" pitchFamily="34" charset="0"/>
            </a:endParaRPr>
          </a:p>
          <a:p>
            <a:pPr algn="ctr">
              <a:spcAft>
                <a:spcPts val="600"/>
              </a:spcAft>
            </a:pPr>
            <a:r>
              <a:rPr lang="tr-TR" sz="2400" dirty="0">
                <a:latin typeface="Arial" panose="020B0604020202020204" pitchFamily="34" charset="0"/>
                <a:cs typeface="Arial" panose="020B0604020202020204" pitchFamily="34" charset="0"/>
              </a:rPr>
              <a:t>Kul </a:t>
            </a:r>
            <a:r>
              <a:rPr lang="tr-TR" sz="2400" dirty="0" err="1">
                <a:latin typeface="Arial" panose="020B0604020202020204" pitchFamily="34" charset="0"/>
                <a:cs typeface="Arial" panose="020B0604020202020204" pitchFamily="34" charset="0"/>
              </a:rPr>
              <a:t>yâ</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eyyühe’l-kâfirûn</a:t>
            </a:r>
            <a:r>
              <a:rPr lang="tr-TR" sz="2400" dirty="0">
                <a:latin typeface="Arial" panose="020B0604020202020204" pitchFamily="34" charset="0"/>
                <a:cs typeface="Arial" panose="020B0604020202020204" pitchFamily="34" charset="0"/>
              </a:rPr>
              <a:t>. Lâ </a:t>
            </a:r>
            <a:r>
              <a:rPr lang="tr-TR" sz="2400" dirty="0" err="1">
                <a:latin typeface="Arial" panose="020B0604020202020204" pitchFamily="34" charset="0"/>
                <a:cs typeface="Arial" panose="020B0604020202020204" pitchFamily="34" charset="0"/>
              </a:rPr>
              <a:t>e’büdü</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mâ</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te’büdûn</a:t>
            </a:r>
            <a:r>
              <a:rPr lang="tr-TR" sz="2400" dirty="0">
                <a:latin typeface="Arial" panose="020B0604020202020204" pitchFamily="34" charset="0"/>
                <a:cs typeface="Arial" panose="020B0604020202020204" pitchFamily="34" charset="0"/>
              </a:rPr>
              <a:t>. Ve lâ </a:t>
            </a:r>
            <a:r>
              <a:rPr lang="tr-TR" sz="2400" dirty="0" err="1">
                <a:latin typeface="Arial" panose="020B0604020202020204" pitchFamily="34" charset="0"/>
                <a:cs typeface="Arial" panose="020B0604020202020204" pitchFamily="34" charset="0"/>
              </a:rPr>
              <a:t>entüm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âbidûne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mâ</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e’büd</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Velâ</a:t>
            </a:r>
            <a:r>
              <a:rPr lang="tr-TR" sz="2400" dirty="0">
                <a:latin typeface="Arial" panose="020B0604020202020204" pitchFamily="34" charset="0"/>
                <a:cs typeface="Arial" panose="020B0604020202020204" pitchFamily="34" charset="0"/>
              </a:rPr>
              <a:t> ene ‘</a:t>
            </a:r>
            <a:r>
              <a:rPr lang="tr-TR" sz="2400" dirty="0" err="1">
                <a:latin typeface="Arial" panose="020B0604020202020204" pitchFamily="34" charset="0"/>
                <a:cs typeface="Arial" panose="020B0604020202020204" pitchFamily="34" charset="0"/>
              </a:rPr>
              <a:t>âbidün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mâ</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abedtüm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Velâ</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entüm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âbidûne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mâ</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e’büd</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Leküm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dînüküm</a:t>
            </a:r>
            <a:r>
              <a:rPr lang="tr-TR" sz="2400" dirty="0">
                <a:latin typeface="Arial" panose="020B0604020202020204" pitchFamily="34" charset="0"/>
                <a:cs typeface="Arial" panose="020B0604020202020204" pitchFamily="34" charset="0"/>
              </a:rPr>
              <a:t> veliye </a:t>
            </a:r>
            <a:r>
              <a:rPr lang="tr-TR" sz="2400" dirty="0" err="1">
                <a:latin typeface="Arial" panose="020B0604020202020204" pitchFamily="34" charset="0"/>
                <a:cs typeface="Arial" panose="020B0604020202020204" pitchFamily="34" charset="0"/>
              </a:rPr>
              <a:t>dîn</a:t>
            </a:r>
            <a:r>
              <a:rPr lang="tr-TR" sz="2400" dirty="0">
                <a:latin typeface="Arial" panose="020B0604020202020204" pitchFamily="34" charset="0"/>
                <a:cs typeface="Arial" panose="020B0604020202020204" pitchFamily="34" charset="0"/>
              </a:rPr>
              <a:t>.</a:t>
            </a:r>
          </a:p>
        </p:txBody>
      </p:sp>
      <p:pic>
        <p:nvPicPr>
          <p:cNvPr id="6" name="Resim 5">
            <a:extLst>
              <a:ext uri="{FF2B5EF4-FFF2-40B4-BE49-F238E27FC236}">
                <a16:creationId xmlns:a16="http://schemas.microsoft.com/office/drawing/2014/main" id="{1EC55B1A-3981-A4CF-999C-EA526CFE97EF}"/>
              </a:ext>
            </a:extLst>
          </p:cNvPr>
          <p:cNvPicPr>
            <a:picLocks noChangeAspect="1"/>
          </p:cNvPicPr>
          <p:nvPr/>
        </p:nvPicPr>
        <p:blipFill>
          <a:blip r:embed="rId3">
            <a:biLevel thresh="75000"/>
          </a:blip>
          <a:stretch>
            <a:fillRect/>
          </a:stretch>
        </p:blipFill>
        <p:spPr>
          <a:xfrm>
            <a:off x="2772028" y="591534"/>
            <a:ext cx="6647945" cy="2829869"/>
          </a:xfrm>
          <a:prstGeom prst="rect">
            <a:avLst/>
          </a:prstGeom>
        </p:spPr>
      </p:pic>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3905F53-9C85-03A3-32AC-68FCED63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Resim 12" descr="renklilik, grafik, dikdörtgen, piksel içeren bir resim&#10;&#10;Açıklama otomatik olarak oluşturuldu">
            <a:extLst>
              <a:ext uri="{FF2B5EF4-FFF2-40B4-BE49-F238E27FC236}">
                <a16:creationId xmlns:a16="http://schemas.microsoft.com/office/drawing/2014/main" id="{DA4D0E12-F615-04E2-F819-93C3DAF47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38243"/>
            <a:ext cx="5485714" cy="4981513"/>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89643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7" name="Metin kutusu 6">
            <a:extLst>
              <a:ext uri="{FF2B5EF4-FFF2-40B4-BE49-F238E27FC236}">
                <a16:creationId xmlns:a16="http://schemas.microsoft.com/office/drawing/2014/main" id="{3ECBF28F-968F-54E3-DC9C-ED3D89CA8374}"/>
              </a:ext>
            </a:extLst>
          </p:cNvPr>
          <p:cNvSpPr txBox="1"/>
          <p:nvPr/>
        </p:nvSpPr>
        <p:spPr>
          <a:xfrm>
            <a:off x="6026045" y="1492824"/>
            <a:ext cx="2833142" cy="1384995"/>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Hz. Peygamberin (s.a.v.)  inkârcılarla şirkte asla aynı   fikirde olamayacağı.</a:t>
            </a:r>
          </a:p>
        </p:txBody>
      </p:sp>
      <p:sp>
        <p:nvSpPr>
          <p:cNvPr id="3" name="Metin kutusu 2">
            <a:extLst>
              <a:ext uri="{FF2B5EF4-FFF2-40B4-BE49-F238E27FC236}">
                <a16:creationId xmlns:a16="http://schemas.microsoft.com/office/drawing/2014/main" id="{9293536E-C98C-B49F-60F2-9886890B503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4" name="Metin kutusu 13">
            <a:extLst>
              <a:ext uri="{FF2B5EF4-FFF2-40B4-BE49-F238E27FC236}">
                <a16:creationId xmlns:a16="http://schemas.microsoft.com/office/drawing/2014/main" id="{83DA245F-688C-CAE1-ABFC-F4EEFDF0F3E1}"/>
              </a:ext>
            </a:extLst>
          </p:cNvPr>
          <p:cNvSpPr txBox="1"/>
          <p:nvPr/>
        </p:nvSpPr>
        <p:spPr>
          <a:xfrm>
            <a:off x="8920992" y="991400"/>
            <a:ext cx="2597953" cy="2354491"/>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Tevhit inancını benimserken net, açık ve ihlaslı olmak gerektiği ve      tevhit ilkesinin şirkten uzak tutulması</a:t>
            </a:r>
          </a:p>
        </p:txBody>
      </p:sp>
      <p:sp>
        <p:nvSpPr>
          <p:cNvPr id="15" name="Metin kutusu 14">
            <a:extLst>
              <a:ext uri="{FF2B5EF4-FFF2-40B4-BE49-F238E27FC236}">
                <a16:creationId xmlns:a16="http://schemas.microsoft.com/office/drawing/2014/main" id="{4BC0FDD8-AF6A-71E5-B725-75D2BFF5EA32}"/>
              </a:ext>
            </a:extLst>
          </p:cNvPr>
          <p:cNvSpPr txBox="1"/>
          <p:nvPr/>
        </p:nvSpPr>
        <p:spPr>
          <a:xfrm>
            <a:off x="8836355" y="4182947"/>
            <a:ext cx="2725716" cy="1061829"/>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Herkesin inancının sorumluluğunun kendisine ait olduğu</a:t>
            </a:r>
          </a:p>
        </p:txBody>
      </p:sp>
      <p:sp>
        <p:nvSpPr>
          <p:cNvPr id="16" name="Metin kutusu 15">
            <a:extLst>
              <a:ext uri="{FF2B5EF4-FFF2-40B4-BE49-F238E27FC236}">
                <a16:creationId xmlns:a16="http://schemas.microsoft.com/office/drawing/2014/main" id="{FC912729-6398-10A3-820E-DE87DC948F12}"/>
              </a:ext>
            </a:extLst>
          </p:cNvPr>
          <p:cNvSpPr txBox="1"/>
          <p:nvPr/>
        </p:nvSpPr>
        <p:spPr>
          <a:xfrm>
            <a:off x="6140740" y="4001299"/>
            <a:ext cx="2553096" cy="1384995"/>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İman ile putperestlik arasında bir benzerlik bulunmadığı</a:t>
            </a:r>
          </a:p>
        </p:txBody>
      </p:sp>
      <p:pic>
        <p:nvPicPr>
          <p:cNvPr id="8" name="Resim 7" descr="daire, grafik, çizim, tasarım içeren bir resim&#10;&#10;Açıklama otomatik olarak oluşturuldu">
            <a:extLst>
              <a:ext uri="{FF2B5EF4-FFF2-40B4-BE49-F238E27FC236}">
                <a16:creationId xmlns:a16="http://schemas.microsoft.com/office/drawing/2014/main" id="{8D339CDC-8CE2-E3B3-0CBF-4CA8EF61C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40" y="1212915"/>
            <a:ext cx="4740288" cy="4432169"/>
          </a:xfrm>
          <a:prstGeom prst="rect">
            <a:avLst/>
          </a:prstGeom>
        </p:spPr>
      </p:pic>
      <p:sp>
        <p:nvSpPr>
          <p:cNvPr id="9" name="Metin kutusu 8">
            <a:extLst>
              <a:ext uri="{FF2B5EF4-FFF2-40B4-BE49-F238E27FC236}">
                <a16:creationId xmlns:a16="http://schemas.microsoft.com/office/drawing/2014/main" id="{28ACE2FA-7D84-A293-2C0E-3AF0E4D2AB77}"/>
              </a:ext>
            </a:extLst>
          </p:cNvPr>
          <p:cNvSpPr txBox="1"/>
          <p:nvPr/>
        </p:nvSpPr>
        <p:spPr>
          <a:xfrm>
            <a:off x="1480800" y="2447581"/>
            <a:ext cx="2833142" cy="1938992"/>
          </a:xfrm>
          <a:prstGeom prst="rect">
            <a:avLst/>
          </a:prstGeom>
          <a:noFill/>
          <a:ln>
            <a:noFill/>
          </a:ln>
        </p:spPr>
        <p:txBody>
          <a:bodyPr wrap="square" rtlCol="0">
            <a:spAutoFit/>
          </a:bodyPr>
          <a:lstStyle/>
          <a:p>
            <a:pPr algn="ctr">
              <a:spcAft>
                <a:spcPts val="600"/>
              </a:spcAft>
            </a:pPr>
            <a:r>
              <a:rPr lang="tr-TR" sz="4000" b="1" dirty="0">
                <a:latin typeface="Arial" panose="020B0604020202020204" pitchFamily="34" charset="0"/>
                <a:cs typeface="Arial" panose="020B0604020202020204" pitchFamily="34" charset="0"/>
              </a:rPr>
              <a:t>Surenin Temel Konuları</a:t>
            </a:r>
          </a:p>
        </p:txBody>
      </p:sp>
    </p:spTree>
    <p:extLst>
      <p:ext uri="{BB962C8B-B14F-4D97-AF65-F5344CB8AC3E}">
        <p14:creationId xmlns:p14="http://schemas.microsoft.com/office/powerpoint/2010/main" val="35031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C139-F999-E51B-7A4C-BC11B5E06BD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07656BE9-3F16-986F-0161-1DC78B41C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86F0C95-1607-4BAF-B3D8-31A4D77456E2}"/>
              </a:ext>
            </a:extLst>
          </p:cNvPr>
          <p:cNvSpPr txBox="1"/>
          <p:nvPr/>
        </p:nvSpPr>
        <p:spPr>
          <a:xfrm>
            <a:off x="459772" y="60943"/>
            <a:ext cx="722118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10" name="Metin kutusu 9">
            <a:extLst>
              <a:ext uri="{FF2B5EF4-FFF2-40B4-BE49-F238E27FC236}">
                <a16:creationId xmlns:a16="http://schemas.microsoft.com/office/drawing/2014/main" id="{154461B0-88D0-1D3F-ADEE-D78C5798D93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6" name="Dikdörtgen: Köşeleri Yuvarlatılmış 35">
            <a:extLst>
              <a:ext uri="{FF2B5EF4-FFF2-40B4-BE49-F238E27FC236}">
                <a16:creationId xmlns:a16="http://schemas.microsoft.com/office/drawing/2014/main" id="{68E2F1E5-A6A6-C6BD-9921-B75254FB7C95}"/>
              </a:ext>
            </a:extLst>
          </p:cNvPr>
          <p:cNvSpPr/>
          <p:nvPr/>
        </p:nvSpPr>
        <p:spPr>
          <a:xfrm>
            <a:off x="4356200" y="729000"/>
            <a:ext cx="347960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panose="020B0604020202020204" pitchFamily="34" charset="0"/>
                <a:cs typeface="Arial" panose="020B0604020202020204" pitchFamily="34" charset="0"/>
              </a:rPr>
              <a:t>Kavram Bilgisi</a:t>
            </a:r>
          </a:p>
        </p:txBody>
      </p:sp>
      <p:sp>
        <p:nvSpPr>
          <p:cNvPr id="37" name="Metin kutusu 36">
            <a:extLst>
              <a:ext uri="{FF2B5EF4-FFF2-40B4-BE49-F238E27FC236}">
                <a16:creationId xmlns:a16="http://schemas.microsoft.com/office/drawing/2014/main" id="{456FECF6-DC6C-BBC8-D501-4BE6CEE44A37}"/>
              </a:ext>
            </a:extLst>
          </p:cNvPr>
          <p:cNvSpPr txBox="1"/>
          <p:nvPr/>
        </p:nvSpPr>
        <p:spPr>
          <a:xfrm>
            <a:off x="8193248" y="1435028"/>
            <a:ext cx="3776917" cy="1631216"/>
          </a:xfrm>
          <a:prstGeom prst="rect">
            <a:avLst/>
          </a:prstGeom>
          <a:noFill/>
          <a:ln>
            <a:noFill/>
          </a:ln>
        </p:spPr>
        <p:txBody>
          <a:bodyPr wrap="square" rtlCol="0">
            <a:spAutoFit/>
          </a:bodyPr>
          <a:lstStyle/>
          <a:p>
            <a:pPr>
              <a:spcAft>
                <a:spcPts val="600"/>
              </a:spcAft>
            </a:pPr>
            <a:r>
              <a:rPr lang="tr-TR" sz="2000" dirty="0">
                <a:latin typeface="Arial" panose="020B0604020202020204" pitchFamily="34" charset="0"/>
                <a:cs typeface="Arial" panose="020B0604020202020204" pitchFamily="34" charset="0"/>
              </a:rPr>
              <a:t>Allah’ı (c.c.) tanımak, O'na gönülden bağlanmak, inanıp    iyi işler yapmak, Rabbimize severek ve isteyerek itaat etmek</a:t>
            </a:r>
          </a:p>
        </p:txBody>
      </p:sp>
      <p:pic>
        <p:nvPicPr>
          <p:cNvPr id="38" name="Resim 37" descr="renklilik, ekran görüntüsü, daire, tasarım içeren bir resim&#10;&#10;Açıklama otomatik olarak oluşturuldu">
            <a:extLst>
              <a:ext uri="{FF2B5EF4-FFF2-40B4-BE49-F238E27FC236}">
                <a16:creationId xmlns:a16="http://schemas.microsoft.com/office/drawing/2014/main" id="{9BBF0E02-0F1C-0C48-C411-E48C983A9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542" y="1588854"/>
            <a:ext cx="3776916" cy="4590642"/>
          </a:xfrm>
          <a:prstGeom prst="rect">
            <a:avLst/>
          </a:prstGeom>
        </p:spPr>
      </p:pic>
      <p:sp>
        <p:nvSpPr>
          <p:cNvPr id="39" name="Metin kutusu 38">
            <a:extLst>
              <a:ext uri="{FF2B5EF4-FFF2-40B4-BE49-F238E27FC236}">
                <a16:creationId xmlns:a16="http://schemas.microsoft.com/office/drawing/2014/main" id="{157D516B-1A1B-9794-4F67-8926DF9A13BC}"/>
              </a:ext>
            </a:extLst>
          </p:cNvPr>
          <p:cNvSpPr txBox="1"/>
          <p:nvPr/>
        </p:nvSpPr>
        <p:spPr>
          <a:xfrm>
            <a:off x="298730" y="1449097"/>
            <a:ext cx="3580101" cy="1569660"/>
          </a:xfrm>
          <a:prstGeom prst="rect">
            <a:avLst/>
          </a:prstGeom>
          <a:noFill/>
          <a:ln>
            <a:noFill/>
          </a:ln>
        </p:spPr>
        <p:txBody>
          <a:bodyPr wrap="square" rtlCol="0">
            <a:spAutoFit/>
          </a:bodyPr>
          <a:lstStyle/>
          <a:p>
            <a:pPr algn="r">
              <a:spcAft>
                <a:spcPts val="600"/>
              </a:spcAft>
            </a:pPr>
            <a:r>
              <a:rPr lang="tr-TR" sz="2400" dirty="0">
                <a:latin typeface="Arial" panose="020B0604020202020204" pitchFamily="34" charset="0"/>
                <a:cs typeface="Arial" panose="020B0604020202020204" pitchFamily="34" charset="0"/>
              </a:rPr>
              <a:t>Kendisine gelen gerçeği örterek reddeden kişi, Allah’ın (c.c.) varlığını inkar eden kimse</a:t>
            </a:r>
          </a:p>
        </p:txBody>
      </p:sp>
      <p:sp>
        <p:nvSpPr>
          <p:cNvPr id="40" name="Metin kutusu 39">
            <a:extLst>
              <a:ext uri="{FF2B5EF4-FFF2-40B4-BE49-F238E27FC236}">
                <a16:creationId xmlns:a16="http://schemas.microsoft.com/office/drawing/2014/main" id="{5BC7F633-60D4-0085-F533-819E4619A3EB}"/>
              </a:ext>
            </a:extLst>
          </p:cNvPr>
          <p:cNvSpPr txBox="1"/>
          <p:nvPr/>
        </p:nvSpPr>
        <p:spPr>
          <a:xfrm>
            <a:off x="8193249" y="3276318"/>
            <a:ext cx="3670040" cy="1200329"/>
          </a:xfrm>
          <a:prstGeom prst="rect">
            <a:avLst/>
          </a:prstGeom>
          <a:noFill/>
          <a:ln>
            <a:noFill/>
          </a:ln>
        </p:spPr>
        <p:txBody>
          <a:bodyPr wrap="square" rtlCol="0">
            <a:spAutoFit/>
          </a:bodyPr>
          <a:lstStyle/>
          <a:p>
            <a:pPr>
              <a:spcAft>
                <a:spcPts val="600"/>
              </a:spcAft>
            </a:pPr>
            <a:r>
              <a:rPr lang="tr-TR" sz="2400" dirty="0">
                <a:latin typeface="Arial" panose="020B0604020202020204" pitchFamily="34" charset="0"/>
                <a:cs typeface="Arial" panose="020B0604020202020204" pitchFamily="34" charset="0"/>
              </a:rPr>
              <a:t>İbadet eden, kulluk görevlerini yerine getiren kişi</a:t>
            </a:r>
          </a:p>
        </p:txBody>
      </p:sp>
      <p:sp>
        <p:nvSpPr>
          <p:cNvPr id="41" name="Metin kutusu 40">
            <a:extLst>
              <a:ext uri="{FF2B5EF4-FFF2-40B4-BE49-F238E27FC236}">
                <a16:creationId xmlns:a16="http://schemas.microsoft.com/office/drawing/2014/main" id="{733F1F08-4E26-6401-D989-0EC0E12DB03B}"/>
              </a:ext>
            </a:extLst>
          </p:cNvPr>
          <p:cNvSpPr txBox="1"/>
          <p:nvPr/>
        </p:nvSpPr>
        <p:spPr>
          <a:xfrm>
            <a:off x="8253209" y="4850017"/>
            <a:ext cx="3670040" cy="1384995"/>
          </a:xfrm>
          <a:prstGeom prst="rect">
            <a:avLst/>
          </a:prstGeom>
          <a:noFill/>
          <a:ln>
            <a:noFill/>
          </a:ln>
        </p:spPr>
        <p:txBody>
          <a:bodyPr wrap="square" rtlCol="0">
            <a:spAutoFit/>
          </a:bodyPr>
          <a:lstStyle/>
          <a:p>
            <a:pPr>
              <a:spcAft>
                <a:spcPts val="600"/>
              </a:spcAft>
            </a:pPr>
            <a:r>
              <a:rPr lang="tr-TR" sz="2100" dirty="0">
                <a:latin typeface="Arial" panose="020B0604020202020204" pitchFamily="34" charset="0"/>
                <a:cs typeface="Arial" panose="020B0604020202020204" pitchFamily="34" charset="0"/>
              </a:rPr>
              <a:t>Allah’ın (c.c.) bir ve tek olduğunu kabul etmek. O'ndan başka hiçbir ilah olamayacağını bilmek</a:t>
            </a:r>
          </a:p>
        </p:txBody>
      </p:sp>
      <p:sp>
        <p:nvSpPr>
          <p:cNvPr id="42" name="Metin kutusu 41">
            <a:extLst>
              <a:ext uri="{FF2B5EF4-FFF2-40B4-BE49-F238E27FC236}">
                <a16:creationId xmlns:a16="http://schemas.microsoft.com/office/drawing/2014/main" id="{DB63CFD8-EDD2-236F-1403-1BCBF21A425B}"/>
              </a:ext>
            </a:extLst>
          </p:cNvPr>
          <p:cNvSpPr txBox="1"/>
          <p:nvPr/>
        </p:nvSpPr>
        <p:spPr>
          <a:xfrm>
            <a:off x="238771" y="3248182"/>
            <a:ext cx="3640060" cy="1246495"/>
          </a:xfrm>
          <a:prstGeom prst="rect">
            <a:avLst/>
          </a:prstGeom>
          <a:noFill/>
          <a:ln>
            <a:noFill/>
          </a:ln>
        </p:spPr>
        <p:txBody>
          <a:bodyPr wrap="square" rtlCol="0">
            <a:spAutoFit/>
          </a:bodyPr>
          <a:lstStyle/>
          <a:p>
            <a:pPr algn="r">
              <a:spcAft>
                <a:spcPts val="600"/>
              </a:spcAft>
            </a:pPr>
            <a:r>
              <a:rPr lang="tr-TR" sz="2400" dirty="0">
                <a:latin typeface="Arial" panose="020B0604020202020204" pitchFamily="34" charset="0"/>
                <a:cs typeface="Arial" panose="020B0604020202020204" pitchFamily="34" charset="0"/>
              </a:rPr>
              <a:t>Allah’ın (c.c.) insanlara gönderdiği ilahi kurallar bütünü</a:t>
            </a:r>
          </a:p>
        </p:txBody>
      </p:sp>
      <p:sp>
        <p:nvSpPr>
          <p:cNvPr id="43" name="Metin kutusu 42">
            <a:extLst>
              <a:ext uri="{FF2B5EF4-FFF2-40B4-BE49-F238E27FC236}">
                <a16:creationId xmlns:a16="http://schemas.microsoft.com/office/drawing/2014/main" id="{BD173068-9CE7-E35E-E80B-732BFBFD193C}"/>
              </a:ext>
            </a:extLst>
          </p:cNvPr>
          <p:cNvSpPr txBox="1"/>
          <p:nvPr/>
        </p:nvSpPr>
        <p:spPr>
          <a:xfrm>
            <a:off x="298730" y="5004765"/>
            <a:ext cx="3580101" cy="1061829"/>
          </a:xfrm>
          <a:prstGeom prst="rect">
            <a:avLst/>
          </a:prstGeom>
          <a:noFill/>
          <a:ln>
            <a:noFill/>
          </a:ln>
        </p:spPr>
        <p:txBody>
          <a:bodyPr wrap="square" rtlCol="0">
            <a:spAutoFit/>
          </a:bodyPr>
          <a:lstStyle/>
          <a:p>
            <a:pPr algn="r">
              <a:spcAft>
                <a:spcPts val="600"/>
              </a:spcAft>
            </a:pPr>
            <a:r>
              <a:rPr lang="tr-TR" sz="2100" dirty="0">
                <a:latin typeface="Arial" panose="020B0604020202020204" pitchFamily="34" charset="0"/>
                <a:cs typeface="Arial" panose="020B0604020202020204" pitchFamily="34" charset="0"/>
              </a:rPr>
              <a:t>Bazı varlıkları sahte tanrılar olarak kabul eden ve Allah’a (c.c.) ortak koşan kimse </a:t>
            </a:r>
          </a:p>
        </p:txBody>
      </p:sp>
      <p:sp>
        <p:nvSpPr>
          <p:cNvPr id="44" name="Metin kutusu 43">
            <a:extLst>
              <a:ext uri="{FF2B5EF4-FFF2-40B4-BE49-F238E27FC236}">
                <a16:creationId xmlns:a16="http://schemas.microsoft.com/office/drawing/2014/main" id="{C8EC5827-2822-2E1F-0858-FEDA3F6B9A04}"/>
              </a:ext>
            </a:extLst>
          </p:cNvPr>
          <p:cNvSpPr txBox="1"/>
          <p:nvPr/>
        </p:nvSpPr>
        <p:spPr>
          <a:xfrm>
            <a:off x="6760263" y="2006528"/>
            <a:ext cx="1059305" cy="430887"/>
          </a:xfrm>
          <a:prstGeom prst="rect">
            <a:avLst/>
          </a:prstGeom>
          <a:noFill/>
          <a:ln>
            <a:noFill/>
          </a:ln>
        </p:spPr>
        <p:txBody>
          <a:bodyPr wrap="square" rtlCol="0">
            <a:spAutoFit/>
          </a:bodyPr>
          <a:lstStyle/>
          <a:p>
            <a:pPr algn="ctr">
              <a:spcAft>
                <a:spcPts val="600"/>
              </a:spcAft>
            </a:pPr>
            <a:r>
              <a:rPr lang="tr-TR" sz="2200" b="1" dirty="0">
                <a:solidFill>
                  <a:srgbClr val="770081"/>
                </a:solidFill>
                <a:latin typeface="Arial" panose="020B0604020202020204" pitchFamily="34" charset="0"/>
                <a:cs typeface="Arial" panose="020B0604020202020204" pitchFamily="34" charset="0"/>
              </a:rPr>
              <a:t>Kulluk</a:t>
            </a:r>
          </a:p>
        </p:txBody>
      </p:sp>
      <p:sp>
        <p:nvSpPr>
          <p:cNvPr id="45" name="Metin kutusu 44">
            <a:extLst>
              <a:ext uri="{FF2B5EF4-FFF2-40B4-BE49-F238E27FC236}">
                <a16:creationId xmlns:a16="http://schemas.microsoft.com/office/drawing/2014/main" id="{000D1DA1-620C-2FE6-6748-133A3F329A02}"/>
              </a:ext>
            </a:extLst>
          </p:cNvPr>
          <p:cNvSpPr txBox="1"/>
          <p:nvPr/>
        </p:nvSpPr>
        <p:spPr>
          <a:xfrm>
            <a:off x="4302179" y="2019129"/>
            <a:ext cx="1211704" cy="400110"/>
          </a:xfrm>
          <a:prstGeom prst="rect">
            <a:avLst/>
          </a:prstGeom>
          <a:noFill/>
          <a:ln>
            <a:noFill/>
          </a:ln>
        </p:spPr>
        <p:txBody>
          <a:bodyPr wrap="square" rtlCol="0">
            <a:spAutoFit/>
          </a:bodyPr>
          <a:lstStyle/>
          <a:p>
            <a:pPr algn="ctr">
              <a:spcAft>
                <a:spcPts val="600"/>
              </a:spcAft>
            </a:pPr>
            <a:r>
              <a:rPr lang="tr-TR" sz="2000" b="1" dirty="0">
                <a:solidFill>
                  <a:srgbClr val="1B8FB3"/>
                </a:solidFill>
                <a:latin typeface="Arial" panose="020B0604020202020204" pitchFamily="34" charset="0"/>
                <a:cs typeface="Arial" panose="020B0604020202020204" pitchFamily="34" charset="0"/>
              </a:rPr>
              <a:t>Kâfir</a:t>
            </a:r>
          </a:p>
        </p:txBody>
      </p:sp>
      <p:sp>
        <p:nvSpPr>
          <p:cNvPr id="46" name="Metin kutusu 45">
            <a:extLst>
              <a:ext uri="{FF2B5EF4-FFF2-40B4-BE49-F238E27FC236}">
                <a16:creationId xmlns:a16="http://schemas.microsoft.com/office/drawing/2014/main" id="{51C82AD4-25D7-76D9-51BD-DF335AE999CB}"/>
              </a:ext>
            </a:extLst>
          </p:cNvPr>
          <p:cNvSpPr txBox="1"/>
          <p:nvPr/>
        </p:nvSpPr>
        <p:spPr>
          <a:xfrm>
            <a:off x="4304677" y="3674049"/>
            <a:ext cx="1211704" cy="400110"/>
          </a:xfrm>
          <a:prstGeom prst="rect">
            <a:avLst/>
          </a:prstGeom>
          <a:noFill/>
          <a:ln>
            <a:noFill/>
          </a:ln>
        </p:spPr>
        <p:txBody>
          <a:bodyPr wrap="square" rtlCol="0">
            <a:spAutoFit/>
          </a:bodyPr>
          <a:lstStyle/>
          <a:p>
            <a:pPr algn="ctr">
              <a:spcAft>
                <a:spcPts val="600"/>
              </a:spcAft>
            </a:pPr>
            <a:r>
              <a:rPr lang="tr-TR" sz="2000" b="1" dirty="0">
                <a:solidFill>
                  <a:srgbClr val="023A7F"/>
                </a:solidFill>
                <a:latin typeface="Arial" panose="020B0604020202020204" pitchFamily="34" charset="0"/>
                <a:cs typeface="Arial" panose="020B0604020202020204" pitchFamily="34" charset="0"/>
              </a:rPr>
              <a:t>Din</a:t>
            </a:r>
          </a:p>
        </p:txBody>
      </p:sp>
      <p:sp>
        <p:nvSpPr>
          <p:cNvPr id="47" name="Metin kutusu 46">
            <a:extLst>
              <a:ext uri="{FF2B5EF4-FFF2-40B4-BE49-F238E27FC236}">
                <a16:creationId xmlns:a16="http://schemas.microsoft.com/office/drawing/2014/main" id="{9EF66126-C66A-A96F-FC8A-CF09C08F647F}"/>
              </a:ext>
            </a:extLst>
          </p:cNvPr>
          <p:cNvSpPr txBox="1"/>
          <p:nvPr/>
        </p:nvSpPr>
        <p:spPr>
          <a:xfrm>
            <a:off x="6756792" y="3687380"/>
            <a:ext cx="1059305" cy="400110"/>
          </a:xfrm>
          <a:prstGeom prst="rect">
            <a:avLst/>
          </a:prstGeom>
          <a:noFill/>
          <a:ln>
            <a:noFill/>
          </a:ln>
        </p:spPr>
        <p:txBody>
          <a:bodyPr wrap="square" rtlCol="0">
            <a:spAutoFit/>
          </a:bodyPr>
          <a:lstStyle/>
          <a:p>
            <a:pPr algn="ctr">
              <a:spcAft>
                <a:spcPts val="600"/>
              </a:spcAft>
            </a:pPr>
            <a:r>
              <a:rPr lang="tr-TR" sz="2000" b="1" dirty="0" err="1">
                <a:solidFill>
                  <a:srgbClr val="E2207E"/>
                </a:solidFill>
                <a:latin typeface="Arial" panose="020B0604020202020204" pitchFamily="34" charset="0"/>
                <a:cs typeface="Arial" panose="020B0604020202020204" pitchFamily="34" charset="0"/>
              </a:rPr>
              <a:t>Âbid</a:t>
            </a:r>
            <a:endParaRPr lang="tr-TR" sz="2000" b="1" dirty="0">
              <a:solidFill>
                <a:srgbClr val="E2207E"/>
              </a:solidFill>
              <a:latin typeface="Arial" panose="020B0604020202020204" pitchFamily="34" charset="0"/>
              <a:cs typeface="Arial" panose="020B0604020202020204" pitchFamily="34" charset="0"/>
            </a:endParaRPr>
          </a:p>
        </p:txBody>
      </p:sp>
      <p:sp>
        <p:nvSpPr>
          <p:cNvPr id="48" name="Metin kutusu 47">
            <a:extLst>
              <a:ext uri="{FF2B5EF4-FFF2-40B4-BE49-F238E27FC236}">
                <a16:creationId xmlns:a16="http://schemas.microsoft.com/office/drawing/2014/main" id="{7E8E354E-6FC5-0259-DE60-B9AE666D4977}"/>
              </a:ext>
            </a:extLst>
          </p:cNvPr>
          <p:cNvSpPr txBox="1"/>
          <p:nvPr/>
        </p:nvSpPr>
        <p:spPr>
          <a:xfrm>
            <a:off x="4380549" y="5352593"/>
            <a:ext cx="1059305" cy="400110"/>
          </a:xfrm>
          <a:prstGeom prst="rect">
            <a:avLst/>
          </a:prstGeom>
          <a:noFill/>
          <a:ln>
            <a:noFill/>
          </a:ln>
        </p:spPr>
        <p:txBody>
          <a:bodyPr wrap="square" rtlCol="0">
            <a:spAutoFit/>
          </a:bodyPr>
          <a:lstStyle/>
          <a:p>
            <a:pPr algn="ctr">
              <a:spcAft>
                <a:spcPts val="600"/>
              </a:spcAft>
            </a:pPr>
            <a:r>
              <a:rPr lang="tr-TR" sz="2000" b="1" dirty="0">
                <a:solidFill>
                  <a:srgbClr val="B22312"/>
                </a:solidFill>
                <a:latin typeface="Arial" panose="020B0604020202020204" pitchFamily="34" charset="0"/>
                <a:cs typeface="Arial" panose="020B0604020202020204" pitchFamily="34" charset="0"/>
              </a:rPr>
              <a:t>Müşrik</a:t>
            </a:r>
          </a:p>
        </p:txBody>
      </p:sp>
      <p:sp>
        <p:nvSpPr>
          <p:cNvPr id="49" name="Metin kutusu 48">
            <a:extLst>
              <a:ext uri="{FF2B5EF4-FFF2-40B4-BE49-F238E27FC236}">
                <a16:creationId xmlns:a16="http://schemas.microsoft.com/office/drawing/2014/main" id="{3A566D27-4D5A-0E9F-2003-FFBD5698E879}"/>
              </a:ext>
            </a:extLst>
          </p:cNvPr>
          <p:cNvSpPr txBox="1"/>
          <p:nvPr/>
        </p:nvSpPr>
        <p:spPr>
          <a:xfrm>
            <a:off x="6756791" y="5186470"/>
            <a:ext cx="1059305" cy="707886"/>
          </a:xfrm>
          <a:prstGeom prst="rect">
            <a:avLst/>
          </a:prstGeom>
          <a:noFill/>
          <a:ln>
            <a:noFill/>
          </a:ln>
        </p:spPr>
        <p:txBody>
          <a:bodyPr wrap="square" rtlCol="0">
            <a:spAutoFit/>
          </a:bodyPr>
          <a:lstStyle/>
          <a:p>
            <a:pPr algn="ctr">
              <a:spcAft>
                <a:spcPts val="600"/>
              </a:spcAft>
            </a:pPr>
            <a:r>
              <a:rPr lang="tr-TR" sz="2000" b="1" dirty="0">
                <a:solidFill>
                  <a:srgbClr val="01A54C"/>
                </a:solidFill>
                <a:latin typeface="Arial" panose="020B0604020202020204" pitchFamily="34" charset="0"/>
                <a:cs typeface="Arial" panose="020B0604020202020204" pitchFamily="34" charset="0"/>
              </a:rPr>
              <a:t>Tevhit inancı</a:t>
            </a:r>
          </a:p>
        </p:txBody>
      </p:sp>
    </p:spTree>
    <p:extLst>
      <p:ext uri="{BB962C8B-B14F-4D97-AF65-F5344CB8AC3E}">
        <p14:creationId xmlns:p14="http://schemas.microsoft.com/office/powerpoint/2010/main" val="3142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1+#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1+#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0-#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p:bldP spid="43" grpId="0"/>
      <p:bldP spid="44" grpId="0"/>
      <p:bldP spid="45" grpId="0"/>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A8E3F-B427-A55A-9793-C309E72F0765}"/>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6F19FD0-C46B-0003-8147-E86F94865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CE6D960-84E2-33F5-3B1B-7D958E2F1D73}"/>
              </a:ext>
            </a:extLst>
          </p:cNvPr>
          <p:cNvSpPr txBox="1"/>
          <p:nvPr/>
        </p:nvSpPr>
        <p:spPr>
          <a:xfrm>
            <a:off x="459772" y="60943"/>
            <a:ext cx="77667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pic>
        <p:nvPicPr>
          <p:cNvPr id="8" name="Resim 7" descr="heykel, İnsan yapımı, Oyma, sanat içeren bir resim&#10;&#10;Açıklama otomatik olarak oluşturuldu">
            <a:extLst>
              <a:ext uri="{FF2B5EF4-FFF2-40B4-BE49-F238E27FC236}">
                <a16:creationId xmlns:a16="http://schemas.microsoft.com/office/drawing/2014/main" id="{2DC1B646-DFBD-B21D-760D-BFE5769D7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5" name="Metin kutusu 4">
            <a:extLst>
              <a:ext uri="{FF2B5EF4-FFF2-40B4-BE49-F238E27FC236}">
                <a16:creationId xmlns:a16="http://schemas.microsoft.com/office/drawing/2014/main" id="{D5EA4325-57D5-60BB-BD40-A3FF265080A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AAEFB0FA-2DAB-7766-AECD-1F66BD56504A}"/>
              </a:ext>
            </a:extLst>
          </p:cNvPr>
          <p:cNvSpPr txBox="1"/>
          <p:nvPr/>
        </p:nvSpPr>
        <p:spPr>
          <a:xfrm>
            <a:off x="4015484" y="923206"/>
            <a:ext cx="7766785" cy="240065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 (s.a.v.), ilk dönemlerde Mekkelileri İslam’a davet etmiş, onları putlara tapmaktan vazgeçmeye çağırmıştı. Mekkeliler, Hz. Muhammed’e (s.a.v.) çeşitli tepkiler göstermişlerdir.</a:t>
            </a:r>
          </a:p>
        </p:txBody>
      </p:sp>
      <p:sp>
        <p:nvSpPr>
          <p:cNvPr id="3" name="Metin kutusu 2">
            <a:extLst>
              <a:ext uri="{FF2B5EF4-FFF2-40B4-BE49-F238E27FC236}">
                <a16:creationId xmlns:a16="http://schemas.microsoft.com/office/drawing/2014/main" id="{36DA41CA-645D-00B1-639A-EBA312E4D153}"/>
              </a:ext>
            </a:extLst>
          </p:cNvPr>
          <p:cNvSpPr txBox="1"/>
          <p:nvPr/>
        </p:nvSpPr>
        <p:spPr>
          <a:xfrm>
            <a:off x="3992417" y="3594823"/>
            <a:ext cx="7766784" cy="240065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Bunlardan sonuç alamayınca da                   Hz. Peygamber’e (s.a.v.) birtakım teklifler yapıp onunla uzlaşmayı denemişlerdir. Örneğin bir gün Hz. Peygamber’e (s.a.v.) gelip şöyle bir teklifte bulunmuşlardır: </a:t>
            </a:r>
          </a:p>
        </p:txBody>
      </p:sp>
    </p:spTree>
    <p:extLst>
      <p:ext uri="{BB962C8B-B14F-4D97-AF65-F5344CB8AC3E}">
        <p14:creationId xmlns:p14="http://schemas.microsoft.com/office/powerpoint/2010/main" val="9545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C14A-FB8E-9DF7-A0AC-61BF95B94BBF}"/>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5504B5BD-93B1-A1B3-FF95-388648916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414C431-C2C0-7084-E359-5CE45FCE80C5}"/>
              </a:ext>
            </a:extLst>
          </p:cNvPr>
          <p:cNvSpPr txBox="1"/>
          <p:nvPr/>
        </p:nvSpPr>
        <p:spPr>
          <a:xfrm>
            <a:off x="459772" y="60943"/>
            <a:ext cx="7685422"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5" name="Metin kutusu 4">
            <a:extLst>
              <a:ext uri="{FF2B5EF4-FFF2-40B4-BE49-F238E27FC236}">
                <a16:creationId xmlns:a16="http://schemas.microsoft.com/office/drawing/2014/main" id="{AA5D099A-53CF-BAE7-A925-0BE6FA6768C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4C0C7032-8892-6085-576F-B348C29CBC34}"/>
              </a:ext>
            </a:extLst>
          </p:cNvPr>
          <p:cNvSpPr txBox="1"/>
          <p:nvPr/>
        </p:nvSpPr>
        <p:spPr>
          <a:xfrm>
            <a:off x="4015484" y="1063884"/>
            <a:ext cx="8176516" cy="2246769"/>
          </a:xfrm>
          <a:prstGeom prst="rect">
            <a:avLst/>
          </a:prstGeom>
          <a:solidFill>
            <a:schemeClr val="bg2">
              <a:lumMod val="90000"/>
            </a:schemeClr>
          </a:solid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“Ey Muhammed! Bir sene sen bizim tanrılarımız olan putlara tap, öbür sene de biz senin ilahın  olan Allah’a kulluk edelim. Bizim ilahlarımızdan bazılarını istilâm et (öp, el sür), biz de seni tasdik edip ilahına ibadet edelim.”</a:t>
            </a:r>
          </a:p>
        </p:txBody>
      </p:sp>
      <p:sp>
        <p:nvSpPr>
          <p:cNvPr id="3" name="Metin kutusu 2">
            <a:extLst>
              <a:ext uri="{FF2B5EF4-FFF2-40B4-BE49-F238E27FC236}">
                <a16:creationId xmlns:a16="http://schemas.microsoft.com/office/drawing/2014/main" id="{089C74C7-7EE2-BF26-53A9-7EFEF7B33435}"/>
              </a:ext>
            </a:extLst>
          </p:cNvPr>
          <p:cNvSpPr txBox="1"/>
          <p:nvPr/>
        </p:nvSpPr>
        <p:spPr>
          <a:xfrm>
            <a:off x="3992416" y="3608892"/>
            <a:ext cx="7991841" cy="2246769"/>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Müşriklerin bu teklifi üzerine </a:t>
            </a:r>
            <a:r>
              <a:rPr lang="tr-TR" sz="2800" dirty="0" err="1">
                <a:latin typeface="Arial" panose="020B0604020202020204" pitchFamily="34" charset="0"/>
                <a:cs typeface="Arial" panose="020B0604020202020204" pitchFamily="34" charset="0"/>
              </a:rPr>
              <a:t>Kâfirûn</a:t>
            </a:r>
            <a:r>
              <a:rPr lang="tr-TR" sz="2800" dirty="0">
                <a:latin typeface="Arial" panose="020B0604020202020204" pitchFamily="34" charset="0"/>
                <a:cs typeface="Arial" panose="020B0604020202020204" pitchFamily="34" charset="0"/>
              </a:rPr>
              <a:t> suresi   nazil olmuştur. Bu surede, şirk ve küfür ile imanın asla bir araya gelemeyeceği belirtilir. Birbirine tamamen zıt olan bu iki inanç biçimi arasında asla uzlaşma olamayacağı açıkça ifade edilir.</a:t>
            </a:r>
          </a:p>
        </p:txBody>
      </p:sp>
      <p:pic>
        <p:nvPicPr>
          <p:cNvPr id="6" name="Resim 5" descr="heykel, İnsan yapımı, Oyma, sanat içeren bir resim&#10;&#10;Açıklama otomatik olarak oluşturuldu">
            <a:extLst>
              <a:ext uri="{FF2B5EF4-FFF2-40B4-BE49-F238E27FC236}">
                <a16:creationId xmlns:a16="http://schemas.microsoft.com/office/drawing/2014/main" id="{B9B5716B-4961-47A4-0244-8B145F4B1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Tree>
    <p:extLst>
      <p:ext uri="{BB962C8B-B14F-4D97-AF65-F5344CB8AC3E}">
        <p14:creationId xmlns:p14="http://schemas.microsoft.com/office/powerpoint/2010/main" val="74387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0CC88-0CF9-F869-B742-77CC6F23DF4F}"/>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0D232E5E-0601-E413-6AE0-3DE1C132B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CE2E651B-4BF2-1EAF-44C7-132190302190}"/>
              </a:ext>
            </a:extLst>
          </p:cNvPr>
          <p:cNvSpPr txBox="1"/>
          <p:nvPr/>
        </p:nvSpPr>
        <p:spPr>
          <a:xfrm>
            <a:off x="459772" y="60943"/>
            <a:ext cx="77667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sp>
        <p:nvSpPr>
          <p:cNvPr id="5" name="Metin kutusu 4">
            <a:extLst>
              <a:ext uri="{FF2B5EF4-FFF2-40B4-BE49-F238E27FC236}">
                <a16:creationId xmlns:a16="http://schemas.microsoft.com/office/drawing/2014/main" id="{0336E972-051C-38B5-2EC7-01D7E801208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4DB0FE58-E3E0-1B4E-0C97-2258F1F55062}"/>
              </a:ext>
            </a:extLst>
          </p:cNvPr>
          <p:cNvSpPr txBox="1"/>
          <p:nvPr/>
        </p:nvSpPr>
        <p:spPr>
          <a:xfrm>
            <a:off x="3992416" y="945365"/>
            <a:ext cx="7766785"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Kâfirun</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sûresinde</a:t>
            </a:r>
            <a:r>
              <a:rPr lang="tr-TR" sz="3000" dirty="0">
                <a:latin typeface="Arial" panose="020B0604020202020204" pitchFamily="34" charset="0"/>
                <a:cs typeface="Arial" panose="020B0604020202020204" pitchFamily="34" charset="0"/>
              </a:rPr>
              <a:t> inkârcıları memnun etmek için tevhit inancından asla taviz verilemeyeceği yönünde mesaj verilmektedir.</a:t>
            </a:r>
          </a:p>
        </p:txBody>
      </p:sp>
      <p:sp>
        <p:nvSpPr>
          <p:cNvPr id="3" name="Metin kutusu 2">
            <a:extLst>
              <a:ext uri="{FF2B5EF4-FFF2-40B4-BE49-F238E27FC236}">
                <a16:creationId xmlns:a16="http://schemas.microsoft.com/office/drawing/2014/main" id="{6710ECFA-584F-A794-4F8D-B232C4261DC3}"/>
              </a:ext>
            </a:extLst>
          </p:cNvPr>
          <p:cNvSpPr txBox="1"/>
          <p:nvPr/>
        </p:nvSpPr>
        <p:spPr>
          <a:xfrm>
            <a:off x="3992416" y="2792964"/>
            <a:ext cx="7766784"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Muhammed’in (s.a.v.) tebliğ faaliyetlerinde vahiy temelli kararlı bir tavır sergilemesi gerektiği yönünde mesaj verilmektedir.</a:t>
            </a:r>
          </a:p>
        </p:txBody>
      </p:sp>
      <p:pic>
        <p:nvPicPr>
          <p:cNvPr id="6" name="Resim 5" descr="metin, kitap, kağıt, ekran görüntüsü içeren bir resim&#10;&#10;Açıklama otomatik olarak oluşturuldu">
            <a:extLst>
              <a:ext uri="{FF2B5EF4-FFF2-40B4-BE49-F238E27FC236}">
                <a16:creationId xmlns:a16="http://schemas.microsoft.com/office/drawing/2014/main" id="{72889A21-3E2E-4331-7FE0-4A4BFBC2F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Tree>
    <p:extLst>
      <p:ext uri="{BB962C8B-B14F-4D97-AF65-F5344CB8AC3E}">
        <p14:creationId xmlns:p14="http://schemas.microsoft.com/office/powerpoint/2010/main" val="40537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3016210"/>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“Kul </a:t>
            </a:r>
            <a:r>
              <a:rPr lang="tr-TR" sz="3000" dirty="0" err="1">
                <a:latin typeface="Arial" panose="020B0604020202020204" pitchFamily="34" charset="0"/>
                <a:cs typeface="Arial" panose="020B0604020202020204" pitchFamily="34" charset="0"/>
              </a:rPr>
              <a:t>hüvellahu</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ehad</a:t>
            </a:r>
            <a:r>
              <a:rPr lang="tr-TR" sz="3000" dirty="0">
                <a:latin typeface="Arial" panose="020B0604020202020204" pitchFamily="34" charset="0"/>
                <a:cs typeface="Arial" panose="020B0604020202020204" pitchFamily="34" charset="0"/>
              </a:rPr>
              <a:t> Kur’an’ın üçte birine denktir, Kul </a:t>
            </a:r>
            <a:r>
              <a:rPr lang="tr-TR" sz="3000" dirty="0" err="1">
                <a:latin typeface="Arial" panose="020B0604020202020204" pitchFamily="34" charset="0"/>
                <a:cs typeface="Arial" panose="020B0604020202020204" pitchFamily="34" charset="0"/>
              </a:rPr>
              <a:t>yâ</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eyyühel-kâfirûn</a:t>
            </a:r>
            <a:r>
              <a:rPr lang="tr-TR" sz="3000" dirty="0">
                <a:latin typeface="Arial" panose="020B0604020202020204" pitchFamily="34" charset="0"/>
                <a:cs typeface="Arial" panose="020B0604020202020204" pitchFamily="34" charset="0"/>
              </a:rPr>
              <a:t> ise dörtte birine denktir.”</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“Uyumak üzere yatağına yattığında Kul </a:t>
            </a:r>
            <a:r>
              <a:rPr lang="tr-TR" sz="3000" dirty="0" err="1">
                <a:latin typeface="Arial" panose="020B0604020202020204" pitchFamily="34" charset="0"/>
                <a:cs typeface="Arial" panose="020B0604020202020204" pitchFamily="34" charset="0"/>
              </a:rPr>
              <a:t>yâ</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eyyuhel-kâfirûn</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sûresini</a:t>
            </a:r>
            <a:r>
              <a:rPr lang="tr-TR" sz="3000" dirty="0">
                <a:latin typeface="Arial" panose="020B0604020202020204" pitchFamily="34" charset="0"/>
                <a:cs typeface="Arial" panose="020B0604020202020204" pitchFamily="34" charset="0"/>
              </a:rPr>
              <a:t> oku; bunu okursan şirk inancına sapmaktan korunursun.”</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32012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KÂFİRUN SURESİ VE ANLAMI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1823</Words>
  <Application>Microsoft Office PowerPoint</Application>
  <PresentationFormat>Geniş ekran</PresentationFormat>
  <Paragraphs>240</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44</cp:revision>
  <dcterms:created xsi:type="dcterms:W3CDTF">2023-08-29T09:05:15Z</dcterms:created>
  <dcterms:modified xsi:type="dcterms:W3CDTF">2024-02-22T21:32:10Z</dcterms:modified>
</cp:coreProperties>
</file>