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266" r:id="rId4"/>
    <p:sldId id="285" r:id="rId5"/>
    <p:sldId id="299" r:id="rId6"/>
    <p:sldId id="267" r:id="rId7"/>
    <p:sldId id="300" r:id="rId8"/>
    <p:sldId id="301" r:id="rId9"/>
    <p:sldId id="302" r:id="rId10"/>
    <p:sldId id="303" r:id="rId11"/>
    <p:sldId id="304" r:id="rId12"/>
    <p:sldId id="305" r:id="rId13"/>
    <p:sldId id="271" r:id="rId14"/>
    <p:sldId id="272" r:id="rId15"/>
    <p:sldId id="260" r:id="rId16"/>
    <p:sldId id="284" r:id="rId17"/>
    <p:sldId id="264" r:id="rId18"/>
    <p:sldId id="265" r:id="rId19"/>
    <p:sldId id="269" r:id="rId20"/>
    <p:sldId id="268" r:id="rId21"/>
    <p:sldId id="25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grafik, ekran görüntüsü içeren bir resim&#10;&#10;Açıklama otomatik olarak oluşturuldu">
            <a:extLst>
              <a:ext uri="{FF2B5EF4-FFF2-40B4-BE49-F238E27FC236}">
                <a16:creationId xmlns:a16="http://schemas.microsoft.com/office/drawing/2014/main" id="{587A9940-AD32-3FA5-1C86-8224AEC10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2. KONU: ALLAH'IN (C.C.) ELÇİSİ:                 HZ. MUHAMMED (SA.V.)</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8302-FC93-6D30-1A14-679206B4F680}"/>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9C4255CC-4987-34EA-3CBE-77CFC99F7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8A31261-0A68-1EC8-EBBB-E6DB95881E52}"/>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81E26261-1337-8864-5F07-3F490F21E9AD}"/>
              </a:ext>
            </a:extLst>
          </p:cNvPr>
          <p:cNvSpPr txBox="1"/>
          <p:nvPr/>
        </p:nvSpPr>
        <p:spPr>
          <a:xfrm>
            <a:off x="4015482" y="1669395"/>
            <a:ext cx="7919187"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Peygamber hicretin sekizinci yılı Mekke’nin Fethi’ne giderken bir vadide, yolun kenarında yeni doğmuş yavrularını emziren bir köpek gördü.</a:t>
            </a:r>
          </a:p>
        </p:txBody>
      </p:sp>
      <p:pic>
        <p:nvPicPr>
          <p:cNvPr id="7" name="Resim 6" descr="ev hayvanı, memeli, köpek, köpek cinsi içeren bir resim&#10;&#10;Açıklama otomatik olarak oluşturuldu">
            <a:extLst>
              <a:ext uri="{FF2B5EF4-FFF2-40B4-BE49-F238E27FC236}">
                <a16:creationId xmlns:a16="http://schemas.microsoft.com/office/drawing/2014/main" id="{CC21F2DC-3B27-3D8B-AE4F-074C78804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9000"/>
            <a:ext cx="3600000" cy="5400000"/>
          </a:xfrm>
          <a:prstGeom prst="rect">
            <a:avLst/>
          </a:prstGeom>
        </p:spPr>
      </p:pic>
      <p:sp>
        <p:nvSpPr>
          <p:cNvPr id="10" name="Metin kutusu 9">
            <a:extLst>
              <a:ext uri="{FF2B5EF4-FFF2-40B4-BE49-F238E27FC236}">
                <a16:creationId xmlns:a16="http://schemas.microsoft.com/office/drawing/2014/main" id="{E731E2EC-21D4-0DAC-CC80-B894695C8D4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88A4D72A-F5A8-342A-0570-25B9CB00CDE0}"/>
              </a:ext>
            </a:extLst>
          </p:cNvPr>
          <p:cNvSpPr txBox="1"/>
          <p:nvPr/>
        </p:nvSpPr>
        <p:spPr>
          <a:xfrm>
            <a:off x="4015481" y="3706144"/>
            <a:ext cx="8049445"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Bir sahabeyi çağırıp köpeğin ve yavrularının rahatsız edilmemesini sağlamak üzere ordu geçinceye kadar orada nöbet tutmasını emretti.</a:t>
            </a:r>
          </a:p>
        </p:txBody>
      </p:sp>
      <p:sp>
        <p:nvSpPr>
          <p:cNvPr id="9" name="Dikdörtgen: Köşeleri Yuvarlatılmış 8">
            <a:extLst>
              <a:ext uri="{FF2B5EF4-FFF2-40B4-BE49-F238E27FC236}">
                <a16:creationId xmlns:a16="http://schemas.microsoft.com/office/drawing/2014/main" id="{332F8CC2-7513-B51F-BAC6-387F82DF434E}"/>
              </a:ext>
            </a:extLst>
          </p:cNvPr>
          <p:cNvSpPr/>
          <p:nvPr/>
        </p:nvSpPr>
        <p:spPr>
          <a:xfrm>
            <a:off x="4015481" y="729000"/>
            <a:ext cx="1935153"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300" b="1" dirty="0">
                <a:latin typeface="Arial" panose="020B0604020202020204" pitchFamily="34" charset="0"/>
                <a:cs typeface="Arial" panose="020B0604020202020204" pitchFamily="34" charset="0"/>
              </a:rPr>
              <a:t>Örnek Olay</a:t>
            </a:r>
          </a:p>
        </p:txBody>
      </p:sp>
    </p:spTree>
    <p:extLst>
      <p:ext uri="{BB962C8B-B14F-4D97-AF65-F5344CB8AC3E}">
        <p14:creationId xmlns:p14="http://schemas.microsoft.com/office/powerpoint/2010/main" val="32794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491FC-390E-2D6E-4F6A-117F6F0DE3AC}"/>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EB05266F-BF02-BA65-0752-8C924ECF0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70DD125-9840-0BF5-5949-444B1E8C5A6C}"/>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6C964D0E-E2BA-2F14-DF37-4DD770C3557E}"/>
              </a:ext>
            </a:extLst>
          </p:cNvPr>
          <p:cNvSpPr txBox="1"/>
          <p:nvPr/>
        </p:nvSpPr>
        <p:spPr>
          <a:xfrm>
            <a:off x="4015482" y="1669395"/>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Peygamberimizin gerek kişisel gerekse toplumsal ilişkilerinde en fazla öne çıkan  özelliği; doğru sözlülüğü ve dürüst kişiliği idi.</a:t>
            </a:r>
          </a:p>
        </p:txBody>
      </p:sp>
      <p:pic>
        <p:nvPicPr>
          <p:cNvPr id="7" name="Resim 6" descr="palmiye ağacı, Areka bitkileri, dış mekan, gökyüzü içeren bir resim&#10;&#10;Açıklama otomatik olarak oluşturuldu">
            <a:extLst>
              <a:ext uri="{FF2B5EF4-FFF2-40B4-BE49-F238E27FC236}">
                <a16:creationId xmlns:a16="http://schemas.microsoft.com/office/drawing/2014/main" id="{D7DE3F8F-BA6F-40C7-17E0-2B6620508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0701"/>
            <a:ext cx="3600000" cy="5400000"/>
          </a:xfrm>
          <a:prstGeom prst="rect">
            <a:avLst/>
          </a:prstGeom>
        </p:spPr>
      </p:pic>
      <p:sp>
        <p:nvSpPr>
          <p:cNvPr id="10" name="Metin kutusu 9">
            <a:extLst>
              <a:ext uri="{FF2B5EF4-FFF2-40B4-BE49-F238E27FC236}">
                <a16:creationId xmlns:a16="http://schemas.microsoft.com/office/drawing/2014/main" id="{8C5C9918-A756-AB69-3349-8ECFE37661B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92749037-1C05-C30F-E2D4-FCC90CFEB86B}"/>
              </a:ext>
            </a:extLst>
          </p:cNvPr>
          <p:cNvSpPr txBox="1"/>
          <p:nvPr/>
        </p:nvSpPr>
        <p:spPr>
          <a:xfrm>
            <a:off x="4015482" y="3275257"/>
            <a:ext cx="8049445"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kendisine emanet edilen her şeyi en güzel biçimde korurdu.</a:t>
            </a:r>
          </a:p>
        </p:txBody>
      </p:sp>
      <p:sp>
        <p:nvSpPr>
          <p:cNvPr id="9" name="Dikdörtgen: Köşeleri Yuvarlatılmış 8">
            <a:extLst>
              <a:ext uri="{FF2B5EF4-FFF2-40B4-BE49-F238E27FC236}">
                <a16:creationId xmlns:a16="http://schemas.microsoft.com/office/drawing/2014/main" id="{283EBBE5-2E27-97BA-5314-DE22316292EC}"/>
              </a:ext>
            </a:extLst>
          </p:cNvPr>
          <p:cNvSpPr/>
          <p:nvPr/>
        </p:nvSpPr>
        <p:spPr>
          <a:xfrm>
            <a:off x="4015482" y="729000"/>
            <a:ext cx="6915116"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000" b="1" dirty="0">
                <a:latin typeface="Arial" panose="020B0604020202020204" pitchFamily="34" charset="0"/>
                <a:cs typeface="Arial" panose="020B0604020202020204" pitchFamily="34" charset="0"/>
              </a:rPr>
              <a:t>Hz. Muhammed (s.a.v.) Güzel Ahlakın Tamamlayıcısıdır</a:t>
            </a:r>
          </a:p>
        </p:txBody>
      </p:sp>
      <p:sp>
        <p:nvSpPr>
          <p:cNvPr id="11" name="Metin kutusu 10">
            <a:extLst>
              <a:ext uri="{FF2B5EF4-FFF2-40B4-BE49-F238E27FC236}">
                <a16:creationId xmlns:a16="http://schemas.microsoft.com/office/drawing/2014/main" id="{E516AE99-01D1-8A2B-E27A-9336A936406D}"/>
              </a:ext>
            </a:extLst>
          </p:cNvPr>
          <p:cNvSpPr txBox="1"/>
          <p:nvPr/>
        </p:nvSpPr>
        <p:spPr>
          <a:xfrm>
            <a:off x="4015482" y="4450231"/>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Peygamber (s.a.v.), Medine’yi dört bir yandan kuşatan yeşil alanı koruluk olarak ilan etmiş ve buralarda ağaç kesimini yasaklamıştır.</a:t>
            </a:r>
          </a:p>
        </p:txBody>
      </p:sp>
    </p:spTree>
    <p:extLst>
      <p:ext uri="{BB962C8B-B14F-4D97-AF65-F5344CB8AC3E}">
        <p14:creationId xmlns:p14="http://schemas.microsoft.com/office/powerpoint/2010/main" val="25997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E841-8E0C-4026-0DA8-D0C4CF8DA57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4823C356-EF1F-DD58-745A-468796304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1BE9994-2C89-AFF9-5DCC-EFD6CC3A26B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10" name="Metin kutusu 9">
            <a:extLst>
              <a:ext uri="{FF2B5EF4-FFF2-40B4-BE49-F238E27FC236}">
                <a16:creationId xmlns:a16="http://schemas.microsoft.com/office/drawing/2014/main" id="{96011E6C-DC16-7BFA-A240-F21C101B137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renklilik, sarı, grafik, grafik tasarım içeren bir resim&#10;&#10;Açıklama otomatik olarak oluşturuldu">
            <a:extLst>
              <a:ext uri="{FF2B5EF4-FFF2-40B4-BE49-F238E27FC236}">
                <a16:creationId xmlns:a16="http://schemas.microsoft.com/office/drawing/2014/main" id="{A1888F49-0F25-8F75-4F8A-E5DCF97B8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487" y="655463"/>
            <a:ext cx="5839026" cy="5547074"/>
          </a:xfrm>
          <a:prstGeom prst="rect">
            <a:avLst/>
          </a:prstGeom>
        </p:spPr>
      </p:pic>
      <p:sp>
        <p:nvSpPr>
          <p:cNvPr id="4" name="Metin kutusu 3">
            <a:extLst>
              <a:ext uri="{FF2B5EF4-FFF2-40B4-BE49-F238E27FC236}">
                <a16:creationId xmlns:a16="http://schemas.microsoft.com/office/drawing/2014/main" id="{92A8535A-BF76-440D-4064-31BFA93CE6B1}"/>
              </a:ext>
            </a:extLst>
          </p:cNvPr>
          <p:cNvSpPr txBox="1"/>
          <p:nvPr/>
        </p:nvSpPr>
        <p:spPr>
          <a:xfrm>
            <a:off x="3813093" y="2558840"/>
            <a:ext cx="4340727" cy="2246769"/>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Hz. Muhammed (s.a.v.), peygamberlik öncesinde yaşadığı toplumda “</a:t>
            </a:r>
            <a:r>
              <a:rPr lang="tr-TR" sz="2800" b="1" dirty="0" err="1">
                <a:latin typeface="Arial" panose="020B0604020202020204" pitchFamily="34" charset="0"/>
                <a:cs typeface="Arial" panose="020B0604020202020204" pitchFamily="34" charset="0"/>
              </a:rPr>
              <a:t>Muhammedü’l</a:t>
            </a:r>
            <a:r>
              <a:rPr lang="tr-TR" sz="2800" b="1" dirty="0">
                <a:latin typeface="Arial" panose="020B0604020202020204" pitchFamily="34" charset="0"/>
                <a:cs typeface="Arial" panose="020B0604020202020204" pitchFamily="34" charset="0"/>
              </a:rPr>
              <a:t>-Emin</a:t>
            </a:r>
            <a:r>
              <a:rPr lang="tr-TR" sz="2800" dirty="0">
                <a:latin typeface="Arial" panose="020B0604020202020204" pitchFamily="34" charset="0"/>
                <a:cs typeface="Arial" panose="020B0604020202020204" pitchFamily="34" charset="0"/>
              </a:rPr>
              <a:t>” olarak anılırdı. </a:t>
            </a:r>
          </a:p>
        </p:txBody>
      </p:sp>
    </p:spTree>
    <p:extLst>
      <p:ext uri="{BB962C8B-B14F-4D97-AF65-F5344CB8AC3E}">
        <p14:creationId xmlns:p14="http://schemas.microsoft.com/office/powerpoint/2010/main" val="5735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785652"/>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“Peygamberleri apaçık belgeler ve kitaplarla gönderdik. İnsanlara, kendilerine indirileni açıklaman ve onların da üzerinde düşünmeleri için sana bu Kur’an’ı indirdik.”</a:t>
            </a:r>
            <a:endParaRPr lang="tr-TR" sz="9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Nahl</a:t>
            </a:r>
            <a:r>
              <a:rPr lang="tr-TR" sz="3000" dirty="0">
                <a:latin typeface="Arial" panose="020B0604020202020204" pitchFamily="34" charset="0"/>
                <a:cs typeface="Arial" panose="020B0604020202020204" pitchFamily="34" charset="0"/>
              </a:rPr>
              <a:t> suresi, 44. ayet)</a:t>
            </a:r>
          </a:p>
          <a:p>
            <a:pPr algn="ctr">
              <a:spcAft>
                <a:spcPts val="600"/>
              </a:spcAft>
            </a:pPr>
            <a:endParaRPr lang="tr-TR" sz="1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“Biz, seni bütün insanlara ancak müjdeleyici ve uyarıcı olarak gönderdik. Fakat insanların çoğu bunu bilmezler.”</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Sebe</a:t>
            </a:r>
            <a:r>
              <a:rPr lang="tr-TR" sz="3000" dirty="0">
                <a:latin typeface="Arial" panose="020B0604020202020204" pitchFamily="34" charset="0"/>
                <a:cs typeface="Arial" panose="020B0604020202020204" pitchFamily="34" charset="0"/>
              </a:rPr>
              <a:t>’ suresi, 28. ayet)</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 (c.c.), kullarını ilahi kitaplar ve peygamberler aracılığıyla uyarmıştır.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1" y="3429000"/>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Peygamber (s.a.v.) dünyada ve ahirette iyi bir yaşam sürmemizi amaçlamıştır.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1" y="4667800"/>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Kur’an-ı Kerim’i yaşamak ve insanlara bildirmek                        Hz. Muhammed’in (s.a.v.) görevidir. </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5581380"/>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878259"/>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Peygamberimiz İslam’ı anlatmak için </a:t>
            </a:r>
            <a:r>
              <a:rPr lang="tr-TR" sz="2200" dirty="0" err="1">
                <a:latin typeface="Arial" panose="020B0604020202020204" pitchFamily="34" charset="0"/>
                <a:cs typeface="Arial" panose="020B0604020202020204" pitchFamily="34" charset="0"/>
              </a:rPr>
              <a:t>Taif’e</a:t>
            </a:r>
            <a:r>
              <a:rPr lang="tr-TR" sz="2200" dirty="0">
                <a:latin typeface="Arial" panose="020B0604020202020204" pitchFamily="34" charset="0"/>
                <a:cs typeface="Arial" panose="020B0604020202020204" pitchFamily="34" charset="0"/>
              </a:rPr>
              <a:t> gitmiş fakat </a:t>
            </a:r>
            <a:r>
              <a:rPr lang="tr-TR" sz="2200" dirty="0" err="1">
                <a:latin typeface="Arial" panose="020B0604020202020204" pitchFamily="34" charset="0"/>
                <a:cs typeface="Arial" panose="020B0604020202020204" pitchFamily="34" charset="0"/>
              </a:rPr>
              <a:t>Taifliler</a:t>
            </a:r>
            <a:r>
              <a:rPr lang="tr-TR" sz="2200" dirty="0">
                <a:latin typeface="Arial" panose="020B0604020202020204" pitchFamily="34" charset="0"/>
                <a:cs typeface="Arial" panose="020B0604020202020204" pitchFamily="34" charset="0"/>
              </a:rPr>
              <a:t> onu dinlememişler, taşlayarak şehirlerinden kovmuşlardır. Atılan taşlar vücudunun birçok yerini yaralamış, elbiseleri kan içinde kalmıştır. Ancak Hz. Muhammed (s.a.v.) beddua değil, </a:t>
            </a:r>
            <a:r>
              <a:rPr lang="tr-TR" sz="2200" dirty="0" err="1">
                <a:latin typeface="Arial" panose="020B0604020202020204" pitchFamily="34" charset="0"/>
                <a:cs typeface="Arial" panose="020B0604020202020204" pitchFamily="34" charset="0"/>
              </a:rPr>
              <a:t>Taiflilerin</a:t>
            </a:r>
            <a:r>
              <a:rPr lang="tr-TR" sz="2200" dirty="0">
                <a:latin typeface="Arial" panose="020B0604020202020204" pitchFamily="34" charset="0"/>
                <a:cs typeface="Arial" panose="020B0604020202020204" pitchFamily="34" charset="0"/>
              </a:rPr>
              <a:t> Müslüman olması için Allah’a dua etmiştir. Aynı şekilde o, kendisini ve diğer Müslümanları, doğup büyüdükleri şehir olan Mekke’yi terk etmek zorunda bırakan kişilere de hiçbir zaman beddua okumamıştır. Sadece onların hidayete erip doğru yolu bulmaları için Allah’a dua etmiştir.</a:t>
            </a:r>
          </a:p>
          <a:p>
            <a:pPr>
              <a:spcAft>
                <a:spcPts val="600"/>
              </a:spcAft>
            </a:pPr>
            <a:r>
              <a:rPr lang="tr-TR" sz="2200" b="1" dirty="0">
                <a:latin typeface="Arial" panose="020B0604020202020204" pitchFamily="34" charset="0"/>
                <a:cs typeface="Arial" panose="020B0604020202020204" pitchFamily="34" charset="0"/>
              </a:rPr>
              <a:t>Bu örnek olayda vurgulanan asıl düşünce aşağıdaki hadislerden hangisiyle ilişkilendirilir? </a:t>
            </a:r>
          </a:p>
          <a:p>
            <a:pPr>
              <a:spcAft>
                <a:spcPts val="600"/>
              </a:spcAft>
            </a:pPr>
            <a:r>
              <a:rPr lang="tr-TR" sz="2200" dirty="0">
                <a:latin typeface="Arial" panose="020B0604020202020204" pitchFamily="34" charset="0"/>
                <a:cs typeface="Arial" panose="020B0604020202020204" pitchFamily="34" charset="0"/>
              </a:rPr>
              <a:t>A) “Ben namazı nasıl kılıyorsam siz de öyle kılın.” </a:t>
            </a:r>
          </a:p>
          <a:p>
            <a:pPr>
              <a:spcAft>
                <a:spcPts val="600"/>
              </a:spcAft>
            </a:pPr>
            <a:r>
              <a:rPr lang="tr-TR" sz="2200" dirty="0">
                <a:latin typeface="Arial" panose="020B0604020202020204" pitchFamily="34" charset="0"/>
                <a:cs typeface="Arial" panose="020B0604020202020204" pitchFamily="34" charset="0"/>
              </a:rPr>
              <a:t>B) “… Bizi aldatan bizden değildir.” </a:t>
            </a:r>
          </a:p>
          <a:p>
            <a:pPr>
              <a:spcAft>
                <a:spcPts val="600"/>
              </a:spcAft>
            </a:pPr>
            <a:r>
              <a:rPr lang="tr-TR" sz="2200" dirty="0">
                <a:latin typeface="Arial" panose="020B0604020202020204" pitchFamily="34" charset="0"/>
                <a:cs typeface="Arial" panose="020B0604020202020204" pitchFamily="34" charset="0"/>
              </a:rPr>
              <a:t>C) “Kimin hâli vakti yerinde olur da kurban kesmezse mescidimize yaklaşmasın.” </a:t>
            </a:r>
          </a:p>
          <a:p>
            <a:pPr>
              <a:spcAft>
                <a:spcPts val="600"/>
              </a:spcAft>
            </a:pPr>
            <a:r>
              <a:rPr lang="tr-TR" sz="2200" dirty="0">
                <a:latin typeface="Arial" panose="020B0604020202020204" pitchFamily="34" charset="0"/>
                <a:cs typeface="Arial" panose="020B0604020202020204" pitchFamily="34" charset="0"/>
              </a:rPr>
              <a:t>D) “Ben lanet edici olarak değil, yalnızca rahmet olarak gönderildim.”</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730977"/>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4431983"/>
          </a:xfrm>
          <a:prstGeom prst="rect">
            <a:avLst/>
          </a:prstGeom>
          <a:noFill/>
          <a:ln>
            <a:noFill/>
          </a:ln>
        </p:spPr>
        <p:txBody>
          <a:bodyPr wrap="square" rtlCol="0">
            <a:spAutoFit/>
          </a:bodyPr>
          <a:lstStyle/>
          <a:p>
            <a:pPr algn="just">
              <a:spcAft>
                <a:spcPts val="600"/>
              </a:spcAft>
            </a:pPr>
            <a:r>
              <a:rPr lang="tr-TR" sz="2200" b="1" dirty="0">
                <a:latin typeface="Arial" panose="020B0604020202020204" pitchFamily="34" charset="0"/>
                <a:cs typeface="Arial" panose="020B0604020202020204" pitchFamily="34" charset="0"/>
              </a:rPr>
              <a:t>Hz. Muhammed’in (s.a.v.); </a:t>
            </a:r>
          </a:p>
          <a:p>
            <a:pPr>
              <a:spcAft>
                <a:spcPts val="600"/>
              </a:spcAft>
            </a:pPr>
            <a:r>
              <a:rPr lang="tr-TR" sz="2200" dirty="0">
                <a:latin typeface="Arial" panose="020B0604020202020204" pitchFamily="34" charset="0"/>
                <a:cs typeface="Arial" panose="020B0604020202020204" pitchFamily="34" charset="0"/>
              </a:rPr>
              <a:t>• Fatiha suresinin tefsirinde “</a:t>
            </a:r>
            <a:r>
              <a:rPr lang="tr-TR" sz="2200" dirty="0" err="1">
                <a:latin typeface="Arial" panose="020B0604020202020204" pitchFamily="34" charset="0"/>
                <a:cs typeface="Arial" panose="020B0604020202020204" pitchFamily="34" charset="0"/>
              </a:rPr>
              <a:t>dâllîn</a:t>
            </a:r>
            <a:r>
              <a:rPr lang="tr-TR" sz="2200" dirty="0">
                <a:latin typeface="Arial" panose="020B0604020202020204" pitchFamily="34" charset="0"/>
                <a:cs typeface="Arial" panose="020B0604020202020204" pitchFamily="34" charset="0"/>
              </a:rPr>
              <a:t>” ile kastedilenin Hristiyanlar olduğunu söylemesi </a:t>
            </a:r>
          </a:p>
          <a:p>
            <a:pPr>
              <a:spcAft>
                <a:spcPts val="600"/>
              </a:spcAft>
            </a:pPr>
            <a:r>
              <a:rPr lang="tr-TR" sz="2200" dirty="0">
                <a:latin typeface="Arial" panose="020B0604020202020204" pitchFamily="34" charset="0"/>
                <a:cs typeface="Arial" panose="020B0604020202020204" pitchFamily="34" charset="0"/>
              </a:rPr>
              <a:t>• “Siyah ip beyaz ipten ayrılıncaya kadar yiyin için” ayetindeki iplerle kastedilenin </a:t>
            </a:r>
            <a:r>
              <a:rPr lang="tr-TR" sz="2200" dirty="0" err="1">
                <a:latin typeface="Arial" panose="020B0604020202020204" pitchFamily="34" charset="0"/>
                <a:cs typeface="Arial" panose="020B0604020202020204" pitchFamily="34" charset="0"/>
              </a:rPr>
              <a:t>fecr</a:t>
            </a:r>
            <a:r>
              <a:rPr lang="tr-TR" sz="2200" dirty="0">
                <a:latin typeface="Arial" panose="020B0604020202020204" pitchFamily="34" charset="0"/>
                <a:cs typeface="Arial" panose="020B0604020202020204" pitchFamily="34" charset="0"/>
              </a:rPr>
              <a:t> vakti olduğunu söylemesi. </a:t>
            </a:r>
          </a:p>
          <a:p>
            <a:pPr>
              <a:spcAft>
                <a:spcPts val="600"/>
              </a:spcAft>
            </a:pPr>
            <a:r>
              <a:rPr lang="tr-TR" sz="2200" dirty="0">
                <a:latin typeface="Arial" panose="020B0604020202020204" pitchFamily="34" charset="0"/>
                <a:cs typeface="Arial" panose="020B0604020202020204" pitchFamily="34" charset="0"/>
              </a:rPr>
              <a:t>• Enam suresinde zikredilen “</a:t>
            </a:r>
            <a:r>
              <a:rPr lang="tr-TR" sz="2200" dirty="0" err="1">
                <a:latin typeface="Arial" panose="020B0604020202020204" pitchFamily="34" charset="0"/>
                <a:cs typeface="Arial" panose="020B0604020202020204" pitchFamily="34" charset="0"/>
              </a:rPr>
              <a:t>şirk”in</a:t>
            </a:r>
            <a:r>
              <a:rPr lang="tr-TR" sz="2200" dirty="0">
                <a:latin typeface="Arial" panose="020B0604020202020204" pitchFamily="34" charset="0"/>
                <a:cs typeface="Arial" panose="020B0604020202020204" pitchFamily="34" charset="0"/>
              </a:rPr>
              <a:t>, Allah ortak koşmak değil de zülüm olduğunu söylemesi.</a:t>
            </a:r>
          </a:p>
          <a:p>
            <a:pPr algn="just">
              <a:spcAft>
                <a:spcPts val="600"/>
              </a:spcAft>
            </a:pPr>
            <a:r>
              <a:rPr lang="tr-TR" sz="2200" b="1" dirty="0">
                <a:latin typeface="Arial" panose="020B0604020202020204" pitchFamily="34" charset="0"/>
                <a:cs typeface="Arial" panose="020B0604020202020204" pitchFamily="34" charset="0"/>
              </a:rPr>
              <a:t>ifadeleri hangi özelliği ile doğrudan ilişkilendirilebilir? </a:t>
            </a:r>
          </a:p>
          <a:p>
            <a:pPr algn="just">
              <a:spcAft>
                <a:spcPts val="600"/>
              </a:spcAft>
            </a:pPr>
            <a:r>
              <a:rPr lang="tr-TR" sz="2200" dirty="0">
                <a:latin typeface="Arial" panose="020B0604020202020204" pitchFamily="34" charset="0"/>
                <a:cs typeface="Arial" panose="020B0604020202020204" pitchFamily="34" charset="0"/>
              </a:rPr>
              <a:t>A) Son peygamberdir. </a:t>
            </a:r>
          </a:p>
          <a:p>
            <a:pPr algn="just">
              <a:spcAft>
                <a:spcPts val="600"/>
              </a:spcAft>
            </a:pPr>
            <a:r>
              <a:rPr lang="tr-TR" sz="2200" dirty="0">
                <a:latin typeface="Arial" panose="020B0604020202020204" pitchFamily="34" charset="0"/>
                <a:cs typeface="Arial" panose="020B0604020202020204" pitchFamily="34" charset="0"/>
              </a:rPr>
              <a:t>B) Rahmet peygamberidir. </a:t>
            </a:r>
          </a:p>
          <a:p>
            <a:pPr algn="just">
              <a:spcAft>
                <a:spcPts val="600"/>
              </a:spcAft>
            </a:pPr>
            <a:r>
              <a:rPr lang="tr-TR" sz="2200" dirty="0">
                <a:latin typeface="Arial" panose="020B0604020202020204" pitchFamily="34" charset="0"/>
                <a:cs typeface="Arial" panose="020B0604020202020204" pitchFamily="34" charset="0"/>
              </a:rPr>
              <a:t>C) Kur’an-ı Kerim’i açıklayıcıdır. </a:t>
            </a:r>
          </a:p>
          <a:p>
            <a:pPr algn="just">
              <a:spcAft>
                <a:spcPts val="600"/>
              </a:spcAft>
            </a:pPr>
            <a:r>
              <a:rPr lang="tr-TR" sz="2200" dirty="0">
                <a:latin typeface="Arial" panose="020B0604020202020204" pitchFamily="34" charset="0"/>
                <a:cs typeface="Arial" panose="020B0604020202020204" pitchFamily="34" charset="0"/>
              </a:rPr>
              <a:t>D) Bütün insanlar için uyarıcı ve müjdeleyicidir. </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78389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00258112-3221-6D62-5067-817B840CB847}"/>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9CA8B195-DC81-5874-632B-E37302A3D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5592067"/>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878259"/>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Yüce Allah bizleri dünya üzerinde tek başımıza bırakmamıştır. Hem rahat bir şekilde yaşayabilmemiz için pek çok nimet vermiş hem de kendisine inanıp ibadet etmemizi, güzel davranışlara yönelmemizi istemiştir. Bu konuda bizlere rehberlik edip örnek olması için de peygamberler göndermiştir. İnancımıza göre ilk insan olan Hz. Âdem (a.s.) aynı zamanda ilk peygamberdir. Hz. Nuh (a.s.), Hz. İdris (a.s.), Hz. </a:t>
            </a:r>
            <a:r>
              <a:rPr lang="tr-TR" sz="2200" dirty="0" err="1">
                <a:latin typeface="Arial" panose="020B0604020202020204" pitchFamily="34" charset="0"/>
                <a:cs typeface="Arial" panose="020B0604020202020204" pitchFamily="34" charset="0"/>
              </a:rPr>
              <a:t>Şit</a:t>
            </a:r>
            <a:r>
              <a:rPr lang="tr-TR" sz="2200" dirty="0">
                <a:latin typeface="Arial" panose="020B0604020202020204" pitchFamily="34" charset="0"/>
                <a:cs typeface="Arial" panose="020B0604020202020204" pitchFamily="34" charset="0"/>
              </a:rPr>
              <a:t> (a.s.), Hz. İbrahim (a.s.), Hz. Yakup (a.s.), Hz. Musa (a.s.) da Allah tarafından gönderilen peygamberlerden bazılarıdır. Allah’ın (c.c.) en son gönderdiği peygamber ise Hz. Muhammed’dir (s.a.v.). </a:t>
            </a:r>
          </a:p>
          <a:p>
            <a:pPr algn="just">
              <a:spcAft>
                <a:spcPts val="600"/>
              </a:spcAft>
            </a:pPr>
            <a:r>
              <a:rPr lang="tr-TR" sz="2200" b="1" dirty="0">
                <a:latin typeface="Arial" panose="020B0604020202020204" pitchFamily="34" charset="0"/>
                <a:cs typeface="Arial" panose="020B0604020202020204" pitchFamily="34" charset="0"/>
              </a:rPr>
              <a:t>Bu parçada aşağıdakilerden hangisine </a:t>
            </a:r>
            <a:r>
              <a:rPr lang="tr-TR" sz="2200" b="1" u="sng" dirty="0">
                <a:latin typeface="Arial" panose="020B0604020202020204" pitchFamily="34" charset="0"/>
                <a:cs typeface="Arial" panose="020B0604020202020204" pitchFamily="34" charset="0"/>
              </a:rPr>
              <a:t>değinilmemiştir</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İlk peygamberin ilk insan olduğuna </a:t>
            </a:r>
          </a:p>
          <a:p>
            <a:pPr algn="just">
              <a:spcAft>
                <a:spcPts val="600"/>
              </a:spcAft>
            </a:pPr>
            <a:r>
              <a:rPr lang="tr-TR" sz="2200" dirty="0">
                <a:latin typeface="Arial" panose="020B0604020202020204" pitchFamily="34" charset="0"/>
                <a:cs typeface="Arial" panose="020B0604020202020204" pitchFamily="34" charset="0"/>
              </a:rPr>
              <a:t>B) Allah’ın niçin peygamber gönderdiğine </a:t>
            </a:r>
          </a:p>
          <a:p>
            <a:pPr algn="just">
              <a:spcAft>
                <a:spcPts val="600"/>
              </a:spcAft>
            </a:pPr>
            <a:r>
              <a:rPr lang="tr-TR" sz="2200" dirty="0">
                <a:latin typeface="Arial" panose="020B0604020202020204" pitchFamily="34" charset="0"/>
                <a:cs typeface="Arial" panose="020B0604020202020204" pitchFamily="34" charset="0"/>
              </a:rPr>
              <a:t>C) Kur’an-ı Kerim’de ismi geçen bazı peygamberlere </a:t>
            </a:r>
          </a:p>
          <a:p>
            <a:pPr algn="just">
              <a:spcAft>
                <a:spcPts val="600"/>
              </a:spcAft>
            </a:pPr>
            <a:r>
              <a:rPr lang="tr-TR" sz="2200" dirty="0">
                <a:latin typeface="Arial" panose="020B0604020202020204" pitchFamily="34" charset="0"/>
                <a:cs typeface="Arial" panose="020B0604020202020204" pitchFamily="34" charset="0"/>
              </a:rPr>
              <a:t>D) Son peygambere gönderilen kutsal kitabın adına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1602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2" name="Metin kutusu 1">
            <a:extLst>
              <a:ext uri="{FF2B5EF4-FFF2-40B4-BE49-F238E27FC236}">
                <a16:creationId xmlns:a16="http://schemas.microsoft.com/office/drawing/2014/main" id="{F5E02864-156A-CA11-6895-8C7AB4F2C3DD}"/>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1856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3084208516"/>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eaLnBrk="1" hangingPunct="1"/>
                      <a:r>
                        <a:rPr lang="tr-TR" sz="1800" dirty="0">
                          <a:latin typeface="Arial" panose="020B0604020202020204" pitchFamily="34" charset="0"/>
                          <a:cs typeface="Arial" panose="020B0604020202020204" pitchFamily="34" charset="0"/>
                        </a:rPr>
                        <a:t>Yüce Allah (c.c.) tarafından gönderilen vahiy, Hz. Muhammed’le (s.a.v.) sona ermiştir. </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kern="1200" dirty="0">
                          <a:solidFill>
                            <a:schemeClr val="tx1"/>
                          </a:solidFill>
                          <a:latin typeface="Arial" panose="020B0604020202020204" pitchFamily="34" charset="0"/>
                          <a:ea typeface="+mn-ea"/>
                          <a:cs typeface="Arial" panose="020B0604020202020204" pitchFamily="34" charset="0"/>
                        </a:rPr>
                        <a:t>Hz. Muhammed’in (s.a.v.) tebliğ ettiği ilahî ilkeler ve değerler,</a:t>
                      </a:r>
                      <a:r>
                        <a:rPr lang="tr-TR" sz="1800" kern="1200" baseline="0" dirty="0">
                          <a:solidFill>
                            <a:schemeClr val="tx1"/>
                          </a:solidFill>
                          <a:latin typeface="Arial" panose="020B0604020202020204" pitchFamily="34" charset="0"/>
                          <a:ea typeface="+mn-ea"/>
                          <a:cs typeface="Arial" panose="020B0604020202020204" pitchFamily="34" charset="0"/>
                        </a:rPr>
                        <a:t> kabile ve asil aileleri </a:t>
                      </a:r>
                      <a:r>
                        <a:rPr lang="tr-TR" sz="1800" kern="1200" dirty="0">
                          <a:solidFill>
                            <a:schemeClr val="tx1"/>
                          </a:solidFill>
                          <a:latin typeface="Arial" panose="020B0604020202020204" pitchFamily="34" charset="0"/>
                          <a:ea typeface="+mn-ea"/>
                          <a:cs typeface="Arial" panose="020B0604020202020204" pitchFamily="34" charset="0"/>
                        </a:rPr>
                        <a:t>kuşatıcıdır ve bölgeseldir.</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eaLnBrk="1" hangingPunct="1">
                        <a:defRPr/>
                      </a:pPr>
                      <a:r>
                        <a:rPr lang="tr-TR" sz="1800" kern="1200" dirty="0">
                          <a:solidFill>
                            <a:schemeClr val="tx1"/>
                          </a:solidFill>
                          <a:latin typeface="Arial" panose="020B0604020202020204" pitchFamily="34" charset="0"/>
                          <a:ea typeface="+mn-ea"/>
                          <a:cs typeface="Arial" panose="020B0604020202020204" pitchFamily="34" charset="0"/>
                        </a:rPr>
                        <a:t>Hz. Peygamber (s.a.v.) </a:t>
                      </a:r>
                      <a:r>
                        <a:rPr lang="tr-TR" sz="1800" kern="1200" dirty="0" err="1">
                          <a:solidFill>
                            <a:schemeClr val="tx1"/>
                          </a:solidFill>
                          <a:latin typeface="Arial" panose="020B0604020202020204" pitchFamily="34" charset="0"/>
                          <a:ea typeface="+mn-ea"/>
                          <a:cs typeface="Arial" panose="020B0604020202020204" pitchFamily="34" charset="0"/>
                        </a:rPr>
                        <a:t>Kur’an</a:t>
                      </a:r>
                      <a:r>
                        <a:rPr lang="tr-TR" sz="1800" kern="1200" dirty="0">
                          <a:solidFill>
                            <a:schemeClr val="tx1"/>
                          </a:solidFill>
                          <a:latin typeface="Arial" panose="020B0604020202020204" pitchFamily="34" charset="0"/>
                          <a:ea typeface="+mn-ea"/>
                          <a:cs typeface="Arial" panose="020B0604020202020204" pitchFamily="34" charset="0"/>
                        </a:rPr>
                        <a:t>-ı Kerim ayetlerini sözleri ve davranışlarıyla açıklamıştır. </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kern="1200" dirty="0">
                          <a:solidFill>
                            <a:schemeClr val="tx1"/>
                          </a:solidFill>
                          <a:latin typeface="Arial" panose="020B0604020202020204" pitchFamily="34" charset="0"/>
                          <a:ea typeface="+mn-ea"/>
                          <a:cs typeface="Arial" panose="020B0604020202020204" pitchFamily="34" charset="0"/>
                        </a:rPr>
                        <a:t>Peygamberimizin kişisel ve</a:t>
                      </a:r>
                      <a:r>
                        <a:rPr lang="tr-TR" sz="1800" kern="1200" baseline="0" dirty="0">
                          <a:solidFill>
                            <a:schemeClr val="tx1"/>
                          </a:solidFill>
                          <a:latin typeface="Arial" panose="020B0604020202020204" pitchFamily="34" charset="0"/>
                          <a:ea typeface="+mn-ea"/>
                          <a:cs typeface="Arial" panose="020B0604020202020204" pitchFamily="34" charset="0"/>
                        </a:rPr>
                        <a:t> </a:t>
                      </a:r>
                      <a:r>
                        <a:rPr lang="tr-TR" sz="1800" kern="1200" dirty="0">
                          <a:solidFill>
                            <a:schemeClr val="tx1"/>
                          </a:solidFill>
                          <a:latin typeface="Arial" panose="020B0604020202020204" pitchFamily="34" charset="0"/>
                          <a:ea typeface="+mn-ea"/>
                          <a:cs typeface="Arial" panose="020B0604020202020204" pitchFamily="34" charset="0"/>
                        </a:rPr>
                        <a:t>toplumsal ilişkilerinde en fazla öne çıkan özelliği; itibarlı makamı ve ailevî</a:t>
                      </a:r>
                      <a:r>
                        <a:rPr lang="tr-TR" sz="1800" kern="1200" baseline="0" dirty="0">
                          <a:solidFill>
                            <a:schemeClr val="tx1"/>
                          </a:solidFill>
                          <a:latin typeface="Arial" panose="020B0604020202020204" pitchFamily="34" charset="0"/>
                          <a:ea typeface="+mn-ea"/>
                          <a:cs typeface="Arial" panose="020B0604020202020204" pitchFamily="34" charset="0"/>
                        </a:rPr>
                        <a:t> ayrıcalığı </a:t>
                      </a:r>
                      <a:r>
                        <a:rPr lang="tr-TR" sz="1800" kern="1200" dirty="0">
                          <a:solidFill>
                            <a:schemeClr val="tx1"/>
                          </a:solidFill>
                          <a:latin typeface="Arial" panose="020B0604020202020204" pitchFamily="34" charset="0"/>
                          <a:ea typeface="+mn-ea"/>
                          <a:cs typeface="Arial" panose="020B0604020202020204" pitchFamily="34" charset="0"/>
                        </a:rPr>
                        <a:t>idi.</a:t>
                      </a: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kern="1200" dirty="0">
                          <a:solidFill>
                            <a:schemeClr val="tx1"/>
                          </a:solidFill>
                          <a:latin typeface="Arial" panose="020B0604020202020204" pitchFamily="34" charset="0"/>
                          <a:ea typeface="+mn-ea"/>
                          <a:cs typeface="Arial" panose="020B0604020202020204" pitchFamily="34" charset="0"/>
                        </a:rPr>
                        <a:t>Allah Resulü (s.a.v.) insanları, Allah’tan (c.c.) başka hiç kimseyi ve hiçbir şeyi ilah edinmemeye çağırmıştır.</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kern="1200" dirty="0">
                          <a:solidFill>
                            <a:schemeClr val="tx1"/>
                          </a:solidFill>
                          <a:latin typeface="Arial" panose="020B0604020202020204" pitchFamily="34" charset="0"/>
                          <a:ea typeface="+mn-ea"/>
                          <a:cs typeface="Arial" panose="020B0604020202020204" pitchFamily="34" charset="0"/>
                        </a:rPr>
                        <a:t>Hz. Muhammed (s.a.v.), peygamberlik öncesinde yaşadığı toplumda “</a:t>
                      </a:r>
                      <a:r>
                        <a:rPr lang="tr-TR" sz="1800" kern="1200" dirty="0" err="1">
                          <a:solidFill>
                            <a:schemeClr val="tx1"/>
                          </a:solidFill>
                          <a:latin typeface="Arial" panose="020B0604020202020204" pitchFamily="34" charset="0"/>
                          <a:ea typeface="+mn-ea"/>
                          <a:cs typeface="Arial" panose="020B0604020202020204" pitchFamily="34" charset="0"/>
                        </a:rPr>
                        <a:t>Muhammedü’l</a:t>
                      </a:r>
                      <a:r>
                        <a:rPr lang="tr-TR" sz="1800" kern="1200" dirty="0">
                          <a:solidFill>
                            <a:schemeClr val="tx1"/>
                          </a:solidFill>
                          <a:latin typeface="Arial" panose="020B0604020202020204" pitchFamily="34" charset="0"/>
                          <a:ea typeface="+mn-ea"/>
                          <a:cs typeface="Arial" panose="020B0604020202020204" pitchFamily="34" charset="0"/>
                        </a:rPr>
                        <a:t>-Emin” olarak anılırdı.</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kern="1200" dirty="0">
                          <a:solidFill>
                            <a:schemeClr val="tx1"/>
                          </a:solidFill>
                          <a:latin typeface="Arial" panose="020B0604020202020204" pitchFamily="34" charset="0"/>
                          <a:ea typeface="+mn-ea"/>
                          <a:cs typeface="Arial" panose="020B0604020202020204" pitchFamily="34" charset="0"/>
                        </a:rPr>
                        <a:t>İslam’dan önce Arap Yarımadası ve diğer bölgeler, dinî, ahlaki ve toplumsal açıdan bir yükseliş içindeydi.</a:t>
                      </a: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79" y="5605620"/>
            <a:ext cx="685118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2662427" y="3721769"/>
            <a:ext cx="55267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5518149" y="1848697"/>
            <a:ext cx="400361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475891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4057649" y="4662742"/>
            <a:ext cx="547192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3319473" y="2315374"/>
            <a:ext cx="620229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230333" y="2315374"/>
            <a:ext cx="22076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a:off x="2662427" y="2788523"/>
            <a:ext cx="4020948"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739280" y="4682471"/>
            <a:ext cx="222151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PEYGAMBER</a:t>
            </a:r>
          </a:p>
          <a:p>
            <a:pPr algn="ctr">
              <a:lnSpc>
                <a:spcPct val="150000"/>
              </a:lnSpc>
              <a:spcAft>
                <a:spcPts val="600"/>
              </a:spcAft>
            </a:pPr>
            <a:r>
              <a:rPr lang="tr-TR" b="1" dirty="0">
                <a:latin typeface="Arial" panose="020B0604020202020204" pitchFamily="34" charset="0"/>
                <a:cs typeface="Arial" panose="020B0604020202020204" pitchFamily="34" charset="0"/>
              </a:rPr>
              <a:t>AHLAK</a:t>
            </a:r>
          </a:p>
          <a:p>
            <a:pPr algn="ctr">
              <a:lnSpc>
                <a:spcPct val="150000"/>
              </a:lnSpc>
              <a:spcAft>
                <a:spcPts val="600"/>
              </a:spcAft>
            </a:pPr>
            <a:r>
              <a:rPr lang="tr-TR" b="1" dirty="0">
                <a:latin typeface="Arial" panose="020B0604020202020204" pitchFamily="34" charset="0"/>
                <a:cs typeface="Arial" panose="020B0604020202020204" pitchFamily="34" charset="0"/>
              </a:rPr>
              <a:t>AÇIKLAYICI</a:t>
            </a:r>
          </a:p>
          <a:p>
            <a:pPr algn="ctr">
              <a:lnSpc>
                <a:spcPct val="150000"/>
              </a:lnSpc>
              <a:spcAft>
                <a:spcPts val="600"/>
              </a:spcAft>
            </a:pPr>
            <a:r>
              <a:rPr lang="tr-TR" b="1" dirty="0">
                <a:latin typeface="Arial" panose="020B0604020202020204" pitchFamily="34" charset="0"/>
                <a:cs typeface="Arial" panose="020B0604020202020204" pitchFamily="34" charset="0"/>
              </a:rPr>
              <a:t>RAHMET</a:t>
            </a:r>
          </a:p>
          <a:p>
            <a:pPr algn="ctr">
              <a:lnSpc>
                <a:spcPct val="150000"/>
              </a:lnSpc>
              <a:spcAft>
                <a:spcPts val="600"/>
              </a:spcAft>
            </a:pPr>
            <a:r>
              <a:rPr lang="tr-TR" b="1" dirty="0">
                <a:latin typeface="Arial" panose="020B0604020202020204" pitchFamily="34" charset="0"/>
                <a:cs typeface="Arial" panose="020B0604020202020204" pitchFamily="34" charset="0"/>
              </a:rPr>
              <a:t>NÜBÜVVET</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İNSANLIK</a:t>
            </a:r>
          </a:p>
          <a:p>
            <a:pPr algn="ctr">
              <a:lnSpc>
                <a:spcPct val="150000"/>
              </a:lnSpc>
              <a:spcAft>
                <a:spcPts val="600"/>
              </a:spcAft>
            </a:pPr>
            <a:r>
              <a:rPr lang="tr-TR" b="1" dirty="0">
                <a:latin typeface="Arial" panose="020B0604020202020204" pitchFamily="34" charset="0"/>
                <a:cs typeface="Arial" panose="020B0604020202020204" pitchFamily="34" charset="0"/>
              </a:rPr>
              <a:t>UYARICI</a:t>
            </a:r>
          </a:p>
          <a:p>
            <a:pPr algn="ctr">
              <a:lnSpc>
                <a:spcPct val="150000"/>
              </a:lnSpc>
              <a:spcAft>
                <a:spcPts val="600"/>
              </a:spcAft>
            </a:pPr>
            <a:r>
              <a:rPr lang="tr-TR" b="1" dirty="0">
                <a:latin typeface="Arial" panose="020B0604020202020204" pitchFamily="34" charset="0"/>
                <a:cs typeface="Arial" panose="020B0604020202020204" pitchFamily="34" charset="0"/>
              </a:rPr>
              <a:t>RESUL</a:t>
            </a:r>
          </a:p>
          <a:p>
            <a:pPr algn="ctr">
              <a:lnSpc>
                <a:spcPct val="150000"/>
              </a:lnSpc>
              <a:spcAft>
                <a:spcPts val="600"/>
              </a:spcAft>
            </a:pPr>
            <a:r>
              <a:rPr lang="tr-TR" b="1" dirty="0">
                <a:latin typeface="Arial" panose="020B0604020202020204" pitchFamily="34" charset="0"/>
                <a:cs typeface="Arial" panose="020B0604020202020204" pitchFamily="34" charset="0"/>
              </a:rPr>
              <a:t>KUR'AN</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5" name="4 Tablo">
            <a:extLst>
              <a:ext uri="{FF2B5EF4-FFF2-40B4-BE49-F238E27FC236}">
                <a16:creationId xmlns:a16="http://schemas.microsoft.com/office/drawing/2014/main" id="{C8EBBE73-CF87-E46A-F94C-52A7FC0FDC76}"/>
              </a:ext>
            </a:extLst>
          </p:cNvPr>
          <p:cNvGraphicFramePr>
            <a:graphicFrameLocks noGrp="1"/>
          </p:cNvGraphicFramePr>
          <p:nvPr>
            <p:extLst>
              <p:ext uri="{D42A27DB-BD31-4B8C-83A1-F6EECF244321}">
                <p14:modId xmlns:p14="http://schemas.microsoft.com/office/powerpoint/2010/main" val="340472921"/>
              </p:ext>
            </p:extLst>
          </p:nvPr>
        </p:nvGraphicFramePr>
        <p:xfrm>
          <a:off x="2496000" y="1339033"/>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K</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dirty="0">
                          <a:solidFill>
                            <a:schemeClr val="tx1"/>
                          </a:solidFill>
                        </a:rPr>
                        <a:t>U</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U</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G</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N</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N</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2" y="1669395"/>
            <a:ext cx="7919187"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Yüce Allah (c.c.) tarafından gönderilen vahiy, Hz. Muhammed’le (s.a.v.) sona ermiştir. </a:t>
            </a:r>
          </a:p>
        </p:txBody>
      </p:sp>
      <p:sp>
        <p:nvSpPr>
          <p:cNvPr id="6" name="Dikdörtgen: Köşeleri Yuvarlatılmış 5">
            <a:extLst>
              <a:ext uri="{FF2B5EF4-FFF2-40B4-BE49-F238E27FC236}">
                <a16:creationId xmlns:a16="http://schemas.microsoft.com/office/drawing/2014/main" id="{DC763C34-6006-C729-5912-50B0B3E96200}"/>
              </a:ext>
            </a:extLst>
          </p:cNvPr>
          <p:cNvSpPr/>
          <p:nvPr/>
        </p:nvSpPr>
        <p:spPr>
          <a:xfrm>
            <a:off x="4015481" y="729000"/>
            <a:ext cx="635240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Hz. Muhammed (s.a.v.) Son Peygamberdir</a:t>
            </a:r>
          </a:p>
        </p:txBody>
      </p:sp>
      <p:pic>
        <p:nvPicPr>
          <p:cNvPr id="11" name="Resim 10" descr="kitap, metin, el yazısı, doküman, belge içeren bir resim&#10;&#10;Açıklama otomatik olarak oluşturuldu">
            <a:extLst>
              <a:ext uri="{FF2B5EF4-FFF2-40B4-BE49-F238E27FC236}">
                <a16:creationId xmlns:a16="http://schemas.microsoft.com/office/drawing/2014/main" id="{D23F1DA5-90E5-C8F2-A8E3-9465837A4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E1F7B6F5-14E4-5D3A-6758-11FD2C6801CA}"/>
              </a:ext>
            </a:extLst>
          </p:cNvPr>
          <p:cNvSpPr txBox="1"/>
          <p:nvPr/>
        </p:nvSpPr>
        <p:spPr>
          <a:xfrm>
            <a:off x="4015482" y="2816233"/>
            <a:ext cx="8049445"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Muhammed’e (s.a.v.) gönderilen Kur’an-ı Kerim son kitap olması nedeniyle tüm ilahî kitapların özünü kapsamaktadır.</a:t>
            </a:r>
          </a:p>
        </p:txBody>
      </p:sp>
      <p:sp>
        <p:nvSpPr>
          <p:cNvPr id="7" name="Metin kutusu 6">
            <a:extLst>
              <a:ext uri="{FF2B5EF4-FFF2-40B4-BE49-F238E27FC236}">
                <a16:creationId xmlns:a16="http://schemas.microsoft.com/office/drawing/2014/main" id="{42BB0E6C-3245-B73E-9C8E-1838CB85F35C}"/>
              </a:ext>
            </a:extLst>
          </p:cNvPr>
          <p:cNvSpPr txBox="1"/>
          <p:nvPr/>
        </p:nvSpPr>
        <p:spPr>
          <a:xfrm>
            <a:off x="4015482" y="4393959"/>
            <a:ext cx="8049445"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Buna bağlı olarak yeni bir peygamber ve kitap gelmeyecektir. Hz. Muhammed’in (s.a.v.) tebliğ ettiği ilahî ilkeler ve değerler, tüm insanlığı kuşatıcıdır ve evrenseldir.</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Hatemü'l</a:t>
            </a:r>
            <a:r>
              <a:rPr lang="tr-TR" sz="2400" b="1" dirty="0">
                <a:solidFill>
                  <a:schemeClr val="bg1"/>
                </a:solidFill>
                <a:latin typeface="Arial" panose="020B0604020202020204" pitchFamily="34" charset="0"/>
                <a:cs typeface="Arial" panose="020B0604020202020204" pitchFamily="34" charset="0"/>
              </a:rPr>
              <a:t>-Enbiya</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Tebliğ</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Nübüvvet</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47580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Tefsir</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el-Emin</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Risalet</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388562"/>
            <a:ext cx="6443562" cy="400110"/>
          </a:xfrm>
          <a:prstGeom prst="rect">
            <a:avLst/>
          </a:prstGeom>
          <a:noFill/>
          <a:ln>
            <a:noFill/>
          </a:ln>
        </p:spPr>
        <p:txBody>
          <a:bodyPr wrap="square" rtlCol="0">
            <a:spAutoFit/>
          </a:bodyPr>
          <a:lstStyle/>
          <a:p>
            <a:pPr>
              <a:spcAft>
                <a:spcPts val="600"/>
              </a:spcAft>
            </a:pPr>
            <a:r>
              <a:rPr lang="de-DE" sz="2000" dirty="0">
                <a:solidFill>
                  <a:schemeClr val="bg1"/>
                </a:solidFill>
                <a:latin typeface="Arial" panose="020B0604020202020204" pitchFamily="34" charset="0"/>
                <a:cs typeface="Arial" panose="020B0604020202020204" pitchFamily="34" charset="0"/>
              </a:rPr>
              <a:t>Haber </a:t>
            </a:r>
            <a:r>
              <a:rPr lang="de-DE" sz="2000" dirty="0" err="1">
                <a:solidFill>
                  <a:schemeClr val="bg1"/>
                </a:solidFill>
                <a:latin typeface="Arial" panose="020B0604020202020204" pitchFamily="34" charset="0"/>
                <a:cs typeface="Arial" panose="020B0604020202020204" pitchFamily="34" charset="0"/>
              </a:rPr>
              <a:t>vermek</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peygamberlik</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görevi</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nebilik</a:t>
            </a:r>
            <a:endParaRPr lang="de-DE" sz="2000" dirty="0">
              <a:solidFill>
                <a:schemeClr val="bg1"/>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224403"/>
            <a:ext cx="6443561"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gençlik dönemindeki lakabı</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nn-NO" sz="2000" dirty="0">
                <a:solidFill>
                  <a:schemeClr val="bg1"/>
                </a:solidFill>
                <a:latin typeface="Arial" panose="020B0604020202020204" pitchFamily="34" charset="0"/>
                <a:cs typeface="Arial" panose="020B0604020202020204" pitchFamily="34" charset="0"/>
              </a:rPr>
              <a:t>Gönderilen elçi, elçilik vazife</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Kur’an-ı Kerim ayetlerinin anlamlarını açıklamak ve yorumlamak</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1455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Peygamberlerin sonuncusu, kendisinden sonra peygamber gelmeyecek olan</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Peygamberlerin Allah’tan (c.c.) aldıkları mesajları insanlara bildirmeleri</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905F53-9C85-03A3-32AC-68FCED63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Resim 16" descr="macenta, renklilik, mor, pembe içeren bir resim&#10;&#10;Açıklama otomatik olarak oluşturuldu">
            <a:extLst>
              <a:ext uri="{FF2B5EF4-FFF2-40B4-BE49-F238E27FC236}">
                <a16:creationId xmlns:a16="http://schemas.microsoft.com/office/drawing/2014/main" id="{DC67FDB5-1643-1100-B83A-71BB84EFB2E0}"/>
              </a:ext>
            </a:extLst>
          </p:cNvPr>
          <p:cNvPicPr>
            <a:picLocks noChangeAspect="1"/>
          </p:cNvPicPr>
          <p:nvPr/>
        </p:nvPicPr>
        <p:blipFill rotWithShape="1">
          <a:blip r:embed="rId3">
            <a:extLst>
              <a:ext uri="{28A0092B-C50C-407E-A947-70E740481C1C}">
                <a14:useLocalDpi xmlns:a14="http://schemas.microsoft.com/office/drawing/2010/main" val="0"/>
              </a:ext>
            </a:extLst>
          </a:blip>
          <a:srcRect l="2885" t="9051" r="3210" b="9320"/>
          <a:stretch/>
        </p:blipFill>
        <p:spPr>
          <a:xfrm>
            <a:off x="1158240" y="1121899"/>
            <a:ext cx="9875521" cy="4614203"/>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0559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18" name="Metin kutusu 17">
            <a:extLst>
              <a:ext uri="{FF2B5EF4-FFF2-40B4-BE49-F238E27FC236}">
                <a16:creationId xmlns:a16="http://schemas.microsoft.com/office/drawing/2014/main" id="{B862A025-CFCA-EF5C-9BC3-E50AD3C4E0E9}"/>
              </a:ext>
            </a:extLst>
          </p:cNvPr>
          <p:cNvSpPr txBox="1"/>
          <p:nvPr/>
        </p:nvSpPr>
        <p:spPr>
          <a:xfrm>
            <a:off x="2916701" y="2028406"/>
            <a:ext cx="6358597" cy="3046988"/>
          </a:xfrm>
          <a:prstGeom prst="rect">
            <a:avLst/>
          </a:prstGeom>
          <a:noFill/>
          <a:ln>
            <a:noFill/>
          </a:ln>
        </p:spPr>
        <p:txBody>
          <a:bodyPr wrap="square" rtlCol="0">
            <a:spAutoFit/>
          </a:bodyPr>
          <a:lstStyle/>
          <a:p>
            <a:pPr algn="ctr">
              <a:spcAft>
                <a:spcPts val="600"/>
              </a:spcAft>
            </a:pPr>
            <a:r>
              <a:rPr lang="tr-TR" sz="3200" b="1" dirty="0" err="1">
                <a:solidFill>
                  <a:schemeClr val="bg1"/>
                </a:solidFill>
                <a:latin typeface="Arial" panose="020B0604020202020204" pitchFamily="34" charset="0"/>
                <a:cs typeface="Arial" panose="020B0604020202020204" pitchFamily="34" charset="0"/>
              </a:rPr>
              <a:t>Hâtemü’l-Enbiyâ</a:t>
            </a:r>
            <a:r>
              <a:rPr lang="tr-TR" sz="3200" b="1" dirty="0">
                <a:solidFill>
                  <a:schemeClr val="bg1"/>
                </a:solidFill>
                <a:latin typeface="Arial" panose="020B0604020202020204" pitchFamily="34" charset="0"/>
                <a:cs typeface="Arial" panose="020B0604020202020204" pitchFamily="34" charset="0"/>
              </a:rPr>
              <a:t>, “</a:t>
            </a:r>
            <a:r>
              <a:rPr lang="tr-TR" sz="3200" dirty="0">
                <a:solidFill>
                  <a:schemeClr val="bg1"/>
                </a:solidFill>
                <a:latin typeface="Arial" panose="020B0604020202020204" pitchFamily="34" charset="0"/>
                <a:cs typeface="Arial" panose="020B0604020202020204" pitchFamily="34" charset="0"/>
              </a:rPr>
              <a:t>Peygamberlerin sonuncusu, kendisinden sonra kesinlikle peygamber gelmeyecek olan.” anlamında Hz. Muhammed’in (s.a.v.) sıfatıdır.</a:t>
            </a:r>
          </a:p>
        </p:txBody>
      </p:sp>
    </p:spTree>
    <p:extLst>
      <p:ext uri="{BB962C8B-B14F-4D97-AF65-F5344CB8AC3E}">
        <p14:creationId xmlns:p14="http://schemas.microsoft.com/office/powerpoint/2010/main" val="350313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2CB3-FF35-9466-D09D-BA8A34F4EA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88AD160-FC42-AFA4-256C-252D9C88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4BAC84C-7F01-477C-53D9-BC312762F38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DC3BF7F4-38A8-891F-3350-9A9F5FF868F8}"/>
              </a:ext>
            </a:extLst>
          </p:cNvPr>
          <p:cNvSpPr txBox="1"/>
          <p:nvPr/>
        </p:nvSpPr>
        <p:spPr>
          <a:xfrm>
            <a:off x="4015482" y="1725667"/>
            <a:ext cx="7919187"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Peygamber (s.a.v.) Kur’an-ı Kerim ayetlerini sözleri ve davranışlarıyla açıklamıştır. </a:t>
            </a:r>
          </a:p>
        </p:txBody>
      </p:sp>
      <p:sp>
        <p:nvSpPr>
          <p:cNvPr id="10" name="Metin kutusu 9">
            <a:extLst>
              <a:ext uri="{FF2B5EF4-FFF2-40B4-BE49-F238E27FC236}">
                <a16:creationId xmlns:a16="http://schemas.microsoft.com/office/drawing/2014/main" id="{28F4649F-CCDA-9190-5FFA-3FA77913F7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F9268CC4-20B3-11D1-DA9D-EE2AE13E7B0D}"/>
              </a:ext>
            </a:extLst>
          </p:cNvPr>
          <p:cNvSpPr txBox="1"/>
          <p:nvPr/>
        </p:nvSpPr>
        <p:spPr>
          <a:xfrm>
            <a:off x="4015481" y="2963256"/>
            <a:ext cx="8049445"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Müslümanların anlamakta güçlük çektikleri ayetlerin sözlü olarak tefsirini yapmıştır.</a:t>
            </a:r>
          </a:p>
        </p:txBody>
      </p:sp>
      <p:sp>
        <p:nvSpPr>
          <p:cNvPr id="8" name="Dikdörtgen: Köşeleri Yuvarlatılmış 7">
            <a:extLst>
              <a:ext uri="{FF2B5EF4-FFF2-40B4-BE49-F238E27FC236}">
                <a16:creationId xmlns:a16="http://schemas.microsoft.com/office/drawing/2014/main" id="{4EE691E8-FC93-D124-6866-78B1548EB974}"/>
              </a:ext>
            </a:extLst>
          </p:cNvPr>
          <p:cNvSpPr/>
          <p:nvPr/>
        </p:nvSpPr>
        <p:spPr>
          <a:xfrm>
            <a:off x="4015481" y="729000"/>
            <a:ext cx="661969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Hz. Muhammed (s.a.v.) Kur'an'ı Açıklayıcıdır</a:t>
            </a:r>
          </a:p>
        </p:txBody>
      </p:sp>
      <p:sp>
        <p:nvSpPr>
          <p:cNvPr id="9" name="Metin kutusu 8">
            <a:extLst>
              <a:ext uri="{FF2B5EF4-FFF2-40B4-BE49-F238E27FC236}">
                <a16:creationId xmlns:a16="http://schemas.microsoft.com/office/drawing/2014/main" id="{D9C360EF-5850-5988-310A-57868834C3F0}"/>
              </a:ext>
            </a:extLst>
          </p:cNvPr>
          <p:cNvSpPr txBox="1"/>
          <p:nvPr/>
        </p:nvSpPr>
        <p:spPr>
          <a:xfrm>
            <a:off x="4011984" y="4195605"/>
            <a:ext cx="8180016" cy="1646605"/>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"(O peygamberleri) apaçık belgeler ve kitaplarla  gönder-dik. İnsanlara, kendilerine indirileni açıklaman ve onların  da (üzerinde) düşünmeleri için sana bu Kur’an’ı indirdik."</a:t>
            </a:r>
          </a:p>
          <a:p>
            <a:pPr>
              <a:spcAft>
                <a:spcPts val="600"/>
              </a:spcAft>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Nahl</a:t>
            </a:r>
            <a:r>
              <a:rPr lang="tr-TR" sz="2400" dirty="0">
                <a:latin typeface="Arial" panose="020B0604020202020204" pitchFamily="34" charset="0"/>
                <a:cs typeface="Arial" panose="020B0604020202020204" pitchFamily="34" charset="0"/>
              </a:rPr>
              <a:t> suresi, 44. ayet)</a:t>
            </a:r>
          </a:p>
        </p:txBody>
      </p:sp>
      <p:pic>
        <p:nvPicPr>
          <p:cNvPr id="11" name="Resim 10" descr="kitap, metin, el yazısı, doküman, belge içeren bir resim&#10;&#10;Açıklama otomatik olarak oluşturuldu">
            <a:extLst>
              <a:ext uri="{FF2B5EF4-FFF2-40B4-BE49-F238E27FC236}">
                <a16:creationId xmlns:a16="http://schemas.microsoft.com/office/drawing/2014/main" id="{2E7A926D-5FF3-A147-5935-E98CF169A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Tree>
    <p:extLst>
      <p:ext uri="{BB962C8B-B14F-4D97-AF65-F5344CB8AC3E}">
        <p14:creationId xmlns:p14="http://schemas.microsoft.com/office/powerpoint/2010/main" val="351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97FA3-5332-E1CF-9591-B82246CEAB8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4C569F7F-D167-F364-4EC1-DF7DC4ACC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C951910E-7FAE-0E9B-844F-BF6BA755C52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B9EAA4D3-1F70-F69F-1B7E-51EC4B281056}"/>
              </a:ext>
            </a:extLst>
          </p:cNvPr>
          <p:cNvSpPr txBox="1"/>
          <p:nvPr/>
        </p:nvSpPr>
        <p:spPr>
          <a:xfrm>
            <a:off x="4015482" y="1669395"/>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Peygamber (s.a.v.) insanlar arasında   çıkan anlaşmazlıklara Kur’an’dan getirdiği açıklamalarla çözümler üretmiştir.</a:t>
            </a:r>
          </a:p>
        </p:txBody>
      </p:sp>
      <p:sp>
        <p:nvSpPr>
          <p:cNvPr id="10" name="Metin kutusu 9">
            <a:extLst>
              <a:ext uri="{FF2B5EF4-FFF2-40B4-BE49-F238E27FC236}">
                <a16:creationId xmlns:a16="http://schemas.microsoft.com/office/drawing/2014/main" id="{47D1B2A3-B4D7-C1ED-69DB-F5FB6C1E76A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FD714AF9-5140-F3AE-D609-1FEA83431204}"/>
              </a:ext>
            </a:extLst>
          </p:cNvPr>
          <p:cNvSpPr txBox="1"/>
          <p:nvPr/>
        </p:nvSpPr>
        <p:spPr>
          <a:xfrm>
            <a:off x="4015481" y="3275257"/>
            <a:ext cx="8049445"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Bu gibi sebeplerden dolayı, Kur'an-ı Kerim'de yer alan esasların doğru bir şekilde anlaşılması için Hz. Muhammed'in (s.a.v.) hayatı örnek alınmalı, söz ve tavsiyeleri önemsenmelidir.</a:t>
            </a:r>
          </a:p>
        </p:txBody>
      </p:sp>
      <p:sp>
        <p:nvSpPr>
          <p:cNvPr id="9" name="Dikdörtgen: Köşeleri Yuvarlatılmış 8">
            <a:extLst>
              <a:ext uri="{FF2B5EF4-FFF2-40B4-BE49-F238E27FC236}">
                <a16:creationId xmlns:a16="http://schemas.microsoft.com/office/drawing/2014/main" id="{E3214FDD-75B1-24ED-A26F-4C51BE02CF5F}"/>
              </a:ext>
            </a:extLst>
          </p:cNvPr>
          <p:cNvSpPr/>
          <p:nvPr/>
        </p:nvSpPr>
        <p:spPr>
          <a:xfrm>
            <a:off x="4015481" y="729000"/>
            <a:ext cx="661969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Hz. Muhammed (s.a.v.) Kur'an'ı Açıklayıcıdır</a:t>
            </a:r>
          </a:p>
        </p:txBody>
      </p:sp>
      <p:pic>
        <p:nvPicPr>
          <p:cNvPr id="11" name="Resim 10" descr="kitap, metin, el yazısı, doküman, belge içeren bir resim&#10;&#10;Açıklama otomatik olarak oluşturuldu">
            <a:extLst>
              <a:ext uri="{FF2B5EF4-FFF2-40B4-BE49-F238E27FC236}">
                <a16:creationId xmlns:a16="http://schemas.microsoft.com/office/drawing/2014/main" id="{C0099C4A-ADA2-3B2C-BEE1-7B744C390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Tree>
    <p:extLst>
      <p:ext uri="{BB962C8B-B14F-4D97-AF65-F5344CB8AC3E}">
        <p14:creationId xmlns:p14="http://schemas.microsoft.com/office/powerpoint/2010/main" val="376269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1" y="2939852"/>
            <a:ext cx="10643017" cy="2831544"/>
          </a:xfrm>
          <a:prstGeom prst="rect">
            <a:avLst/>
          </a:prstGeom>
          <a:noFill/>
          <a:ln>
            <a:noFill/>
          </a:ln>
        </p:spPr>
        <p:txBody>
          <a:bodyPr wrap="square" rtlCol="0">
            <a:spAutoFit/>
          </a:bodyPr>
          <a:lstStyle/>
          <a:p>
            <a:pPr algn="ctr">
              <a:spcAft>
                <a:spcPts val="600"/>
              </a:spcAft>
            </a:pPr>
            <a:r>
              <a:rPr lang="tr-TR" sz="2800" b="1" dirty="0">
                <a:solidFill>
                  <a:srgbClr val="FF0000"/>
                </a:solidFill>
                <a:latin typeface="Arial" panose="020B0604020202020204" pitchFamily="34" charset="0"/>
                <a:cs typeface="Arial" panose="020B0604020202020204" pitchFamily="34" charset="0"/>
              </a:rPr>
              <a:t>Tebliğ</a:t>
            </a:r>
            <a:r>
              <a:rPr lang="tr-TR" sz="2800" dirty="0">
                <a:latin typeface="Arial" panose="020B0604020202020204" pitchFamily="34" charset="0"/>
                <a:cs typeface="Arial" panose="020B0604020202020204" pitchFamily="34" charset="0"/>
              </a:rPr>
              <a:t>: Peygamberlerin Allah’tan (c.c.) aldıkları mesajları eksiksiz ve doğru bir şekilde insanlara bildirmeleridir.</a:t>
            </a:r>
          </a:p>
          <a:p>
            <a:pPr algn="ctr">
              <a:spcAft>
                <a:spcPts val="600"/>
              </a:spcAft>
            </a:pPr>
            <a:endParaRPr lang="tr-TR" sz="2800" dirty="0">
              <a:latin typeface="Arial" panose="020B0604020202020204" pitchFamily="34" charset="0"/>
              <a:cs typeface="Arial" panose="020B0604020202020204" pitchFamily="34" charset="0"/>
            </a:endParaRPr>
          </a:p>
          <a:p>
            <a:pPr algn="ctr">
              <a:spcAft>
                <a:spcPts val="600"/>
              </a:spcAft>
            </a:pPr>
            <a:r>
              <a:rPr lang="tr-TR" sz="2800" b="1" dirty="0">
                <a:solidFill>
                  <a:srgbClr val="FF0000"/>
                </a:solidFill>
                <a:latin typeface="Arial" panose="020B0604020202020204" pitchFamily="34" charset="0"/>
                <a:cs typeface="Arial" panose="020B0604020202020204" pitchFamily="34" charset="0"/>
              </a:rPr>
              <a:t>Tefsir</a:t>
            </a:r>
            <a:r>
              <a:rPr lang="tr-TR" sz="2800" dirty="0">
                <a:latin typeface="Arial" panose="020B0604020202020204" pitchFamily="34" charset="0"/>
                <a:cs typeface="Arial" panose="020B0604020202020204" pitchFamily="34" charset="0"/>
              </a:rPr>
              <a:t>: Kur’an-ı Kerim ayetlerinin anlamlarını açıklamaya, hükümlerini açığa çıkarmaya ve ayetleri belirli bir yöntem çerçevesinde yorumlamasıdır.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4194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DF49D-48FE-83F8-2F8E-48645B5C897C}"/>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BF20148D-CF93-86D5-6054-DDAADEC72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8F23EC4-64CF-7194-2A11-FB47D88CC9AA}"/>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1BCB362F-7A77-1A1A-F824-4CCE55F11BD3}"/>
              </a:ext>
            </a:extLst>
          </p:cNvPr>
          <p:cNvSpPr txBox="1"/>
          <p:nvPr/>
        </p:nvSpPr>
        <p:spPr>
          <a:xfrm>
            <a:off x="4015482" y="1669395"/>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Allah Resulü (s.a.v.) insanları, Allah’tan (c.c.) başka hiç kimseyi ve hiçbir şeyi ilah edinmemeye çağırmıştır.</a:t>
            </a:r>
          </a:p>
        </p:txBody>
      </p:sp>
      <p:pic>
        <p:nvPicPr>
          <p:cNvPr id="8" name="Resim 7" descr="giyim, resim, kadın, insanlar içeren bir resim&#10;&#10;Açıklama otomatik olarak oluşturuldu">
            <a:extLst>
              <a:ext uri="{FF2B5EF4-FFF2-40B4-BE49-F238E27FC236}">
                <a16:creationId xmlns:a16="http://schemas.microsoft.com/office/drawing/2014/main" id="{B70A617A-014D-BA68-6E2C-9793676EB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9000"/>
            <a:ext cx="3600000" cy="5400000"/>
          </a:xfrm>
          <a:prstGeom prst="rect">
            <a:avLst/>
          </a:prstGeom>
        </p:spPr>
      </p:pic>
      <p:sp>
        <p:nvSpPr>
          <p:cNvPr id="10" name="Metin kutusu 9">
            <a:extLst>
              <a:ext uri="{FF2B5EF4-FFF2-40B4-BE49-F238E27FC236}">
                <a16:creationId xmlns:a16="http://schemas.microsoft.com/office/drawing/2014/main" id="{75AA31D8-D7B4-5A40-1121-6905D5AB0A6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A9F4724D-97FC-61D4-94C0-5F4BEC596CAA}"/>
              </a:ext>
            </a:extLst>
          </p:cNvPr>
          <p:cNvSpPr txBox="1"/>
          <p:nvPr/>
        </p:nvSpPr>
        <p:spPr>
          <a:xfrm>
            <a:off x="4015481" y="3275257"/>
            <a:ext cx="8049445"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İnsanları; putlardan uzak durmaya, her şeyi yaratan Allah’a (c.c.) inanmaya, ona güvenmeye davet etmiş, Allah’a (c.c.) ortak koşmanın (şirk) en büyük günah olduğunu bildirmiştir.</a:t>
            </a:r>
          </a:p>
        </p:txBody>
      </p:sp>
      <p:sp>
        <p:nvSpPr>
          <p:cNvPr id="14" name="Metin kutusu 13">
            <a:extLst>
              <a:ext uri="{FF2B5EF4-FFF2-40B4-BE49-F238E27FC236}">
                <a16:creationId xmlns:a16="http://schemas.microsoft.com/office/drawing/2014/main" id="{3244089D-D58A-2E58-C5E5-0C826ABAA6F5}"/>
              </a:ext>
            </a:extLst>
          </p:cNvPr>
          <p:cNvSpPr txBox="1"/>
          <p:nvPr/>
        </p:nvSpPr>
        <p:spPr>
          <a:xfrm>
            <a:off x="221457" y="5044854"/>
            <a:ext cx="3581522" cy="646331"/>
          </a:xfrm>
          <a:prstGeom prst="rect">
            <a:avLst/>
          </a:prstGeom>
          <a:solidFill>
            <a:srgbClr val="A5A5A5">
              <a:alpha val="50196"/>
            </a:srgbClr>
          </a:solidFill>
        </p:spPr>
        <p:txBody>
          <a:bodyPr wrap="square" rtlCol="0">
            <a:spAutoFit/>
          </a:bodyPr>
          <a:lstStyle/>
          <a:p>
            <a:pPr algn="ctr"/>
            <a:r>
              <a:rPr lang="tr-TR" dirty="0"/>
              <a:t>Bu görsel yapay zekâ ile oluşturulmuştur.</a:t>
            </a:r>
          </a:p>
        </p:txBody>
      </p:sp>
      <p:sp>
        <p:nvSpPr>
          <p:cNvPr id="9" name="Dikdörtgen: Köşeleri Yuvarlatılmış 8">
            <a:extLst>
              <a:ext uri="{FF2B5EF4-FFF2-40B4-BE49-F238E27FC236}">
                <a16:creationId xmlns:a16="http://schemas.microsoft.com/office/drawing/2014/main" id="{91750903-5EFD-29D6-D250-7717B92BBD67}"/>
              </a:ext>
            </a:extLst>
          </p:cNvPr>
          <p:cNvSpPr/>
          <p:nvPr/>
        </p:nvSpPr>
        <p:spPr>
          <a:xfrm>
            <a:off x="4015481" y="729000"/>
            <a:ext cx="687291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200" b="1" dirty="0">
                <a:latin typeface="Arial" panose="020B0604020202020204" pitchFamily="34" charset="0"/>
                <a:cs typeface="Arial" panose="020B0604020202020204" pitchFamily="34" charset="0"/>
              </a:rPr>
              <a:t>Hz. Muhammed (s.a.v.) İnsanlık için Bir Uyarıcıdır</a:t>
            </a:r>
          </a:p>
        </p:txBody>
      </p:sp>
    </p:spTree>
    <p:extLst>
      <p:ext uri="{BB962C8B-B14F-4D97-AF65-F5344CB8AC3E}">
        <p14:creationId xmlns:p14="http://schemas.microsoft.com/office/powerpoint/2010/main" val="11115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3B9C-CF5E-7CA6-DA81-B375D0A6B3D6}"/>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4A2CFB61-4E8B-C3E3-F806-B5666240F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13FBB0E-9744-A2CB-5F22-EB0F9A2D52E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1DFF2636-1659-2DD2-7DC5-06A87CD5E38C}"/>
              </a:ext>
            </a:extLst>
          </p:cNvPr>
          <p:cNvSpPr txBox="1"/>
          <p:nvPr/>
        </p:nvSpPr>
        <p:spPr>
          <a:xfrm>
            <a:off x="4015482" y="1669395"/>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yalnızca Mekkelileri değil, tüm insanları uyarmış, insanları uyarırken baskı ve zorlamaya başvurmamıştır.</a:t>
            </a:r>
          </a:p>
        </p:txBody>
      </p:sp>
      <p:pic>
        <p:nvPicPr>
          <p:cNvPr id="8" name="Resim 7" descr="giyim, resim, kadın, insanlar içeren bir resim&#10;&#10;Açıklama otomatik olarak oluşturuldu">
            <a:extLst>
              <a:ext uri="{FF2B5EF4-FFF2-40B4-BE49-F238E27FC236}">
                <a16:creationId xmlns:a16="http://schemas.microsoft.com/office/drawing/2014/main" id="{44F9A472-C833-A583-7009-A80AB8D7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9000"/>
            <a:ext cx="3600000" cy="5400000"/>
          </a:xfrm>
          <a:prstGeom prst="rect">
            <a:avLst/>
          </a:prstGeom>
        </p:spPr>
      </p:pic>
      <p:sp>
        <p:nvSpPr>
          <p:cNvPr id="10" name="Metin kutusu 9">
            <a:extLst>
              <a:ext uri="{FF2B5EF4-FFF2-40B4-BE49-F238E27FC236}">
                <a16:creationId xmlns:a16="http://schemas.microsoft.com/office/drawing/2014/main" id="{9797D3B6-337B-732C-8ECA-BD4384B9E5F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6A787E42-8DB4-592E-EC43-14E41CAA845A}"/>
              </a:ext>
            </a:extLst>
          </p:cNvPr>
          <p:cNvSpPr txBox="1"/>
          <p:nvPr/>
        </p:nvSpPr>
        <p:spPr>
          <a:xfrm>
            <a:off x="4015481" y="3275257"/>
            <a:ext cx="8049445"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Civardaki ülke liderlerine İslam'a davet  mektupları göndermiş, onları din konusunda uygun bir dille uyarmıştır.</a:t>
            </a:r>
          </a:p>
        </p:txBody>
      </p:sp>
      <p:sp>
        <p:nvSpPr>
          <p:cNvPr id="14" name="Metin kutusu 13">
            <a:extLst>
              <a:ext uri="{FF2B5EF4-FFF2-40B4-BE49-F238E27FC236}">
                <a16:creationId xmlns:a16="http://schemas.microsoft.com/office/drawing/2014/main" id="{AE8D4D94-4D38-29AE-121B-320FDCDE90BC}"/>
              </a:ext>
            </a:extLst>
          </p:cNvPr>
          <p:cNvSpPr txBox="1"/>
          <p:nvPr/>
        </p:nvSpPr>
        <p:spPr>
          <a:xfrm>
            <a:off x="221457" y="5044854"/>
            <a:ext cx="3581522" cy="646331"/>
          </a:xfrm>
          <a:prstGeom prst="rect">
            <a:avLst/>
          </a:prstGeom>
          <a:solidFill>
            <a:srgbClr val="A5A5A5">
              <a:alpha val="50196"/>
            </a:srgbClr>
          </a:solidFill>
        </p:spPr>
        <p:txBody>
          <a:bodyPr wrap="square" rtlCol="0">
            <a:spAutoFit/>
          </a:bodyPr>
          <a:lstStyle/>
          <a:p>
            <a:pPr algn="ctr"/>
            <a:r>
              <a:rPr lang="tr-TR" dirty="0"/>
              <a:t>Bu görsel yapay zekâ ile oluşturulmuştur.</a:t>
            </a:r>
          </a:p>
        </p:txBody>
      </p:sp>
      <p:sp>
        <p:nvSpPr>
          <p:cNvPr id="9" name="Dikdörtgen: Köşeleri Yuvarlatılmış 8">
            <a:extLst>
              <a:ext uri="{FF2B5EF4-FFF2-40B4-BE49-F238E27FC236}">
                <a16:creationId xmlns:a16="http://schemas.microsoft.com/office/drawing/2014/main" id="{20ADF26E-2B40-3E06-9B7B-B2854B8557EA}"/>
              </a:ext>
            </a:extLst>
          </p:cNvPr>
          <p:cNvSpPr/>
          <p:nvPr/>
        </p:nvSpPr>
        <p:spPr>
          <a:xfrm>
            <a:off x="4015481" y="729000"/>
            <a:ext cx="687291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200" b="1" dirty="0">
                <a:latin typeface="Arial" panose="020B0604020202020204" pitchFamily="34" charset="0"/>
                <a:cs typeface="Arial" panose="020B0604020202020204" pitchFamily="34" charset="0"/>
              </a:rPr>
              <a:t>Hz. Muhammed (s.a.v.) İnsanlık için Bir Uyarıcıdır</a:t>
            </a:r>
          </a:p>
        </p:txBody>
      </p:sp>
    </p:spTree>
    <p:extLst>
      <p:ext uri="{BB962C8B-B14F-4D97-AF65-F5344CB8AC3E}">
        <p14:creationId xmlns:p14="http://schemas.microsoft.com/office/powerpoint/2010/main" val="302362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A01E-A2AB-9B24-3B69-EB45C98C5D43}"/>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BC5D6817-4B10-A054-1AA9-362075966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E4EB2A9-78CA-F21F-340B-24EFBBB165F4}"/>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ALLAH'IN (C.C.) ELÇİSİ: HZ. MUHAMMED (SA.V.)</a:t>
            </a:r>
          </a:p>
        </p:txBody>
      </p:sp>
      <p:sp>
        <p:nvSpPr>
          <p:cNvPr id="4" name="Metin kutusu 3">
            <a:extLst>
              <a:ext uri="{FF2B5EF4-FFF2-40B4-BE49-F238E27FC236}">
                <a16:creationId xmlns:a16="http://schemas.microsoft.com/office/drawing/2014/main" id="{BD83D16B-EAD9-1A34-24C6-5D074E94AD29}"/>
              </a:ext>
            </a:extLst>
          </p:cNvPr>
          <p:cNvSpPr txBox="1"/>
          <p:nvPr/>
        </p:nvSpPr>
        <p:spPr>
          <a:xfrm>
            <a:off x="4015482" y="1669395"/>
            <a:ext cx="7919187"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Peygamber (s.a.v.) İslam’a davet etmeden önce, gerek Arap Yarımadası gerekse diğer bölgeler, dinî, ahlaki ve toplumsal açıdan bir çöküntü içindeydi.</a:t>
            </a:r>
          </a:p>
        </p:txBody>
      </p:sp>
      <p:pic>
        <p:nvPicPr>
          <p:cNvPr id="16" name="Resim 15" descr="gökyüzü, yıldız, dış mekan, gece içeren bir resim&#10;&#10;Açıklama otomatik olarak oluşturuldu">
            <a:extLst>
              <a:ext uri="{FF2B5EF4-FFF2-40B4-BE49-F238E27FC236}">
                <a16:creationId xmlns:a16="http://schemas.microsoft.com/office/drawing/2014/main" id="{9B4737B9-CEEE-5940-159C-C165222F1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9000"/>
            <a:ext cx="3600000" cy="5400000"/>
          </a:xfrm>
          <a:prstGeom prst="rect">
            <a:avLst/>
          </a:prstGeom>
        </p:spPr>
      </p:pic>
      <p:sp>
        <p:nvSpPr>
          <p:cNvPr id="10" name="Metin kutusu 9">
            <a:extLst>
              <a:ext uri="{FF2B5EF4-FFF2-40B4-BE49-F238E27FC236}">
                <a16:creationId xmlns:a16="http://schemas.microsoft.com/office/drawing/2014/main" id="{E8F9536B-54F0-EE2D-6A8D-BFB8F9C2D2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0D97D0C3-C479-91BF-7563-DC017FF906BA}"/>
              </a:ext>
            </a:extLst>
          </p:cNvPr>
          <p:cNvSpPr txBox="1"/>
          <p:nvPr/>
        </p:nvSpPr>
        <p:spPr>
          <a:xfrm>
            <a:off x="4015481" y="3663940"/>
            <a:ext cx="8049445"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Taif’te</a:t>
            </a:r>
            <a:r>
              <a:rPr lang="tr-TR" sz="2800" dirty="0">
                <a:latin typeface="Arial" panose="020B0604020202020204" pitchFamily="34" charset="0"/>
                <a:cs typeface="Arial" panose="020B0604020202020204" pitchFamily="34" charset="0"/>
              </a:rPr>
              <a:t> kendisine kötü davrananların iyiliği için dua etmiş, onlara beddua etmekten uzak durmuştur.</a:t>
            </a:r>
          </a:p>
        </p:txBody>
      </p:sp>
      <p:sp>
        <p:nvSpPr>
          <p:cNvPr id="9" name="Dikdörtgen: Köşeleri Yuvarlatılmış 8">
            <a:extLst>
              <a:ext uri="{FF2B5EF4-FFF2-40B4-BE49-F238E27FC236}">
                <a16:creationId xmlns:a16="http://schemas.microsoft.com/office/drawing/2014/main" id="{2AD8F6F7-CC62-3AE7-B87B-3D81AA133CF7}"/>
              </a:ext>
            </a:extLst>
          </p:cNvPr>
          <p:cNvSpPr/>
          <p:nvPr/>
        </p:nvSpPr>
        <p:spPr>
          <a:xfrm>
            <a:off x="4015481" y="729000"/>
            <a:ext cx="676037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300" b="1" dirty="0">
                <a:latin typeface="Arial" panose="020B0604020202020204" pitchFamily="34" charset="0"/>
                <a:cs typeface="Arial" panose="020B0604020202020204" pitchFamily="34" charset="0"/>
              </a:rPr>
              <a:t>Hz. Muhammed (s.a.v.) İnsanlığa Bir Rahmettir</a:t>
            </a:r>
          </a:p>
        </p:txBody>
      </p:sp>
      <p:sp>
        <p:nvSpPr>
          <p:cNvPr id="11" name="Metin kutusu 10">
            <a:extLst>
              <a:ext uri="{FF2B5EF4-FFF2-40B4-BE49-F238E27FC236}">
                <a16:creationId xmlns:a16="http://schemas.microsoft.com/office/drawing/2014/main" id="{3D078420-B59E-FE8A-5085-A86C3BDB446A}"/>
              </a:ext>
            </a:extLst>
          </p:cNvPr>
          <p:cNvSpPr txBox="1"/>
          <p:nvPr/>
        </p:nvSpPr>
        <p:spPr>
          <a:xfrm>
            <a:off x="4015482" y="5227598"/>
            <a:ext cx="7919187"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Onun getirdiği mesaj, insanları içine düştükleri manevi sıkıntılardan kurtarmıştır.</a:t>
            </a:r>
          </a:p>
        </p:txBody>
      </p:sp>
    </p:spTree>
    <p:extLst>
      <p:ext uri="{BB962C8B-B14F-4D97-AF65-F5344CB8AC3E}">
        <p14:creationId xmlns:p14="http://schemas.microsoft.com/office/powerpoint/2010/main" val="16182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2349</Words>
  <Application>Microsoft Office PowerPoint</Application>
  <PresentationFormat>Geniş ekran</PresentationFormat>
  <Paragraphs>260</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54</cp:revision>
  <dcterms:created xsi:type="dcterms:W3CDTF">2023-08-29T09:05:15Z</dcterms:created>
  <dcterms:modified xsi:type="dcterms:W3CDTF">2024-02-22T21:31:29Z</dcterms:modified>
</cp:coreProperties>
</file>