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9" r:id="rId3"/>
    <p:sldId id="285" r:id="rId4"/>
    <p:sldId id="290" r:id="rId5"/>
    <p:sldId id="286" r:id="rId6"/>
    <p:sldId id="287" r:id="rId7"/>
    <p:sldId id="291" r:id="rId8"/>
    <p:sldId id="288" r:id="rId9"/>
    <p:sldId id="289" r:id="rId10"/>
    <p:sldId id="292" r:id="rId11"/>
    <p:sldId id="293" r:id="rId12"/>
    <p:sldId id="294" r:id="rId13"/>
    <p:sldId id="271" r:id="rId14"/>
    <p:sldId id="272" r:id="rId15"/>
    <p:sldId id="260" r:id="rId16"/>
    <p:sldId id="284" r:id="rId17"/>
    <p:sldId id="264" r:id="rId18"/>
    <p:sldId id="265" r:id="rId19"/>
    <p:sldId id="269" r:id="rId20"/>
    <p:sldId id="268" r:id="rId21"/>
    <p:sldId id="258"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F63"/>
    <a:srgbClr val="F88508"/>
    <a:srgbClr val="365C7C"/>
    <a:srgbClr val="A5A5A5"/>
    <a:srgbClr val="0A5D98"/>
    <a:srgbClr val="49484E"/>
    <a:srgbClr val="934965"/>
    <a:srgbClr val="605E69"/>
    <a:srgbClr val="3030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49" autoAdjust="0"/>
  </p:normalViewPr>
  <p:slideViewPr>
    <p:cSldViewPr snapToGrid="0">
      <p:cViewPr>
        <p:scale>
          <a:sx n="75" d="100"/>
          <a:sy n="75" d="100"/>
        </p:scale>
        <p:origin x="4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850907-FC4F-8F52-E154-D8009B73C33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CDFBAA9-8341-66B8-66AD-31AD6D696B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71014A3-56FD-11A9-2A20-2228F4644795}"/>
              </a:ext>
            </a:extLst>
          </p:cNvPr>
          <p:cNvSpPr>
            <a:spLocks noGrp="1"/>
          </p:cNvSpPr>
          <p:nvPr>
            <p:ph type="dt" sz="half" idx="10"/>
          </p:nvPr>
        </p:nvSpPr>
        <p:spPr/>
        <p:txBody>
          <a:bodyPr/>
          <a:lstStyle/>
          <a:p>
            <a:fld id="{7FB30DF3-9219-4DFD-A517-8298D891D685}" type="datetimeFigureOut">
              <a:rPr lang="tr-TR" smtClean="0"/>
              <a:t>22.02.2024</a:t>
            </a:fld>
            <a:endParaRPr lang="tr-TR"/>
          </a:p>
        </p:txBody>
      </p:sp>
      <p:sp>
        <p:nvSpPr>
          <p:cNvPr id="5" name="Alt Bilgi Yer Tutucusu 4">
            <a:extLst>
              <a:ext uri="{FF2B5EF4-FFF2-40B4-BE49-F238E27FC236}">
                <a16:creationId xmlns:a16="http://schemas.microsoft.com/office/drawing/2014/main" id="{35AF9A6B-3A1E-DCAD-0954-15B1BF9850D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2C5FCB4-7D08-8654-995B-9C612B0E604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9053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E855F6-1ACD-4952-4F36-3499493207D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1F2C907-D62E-4F6B-1C9E-D7157726251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E6FA8A-1FF0-2082-930B-3F9EE8D2ED42}"/>
              </a:ext>
            </a:extLst>
          </p:cNvPr>
          <p:cNvSpPr>
            <a:spLocks noGrp="1"/>
          </p:cNvSpPr>
          <p:nvPr>
            <p:ph type="dt" sz="half" idx="10"/>
          </p:nvPr>
        </p:nvSpPr>
        <p:spPr/>
        <p:txBody>
          <a:bodyPr/>
          <a:lstStyle/>
          <a:p>
            <a:fld id="{7FB30DF3-9219-4DFD-A517-8298D891D685}" type="datetimeFigureOut">
              <a:rPr lang="tr-TR" smtClean="0"/>
              <a:t>22.02.2024</a:t>
            </a:fld>
            <a:endParaRPr lang="tr-TR"/>
          </a:p>
        </p:txBody>
      </p:sp>
      <p:sp>
        <p:nvSpPr>
          <p:cNvPr id="5" name="Alt Bilgi Yer Tutucusu 4">
            <a:extLst>
              <a:ext uri="{FF2B5EF4-FFF2-40B4-BE49-F238E27FC236}">
                <a16:creationId xmlns:a16="http://schemas.microsoft.com/office/drawing/2014/main" id="{A61D82C7-4CB6-7D5C-AA13-EEBF77B3A5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563B8B8-14CD-5D2B-83AE-DAD4A2CA9E2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37269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7C8F6FC-093C-EA75-5534-31DF775992A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C6B568F-A886-FA0A-CFE9-21C5EE640B7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FACFDD2-5927-D605-3844-23D74E8A7A78}"/>
              </a:ext>
            </a:extLst>
          </p:cNvPr>
          <p:cNvSpPr>
            <a:spLocks noGrp="1"/>
          </p:cNvSpPr>
          <p:nvPr>
            <p:ph type="dt" sz="half" idx="10"/>
          </p:nvPr>
        </p:nvSpPr>
        <p:spPr/>
        <p:txBody>
          <a:bodyPr/>
          <a:lstStyle/>
          <a:p>
            <a:fld id="{7FB30DF3-9219-4DFD-A517-8298D891D685}" type="datetimeFigureOut">
              <a:rPr lang="tr-TR" smtClean="0"/>
              <a:t>22.02.2024</a:t>
            </a:fld>
            <a:endParaRPr lang="tr-TR"/>
          </a:p>
        </p:txBody>
      </p:sp>
      <p:sp>
        <p:nvSpPr>
          <p:cNvPr id="5" name="Alt Bilgi Yer Tutucusu 4">
            <a:extLst>
              <a:ext uri="{FF2B5EF4-FFF2-40B4-BE49-F238E27FC236}">
                <a16:creationId xmlns:a16="http://schemas.microsoft.com/office/drawing/2014/main" id="{78684211-6AD5-77B4-80DA-FA39CE1CB6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DA42025-01C7-86C9-306E-C2CA6A284B83}"/>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5797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06BB68-4CC1-9362-B1E7-B1840C9F044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0251795-3786-523E-FBBE-C343925896F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BDAE83B-CE47-B7E7-6DE1-D2371DF851C6}"/>
              </a:ext>
            </a:extLst>
          </p:cNvPr>
          <p:cNvSpPr>
            <a:spLocks noGrp="1"/>
          </p:cNvSpPr>
          <p:nvPr>
            <p:ph type="dt" sz="half" idx="10"/>
          </p:nvPr>
        </p:nvSpPr>
        <p:spPr/>
        <p:txBody>
          <a:bodyPr/>
          <a:lstStyle/>
          <a:p>
            <a:fld id="{7FB30DF3-9219-4DFD-A517-8298D891D685}" type="datetimeFigureOut">
              <a:rPr lang="tr-TR" smtClean="0"/>
              <a:t>22.02.2024</a:t>
            </a:fld>
            <a:endParaRPr lang="tr-TR"/>
          </a:p>
        </p:txBody>
      </p:sp>
      <p:sp>
        <p:nvSpPr>
          <p:cNvPr id="5" name="Alt Bilgi Yer Tutucusu 4">
            <a:extLst>
              <a:ext uri="{FF2B5EF4-FFF2-40B4-BE49-F238E27FC236}">
                <a16:creationId xmlns:a16="http://schemas.microsoft.com/office/drawing/2014/main" id="{782AB5A3-E6CF-4A51-930D-F454EFBEDA6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D976E8-53EB-CB20-BA03-A08C9A8F38A0}"/>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85512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DD2D57-98CC-EC6F-8785-847AD30314D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235579E-2D7F-E30E-BAE1-BEC6144FF1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72D8D35-F2D1-26A2-1F4D-CDB7BC2A9547}"/>
              </a:ext>
            </a:extLst>
          </p:cNvPr>
          <p:cNvSpPr>
            <a:spLocks noGrp="1"/>
          </p:cNvSpPr>
          <p:nvPr>
            <p:ph type="dt" sz="half" idx="10"/>
          </p:nvPr>
        </p:nvSpPr>
        <p:spPr/>
        <p:txBody>
          <a:bodyPr/>
          <a:lstStyle/>
          <a:p>
            <a:fld id="{7FB30DF3-9219-4DFD-A517-8298D891D685}" type="datetimeFigureOut">
              <a:rPr lang="tr-TR" smtClean="0"/>
              <a:t>22.02.2024</a:t>
            </a:fld>
            <a:endParaRPr lang="tr-TR"/>
          </a:p>
        </p:txBody>
      </p:sp>
      <p:sp>
        <p:nvSpPr>
          <p:cNvPr id="5" name="Alt Bilgi Yer Tutucusu 4">
            <a:extLst>
              <a:ext uri="{FF2B5EF4-FFF2-40B4-BE49-F238E27FC236}">
                <a16:creationId xmlns:a16="http://schemas.microsoft.com/office/drawing/2014/main" id="{D3E2E0C2-D904-018E-7124-E92F10CACAF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7E4E614-672A-ACEF-6E23-D1418E15ED6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67444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8A22D2-5D0C-D031-C67A-321F833A828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7540442-05DD-FCF0-5F23-C0BBE29CE51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A9133D9-0095-B307-14AB-ADACCC0E261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7FED7B9-9F81-E427-205E-A510F01E1234}"/>
              </a:ext>
            </a:extLst>
          </p:cNvPr>
          <p:cNvSpPr>
            <a:spLocks noGrp="1"/>
          </p:cNvSpPr>
          <p:nvPr>
            <p:ph type="dt" sz="half" idx="10"/>
          </p:nvPr>
        </p:nvSpPr>
        <p:spPr/>
        <p:txBody>
          <a:bodyPr/>
          <a:lstStyle/>
          <a:p>
            <a:fld id="{7FB30DF3-9219-4DFD-A517-8298D891D685}" type="datetimeFigureOut">
              <a:rPr lang="tr-TR" smtClean="0"/>
              <a:t>22.02.2024</a:t>
            </a:fld>
            <a:endParaRPr lang="tr-TR"/>
          </a:p>
        </p:txBody>
      </p:sp>
      <p:sp>
        <p:nvSpPr>
          <p:cNvPr id="6" name="Alt Bilgi Yer Tutucusu 5">
            <a:extLst>
              <a:ext uri="{FF2B5EF4-FFF2-40B4-BE49-F238E27FC236}">
                <a16:creationId xmlns:a16="http://schemas.microsoft.com/office/drawing/2014/main" id="{6EFEBB21-09F9-4E27-C63B-E5602D27F8B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8D0B941-5BAF-8619-E66F-AFDB9E9BB984}"/>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0203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1022DB-1D29-7654-D91B-A60CAB69E32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FE01D2A-3E28-1C4B-D382-043F63DC8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26F39D2-87B4-0E34-A4D6-2907440A58E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1443B8C-7EAB-A5A9-9340-CAA7747E7A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51503DD-308F-8555-8B6E-181826858C5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A79D68B-7A25-5F10-F60D-456BD32A1DC7}"/>
              </a:ext>
            </a:extLst>
          </p:cNvPr>
          <p:cNvSpPr>
            <a:spLocks noGrp="1"/>
          </p:cNvSpPr>
          <p:nvPr>
            <p:ph type="dt" sz="half" idx="10"/>
          </p:nvPr>
        </p:nvSpPr>
        <p:spPr/>
        <p:txBody>
          <a:bodyPr/>
          <a:lstStyle/>
          <a:p>
            <a:fld id="{7FB30DF3-9219-4DFD-A517-8298D891D685}" type="datetimeFigureOut">
              <a:rPr lang="tr-TR" smtClean="0"/>
              <a:t>22.02.2024</a:t>
            </a:fld>
            <a:endParaRPr lang="tr-TR"/>
          </a:p>
        </p:txBody>
      </p:sp>
      <p:sp>
        <p:nvSpPr>
          <p:cNvPr id="8" name="Alt Bilgi Yer Tutucusu 7">
            <a:extLst>
              <a:ext uri="{FF2B5EF4-FFF2-40B4-BE49-F238E27FC236}">
                <a16:creationId xmlns:a16="http://schemas.microsoft.com/office/drawing/2014/main" id="{69A518CB-29DB-167D-1794-F9A3972199F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CFB4256-CC92-4AE4-EE81-F8A4FA63B8E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59747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2B57C6-3F09-A76C-B120-8563CC94A66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A07B038-B944-C50C-BE4F-BDCC16F42E1F}"/>
              </a:ext>
            </a:extLst>
          </p:cNvPr>
          <p:cNvSpPr>
            <a:spLocks noGrp="1"/>
          </p:cNvSpPr>
          <p:nvPr>
            <p:ph type="dt" sz="half" idx="10"/>
          </p:nvPr>
        </p:nvSpPr>
        <p:spPr/>
        <p:txBody>
          <a:bodyPr/>
          <a:lstStyle/>
          <a:p>
            <a:fld id="{7FB30DF3-9219-4DFD-A517-8298D891D685}" type="datetimeFigureOut">
              <a:rPr lang="tr-TR" smtClean="0"/>
              <a:t>22.02.2024</a:t>
            </a:fld>
            <a:endParaRPr lang="tr-TR"/>
          </a:p>
        </p:txBody>
      </p:sp>
      <p:sp>
        <p:nvSpPr>
          <p:cNvPr id="4" name="Alt Bilgi Yer Tutucusu 3">
            <a:extLst>
              <a:ext uri="{FF2B5EF4-FFF2-40B4-BE49-F238E27FC236}">
                <a16:creationId xmlns:a16="http://schemas.microsoft.com/office/drawing/2014/main" id="{193159CF-700E-D0FD-6FAF-38F7FC575DC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A43F7CD-3DD0-E425-F887-EB12060F7856}"/>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18140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3E4C5FE-F94E-157C-BE5D-4B8006AC7FE1}"/>
              </a:ext>
            </a:extLst>
          </p:cNvPr>
          <p:cNvSpPr>
            <a:spLocks noGrp="1"/>
          </p:cNvSpPr>
          <p:nvPr>
            <p:ph type="dt" sz="half" idx="10"/>
          </p:nvPr>
        </p:nvSpPr>
        <p:spPr/>
        <p:txBody>
          <a:bodyPr/>
          <a:lstStyle/>
          <a:p>
            <a:fld id="{7FB30DF3-9219-4DFD-A517-8298D891D685}" type="datetimeFigureOut">
              <a:rPr lang="tr-TR" smtClean="0"/>
              <a:t>22.02.2024</a:t>
            </a:fld>
            <a:endParaRPr lang="tr-TR"/>
          </a:p>
        </p:txBody>
      </p:sp>
      <p:sp>
        <p:nvSpPr>
          <p:cNvPr id="3" name="Alt Bilgi Yer Tutucusu 2">
            <a:extLst>
              <a:ext uri="{FF2B5EF4-FFF2-40B4-BE49-F238E27FC236}">
                <a16:creationId xmlns:a16="http://schemas.microsoft.com/office/drawing/2014/main" id="{B19AE199-FC2C-78CF-1525-C6F087BBF1D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F25133A-B3BC-48B4-48FE-51EEFD3958D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4156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F09C75-6454-3A34-3095-F2BB1AF7AF3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600ED0E-473D-EAD9-00D5-9F22291F2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EBD6D9F-A156-49DA-E2E9-2ACCEA959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67944D-2FD9-F43D-2131-851EFA2F67ED}"/>
              </a:ext>
            </a:extLst>
          </p:cNvPr>
          <p:cNvSpPr>
            <a:spLocks noGrp="1"/>
          </p:cNvSpPr>
          <p:nvPr>
            <p:ph type="dt" sz="half" idx="10"/>
          </p:nvPr>
        </p:nvSpPr>
        <p:spPr/>
        <p:txBody>
          <a:bodyPr/>
          <a:lstStyle/>
          <a:p>
            <a:fld id="{7FB30DF3-9219-4DFD-A517-8298D891D685}" type="datetimeFigureOut">
              <a:rPr lang="tr-TR" smtClean="0"/>
              <a:t>22.02.2024</a:t>
            </a:fld>
            <a:endParaRPr lang="tr-TR"/>
          </a:p>
        </p:txBody>
      </p:sp>
      <p:sp>
        <p:nvSpPr>
          <p:cNvPr id="6" name="Alt Bilgi Yer Tutucusu 5">
            <a:extLst>
              <a:ext uri="{FF2B5EF4-FFF2-40B4-BE49-F238E27FC236}">
                <a16:creationId xmlns:a16="http://schemas.microsoft.com/office/drawing/2014/main" id="{F1908D17-E1C9-D5BA-8925-B61FEA28B90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0EF1781-2369-C1D2-34BB-B56FF63571C7}"/>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746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D33136-7B15-6832-28F6-32E50768038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3E99F2B-21A1-B1EA-CFFC-117BB0684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A75A30D-1547-DFD3-B5FB-9AFD024C7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D64A739-BD4E-1240-75C6-D61103036912}"/>
              </a:ext>
            </a:extLst>
          </p:cNvPr>
          <p:cNvSpPr>
            <a:spLocks noGrp="1"/>
          </p:cNvSpPr>
          <p:nvPr>
            <p:ph type="dt" sz="half" idx="10"/>
          </p:nvPr>
        </p:nvSpPr>
        <p:spPr/>
        <p:txBody>
          <a:bodyPr/>
          <a:lstStyle/>
          <a:p>
            <a:fld id="{7FB30DF3-9219-4DFD-A517-8298D891D685}" type="datetimeFigureOut">
              <a:rPr lang="tr-TR" smtClean="0"/>
              <a:t>22.02.2024</a:t>
            </a:fld>
            <a:endParaRPr lang="tr-TR"/>
          </a:p>
        </p:txBody>
      </p:sp>
      <p:sp>
        <p:nvSpPr>
          <p:cNvPr id="6" name="Alt Bilgi Yer Tutucusu 5">
            <a:extLst>
              <a:ext uri="{FF2B5EF4-FFF2-40B4-BE49-F238E27FC236}">
                <a16:creationId xmlns:a16="http://schemas.microsoft.com/office/drawing/2014/main" id="{3B2A6343-367B-E445-DBBB-5A8641B9867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8EDE9BD-52B0-6892-4A99-CEF1737E1D8A}"/>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4697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C73D3AF-A8CA-AAB5-6811-23158F643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1D22FA9-D816-4784-DB9F-B59376C19E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A114A4-7BEC-6651-9831-BB9E91E3E6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30DF3-9219-4DFD-A517-8298D891D685}" type="datetimeFigureOut">
              <a:rPr lang="tr-TR" smtClean="0"/>
              <a:t>22.02.2024</a:t>
            </a:fld>
            <a:endParaRPr lang="tr-TR"/>
          </a:p>
        </p:txBody>
      </p:sp>
      <p:sp>
        <p:nvSpPr>
          <p:cNvPr id="5" name="Alt Bilgi Yer Tutucusu 4">
            <a:extLst>
              <a:ext uri="{FF2B5EF4-FFF2-40B4-BE49-F238E27FC236}">
                <a16:creationId xmlns:a16="http://schemas.microsoft.com/office/drawing/2014/main" id="{E7B3F18E-2EB6-1F27-09F1-4753C9383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D424AA5-D408-3048-D849-23E19E3DCF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1B114-A1ED-4460-9AA1-269D7414BAC2}" type="slidenum">
              <a:rPr lang="tr-TR" smtClean="0"/>
              <a:t>‹#›</a:t>
            </a:fld>
            <a:endParaRPr lang="tr-TR"/>
          </a:p>
        </p:txBody>
      </p:sp>
    </p:spTree>
    <p:extLst>
      <p:ext uri="{BB962C8B-B14F-4D97-AF65-F5344CB8AC3E}">
        <p14:creationId xmlns:p14="http://schemas.microsoft.com/office/powerpoint/2010/main" val="55877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yazı tipi, grafik, ekran görüntüsü içeren bir resim&#10;&#10;Açıklama otomatik olarak oluşturuldu">
            <a:extLst>
              <a:ext uri="{FF2B5EF4-FFF2-40B4-BE49-F238E27FC236}">
                <a16:creationId xmlns:a16="http://schemas.microsoft.com/office/drawing/2014/main" id="{99475D40-CDE7-B7C9-994A-5E42E111D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EFB7E7A4-139D-EABE-8337-80C4B79BB77A}"/>
              </a:ext>
            </a:extLst>
          </p:cNvPr>
          <p:cNvSpPr txBox="1"/>
          <p:nvPr/>
        </p:nvSpPr>
        <p:spPr>
          <a:xfrm>
            <a:off x="5433060" y="3465314"/>
            <a:ext cx="4206240" cy="646331"/>
          </a:xfrm>
          <a:prstGeom prst="rect">
            <a:avLst/>
          </a:prstGeom>
          <a:solidFill>
            <a:srgbClr val="15051B"/>
          </a:solidFill>
        </p:spPr>
        <p:txBody>
          <a:bodyPr wrap="square" rtlCol="0">
            <a:spAutoFit/>
          </a:bodyPr>
          <a:lstStyle/>
          <a:p>
            <a:pPr algn="ctr"/>
            <a:r>
              <a:rPr lang="tr-TR" sz="1800" b="1" dirty="0">
                <a:solidFill>
                  <a:srgbClr val="F2FAFF"/>
                </a:solidFill>
                <a:latin typeface="Arial" panose="020B0604020202020204" pitchFamily="34" charset="0"/>
                <a:cs typeface="Arial" panose="020B0604020202020204" pitchFamily="34" charset="0"/>
              </a:rPr>
              <a:t>1. KONU: ALLAH'IN (C.C.) KULU:                   HZ. MUHAMMED (S.A.V.)</a:t>
            </a:r>
            <a:endParaRPr lang="en-US" sz="1800" b="1" dirty="0">
              <a:solidFill>
                <a:srgbClr val="F2FA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89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9E560-C2AF-EAE6-BBAF-C0A1C7D5EAB1}"/>
            </a:ext>
          </a:extLst>
        </p:cNvPr>
        <p:cNvGrpSpPr/>
        <p:nvPr/>
      </p:nvGrpSpPr>
      <p:grpSpPr>
        <a:xfrm>
          <a:off x="0" y="0"/>
          <a:ext cx="0" cy="0"/>
          <a:chOff x="0" y="0"/>
          <a:chExt cx="0" cy="0"/>
        </a:xfrm>
      </p:grpSpPr>
      <p:pic>
        <p:nvPicPr>
          <p:cNvPr id="10" name="Resim 9" descr="ekran görüntüsü, metin, tasarım içeren bir resim&#10;&#10;Açıklama otomatik olarak oluşturuldu">
            <a:extLst>
              <a:ext uri="{FF2B5EF4-FFF2-40B4-BE49-F238E27FC236}">
                <a16:creationId xmlns:a16="http://schemas.microsoft.com/office/drawing/2014/main" id="{5ACD9BF1-6704-BA4E-02A7-7908095BDC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83B8A5E3-7876-519B-4E89-4BFC655B534C}"/>
              </a:ext>
            </a:extLst>
          </p:cNvPr>
          <p:cNvSpPr txBox="1"/>
          <p:nvPr/>
        </p:nvSpPr>
        <p:spPr>
          <a:xfrm>
            <a:off x="459772" y="60943"/>
            <a:ext cx="706529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ALLAH'IN (C.C.) KULU: HZ. MUHAMMED (S.A.V.)</a:t>
            </a:r>
          </a:p>
        </p:txBody>
      </p:sp>
      <p:sp>
        <p:nvSpPr>
          <p:cNvPr id="5" name="Metin kutusu 4">
            <a:extLst>
              <a:ext uri="{FF2B5EF4-FFF2-40B4-BE49-F238E27FC236}">
                <a16:creationId xmlns:a16="http://schemas.microsoft.com/office/drawing/2014/main" id="{5AF049E2-84EA-2770-A1F6-3CF063DA8EA8}"/>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252ADC6D-9723-A2AD-CA76-01C244C6F982}"/>
              </a:ext>
            </a:extLst>
          </p:cNvPr>
          <p:cNvSpPr txBox="1"/>
          <p:nvPr/>
        </p:nvSpPr>
        <p:spPr>
          <a:xfrm>
            <a:off x="4015484" y="849295"/>
            <a:ext cx="7766785" cy="2400657"/>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Hz. Muhammed’in (s.a.v.) peygamberliğini kabul etmek istemeyen müşrikler, bahane olarak onun kendileri gibi bir insan olmasını öne sürmüşlerdir. Kur’an-ı Kerim’de onların bu bahaneleri şöyle haber verilmektedir: </a:t>
            </a:r>
          </a:p>
        </p:txBody>
      </p:sp>
      <p:sp>
        <p:nvSpPr>
          <p:cNvPr id="9" name="Metin kutusu 8">
            <a:extLst>
              <a:ext uri="{FF2B5EF4-FFF2-40B4-BE49-F238E27FC236}">
                <a16:creationId xmlns:a16="http://schemas.microsoft.com/office/drawing/2014/main" id="{87CEAD39-2AAE-89D2-397E-569AF8A11410}"/>
              </a:ext>
            </a:extLst>
          </p:cNvPr>
          <p:cNvSpPr txBox="1"/>
          <p:nvPr/>
        </p:nvSpPr>
        <p:spPr>
          <a:xfrm>
            <a:off x="3992416" y="3567706"/>
            <a:ext cx="8199584" cy="2477601"/>
          </a:xfrm>
          <a:prstGeom prst="rect">
            <a:avLst/>
          </a:prstGeom>
          <a:solidFill>
            <a:schemeClr val="accent6">
              <a:lumMod val="20000"/>
              <a:lumOff val="80000"/>
            </a:schemeClr>
          </a:solid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'Bu ne biçim peygamber; bizler gibi yemek yiyor, çarşılarda dolaşıyor! Ona kendisiyle beraber uyarıcı olarak bir melek indirilmeli  değil miydi?' dediler.”</a:t>
            </a:r>
          </a:p>
          <a:p>
            <a:pPr>
              <a:spcAft>
                <a:spcPts val="600"/>
              </a:spcAft>
            </a:pP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Furkân</a:t>
            </a:r>
            <a:r>
              <a:rPr lang="tr-TR" sz="3000" dirty="0">
                <a:latin typeface="Arial" panose="020B0604020202020204" pitchFamily="34" charset="0"/>
                <a:cs typeface="Arial" panose="020B0604020202020204" pitchFamily="34" charset="0"/>
              </a:rPr>
              <a:t> suresi, 7. ayet)</a:t>
            </a:r>
          </a:p>
        </p:txBody>
      </p:sp>
      <p:pic>
        <p:nvPicPr>
          <p:cNvPr id="3" name="Resim 2" descr="giyim, resim, kadın, insanlar içeren bir resim&#10;&#10;Açıklama otomatik olarak oluşturuldu">
            <a:extLst>
              <a:ext uri="{FF2B5EF4-FFF2-40B4-BE49-F238E27FC236}">
                <a16:creationId xmlns:a16="http://schemas.microsoft.com/office/drawing/2014/main" id="{BCB102B6-4F78-E24E-BA92-736541E16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9000"/>
            <a:ext cx="3600000" cy="5400000"/>
          </a:xfrm>
          <a:prstGeom prst="rect">
            <a:avLst/>
          </a:prstGeom>
        </p:spPr>
      </p:pic>
      <p:sp>
        <p:nvSpPr>
          <p:cNvPr id="7" name="Metin kutusu 6">
            <a:extLst>
              <a:ext uri="{FF2B5EF4-FFF2-40B4-BE49-F238E27FC236}">
                <a16:creationId xmlns:a16="http://schemas.microsoft.com/office/drawing/2014/main" id="{54731BF9-AF39-E2E2-6C22-EE4142A92D39}"/>
              </a:ext>
            </a:extLst>
          </p:cNvPr>
          <p:cNvSpPr txBox="1"/>
          <p:nvPr/>
        </p:nvSpPr>
        <p:spPr>
          <a:xfrm>
            <a:off x="221457" y="5044854"/>
            <a:ext cx="3581522" cy="646331"/>
          </a:xfrm>
          <a:prstGeom prst="rect">
            <a:avLst/>
          </a:prstGeom>
          <a:solidFill>
            <a:srgbClr val="A5A5A5">
              <a:alpha val="50196"/>
            </a:srgbClr>
          </a:solidFill>
        </p:spPr>
        <p:txBody>
          <a:bodyPr wrap="square" rtlCol="0">
            <a:spAutoFit/>
          </a:bodyPr>
          <a:lstStyle/>
          <a:p>
            <a:pPr algn="ctr"/>
            <a:r>
              <a:rPr lang="tr-TR" dirty="0"/>
              <a:t>Bu görsel yapay zekâ ile oluşturulmuştur.</a:t>
            </a:r>
          </a:p>
        </p:txBody>
      </p:sp>
    </p:spTree>
    <p:extLst>
      <p:ext uri="{BB962C8B-B14F-4D97-AF65-F5344CB8AC3E}">
        <p14:creationId xmlns:p14="http://schemas.microsoft.com/office/powerpoint/2010/main" val="288676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5AE29-4BBF-1949-93C5-C8DA148D97C7}"/>
            </a:ext>
          </a:extLst>
        </p:cNvPr>
        <p:cNvGrpSpPr/>
        <p:nvPr/>
      </p:nvGrpSpPr>
      <p:grpSpPr>
        <a:xfrm>
          <a:off x="0" y="0"/>
          <a:ext cx="0" cy="0"/>
          <a:chOff x="0" y="0"/>
          <a:chExt cx="0" cy="0"/>
        </a:xfrm>
      </p:grpSpPr>
      <p:pic>
        <p:nvPicPr>
          <p:cNvPr id="10" name="Resim 9" descr="ekran görüntüsü, metin, tasarım içeren bir resim&#10;&#10;Açıklama otomatik olarak oluşturuldu">
            <a:extLst>
              <a:ext uri="{FF2B5EF4-FFF2-40B4-BE49-F238E27FC236}">
                <a16:creationId xmlns:a16="http://schemas.microsoft.com/office/drawing/2014/main" id="{7BCE4095-5116-1FDF-B0E9-8D1E6E242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BB5626BC-0039-5BBD-F9AA-207292CEC1A0}"/>
              </a:ext>
            </a:extLst>
          </p:cNvPr>
          <p:cNvSpPr txBox="1"/>
          <p:nvPr/>
        </p:nvSpPr>
        <p:spPr>
          <a:xfrm>
            <a:off x="459772" y="60943"/>
            <a:ext cx="706529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ALLAH'IN (C.C.) KULU: HZ. MUHAMMED (S.A.V.)</a:t>
            </a:r>
          </a:p>
        </p:txBody>
      </p:sp>
      <p:sp>
        <p:nvSpPr>
          <p:cNvPr id="5" name="Metin kutusu 4">
            <a:extLst>
              <a:ext uri="{FF2B5EF4-FFF2-40B4-BE49-F238E27FC236}">
                <a16:creationId xmlns:a16="http://schemas.microsoft.com/office/drawing/2014/main" id="{041C8BB9-A228-0EED-A13D-31A5E1D9324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CA9AB674-4414-0D2E-B7FC-6B83AD7E17B6}"/>
              </a:ext>
            </a:extLst>
          </p:cNvPr>
          <p:cNvSpPr txBox="1"/>
          <p:nvPr/>
        </p:nvSpPr>
        <p:spPr>
          <a:xfrm>
            <a:off x="4015484" y="849295"/>
            <a:ext cx="7766785" cy="2400657"/>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Hz. Muhammed’in (s.a.v.) bizler gibi bir   kul olmasının yanında onu insanlardan ayıran bir takım özellikleri de vardır. O, hiçbir zaman puta tapmamış ve Allah’a (c.c.) şirk koşmamıştır. </a:t>
            </a:r>
          </a:p>
        </p:txBody>
      </p:sp>
      <p:sp>
        <p:nvSpPr>
          <p:cNvPr id="3" name="Metin kutusu 2">
            <a:extLst>
              <a:ext uri="{FF2B5EF4-FFF2-40B4-BE49-F238E27FC236}">
                <a16:creationId xmlns:a16="http://schemas.microsoft.com/office/drawing/2014/main" id="{346EB9E4-51E2-F661-7B4C-90838C05D016}"/>
              </a:ext>
            </a:extLst>
          </p:cNvPr>
          <p:cNvSpPr txBox="1"/>
          <p:nvPr/>
        </p:nvSpPr>
        <p:spPr>
          <a:xfrm>
            <a:off x="4015483" y="3406377"/>
            <a:ext cx="7766785" cy="147732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Bunun yanı sıra onu insanlardan ayıran   en önemli özelliği Yüce Allah’tan (c.c.) vahiy almasıdır.</a:t>
            </a:r>
          </a:p>
        </p:txBody>
      </p:sp>
      <p:pic>
        <p:nvPicPr>
          <p:cNvPr id="7" name="Resim 6" descr="kum tepesi, rüzgarla biçimlenmiş toprak, kum, manzara içeren bir resim&#10;&#10;Açıklama otomatik olarak oluşturuldu">
            <a:extLst>
              <a:ext uri="{FF2B5EF4-FFF2-40B4-BE49-F238E27FC236}">
                <a16:creationId xmlns:a16="http://schemas.microsoft.com/office/drawing/2014/main" id="{700BE03F-C14E-7743-F447-24222A579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57" y="729000"/>
            <a:ext cx="3600000" cy="5400000"/>
          </a:xfrm>
          <a:prstGeom prst="rect">
            <a:avLst/>
          </a:prstGeom>
        </p:spPr>
      </p:pic>
    </p:spTree>
    <p:extLst>
      <p:ext uri="{BB962C8B-B14F-4D97-AF65-F5344CB8AC3E}">
        <p14:creationId xmlns:p14="http://schemas.microsoft.com/office/powerpoint/2010/main" val="213054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B8A73-23F5-6D54-7DEE-2336D3B85B00}"/>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D189BDA9-0CB9-11C6-DC21-5188337CE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55A0100A-832E-FCE5-4A22-A4AC085E2ED7}"/>
              </a:ext>
            </a:extLst>
          </p:cNvPr>
          <p:cNvSpPr txBox="1"/>
          <p:nvPr/>
        </p:nvSpPr>
        <p:spPr>
          <a:xfrm>
            <a:off x="459772" y="60943"/>
            <a:ext cx="724957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ALLAH'IN (C.C.) KULU: HZ. MUHAMMED (S.A.V.)</a:t>
            </a:r>
          </a:p>
        </p:txBody>
      </p:sp>
      <p:sp>
        <p:nvSpPr>
          <p:cNvPr id="3" name="Freeform 11">
            <a:extLst>
              <a:ext uri="{FF2B5EF4-FFF2-40B4-BE49-F238E27FC236}">
                <a16:creationId xmlns:a16="http://schemas.microsoft.com/office/drawing/2014/main" id="{CABB12DC-257B-3D30-53C7-DC28374478BF}"/>
              </a:ext>
            </a:extLst>
          </p:cNvPr>
          <p:cNvSpPr/>
          <p:nvPr/>
        </p:nvSpPr>
        <p:spPr>
          <a:xfrm>
            <a:off x="4482650" y="543962"/>
            <a:ext cx="3226700" cy="2024754"/>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C99C4509-90FC-594F-141D-BC3B9CAF2D09}"/>
              </a:ext>
            </a:extLst>
          </p:cNvPr>
          <p:cNvSpPr txBox="1"/>
          <p:nvPr/>
        </p:nvSpPr>
        <p:spPr>
          <a:xfrm>
            <a:off x="4866862" y="1347667"/>
            <a:ext cx="2458276" cy="461665"/>
          </a:xfrm>
          <a:prstGeom prst="rect">
            <a:avLst/>
          </a:prstGeom>
          <a:noFill/>
        </p:spPr>
        <p:txBody>
          <a:bodyPr wrap="square" rtlCol="0">
            <a:spAutoFit/>
          </a:bodyPr>
          <a:lstStyle/>
          <a:p>
            <a:pPr algn="ctr"/>
            <a:r>
              <a:rPr lang="tr-TR" sz="2400" b="1" dirty="0">
                <a:latin typeface="Arial" panose="020B0604020202020204" pitchFamily="34" charset="0"/>
              </a:rPr>
              <a:t>NOT EDELİM</a:t>
            </a:r>
          </a:p>
        </p:txBody>
      </p:sp>
      <p:sp>
        <p:nvSpPr>
          <p:cNvPr id="7" name="Metin kutusu 6">
            <a:extLst>
              <a:ext uri="{FF2B5EF4-FFF2-40B4-BE49-F238E27FC236}">
                <a16:creationId xmlns:a16="http://schemas.microsoft.com/office/drawing/2014/main" id="{D1AAEE7E-A539-506A-B1D9-86860C432310}"/>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55EB0208-FD2D-7CC4-399D-FB277CEDF705}"/>
              </a:ext>
            </a:extLst>
          </p:cNvPr>
          <p:cNvSpPr txBox="1"/>
          <p:nvPr/>
        </p:nvSpPr>
        <p:spPr>
          <a:xfrm>
            <a:off x="774492" y="2930428"/>
            <a:ext cx="10643017" cy="3016210"/>
          </a:xfrm>
          <a:prstGeom prst="rect">
            <a:avLst/>
          </a:prstGeom>
          <a:noFill/>
          <a:ln>
            <a:noFill/>
          </a:ln>
        </p:spPr>
        <p:txBody>
          <a:bodyPr wrap="square" rtlCol="0">
            <a:spAutoFit/>
          </a:bodyPr>
          <a:lstStyle/>
          <a:p>
            <a:pPr algn="ctr">
              <a:spcAft>
                <a:spcPts val="600"/>
              </a:spcAft>
            </a:pPr>
            <a:r>
              <a:rPr lang="tr-TR" sz="3000" dirty="0">
                <a:latin typeface="Arial" panose="020B0604020202020204" pitchFamily="34" charset="0"/>
                <a:cs typeface="Arial" panose="020B0604020202020204" pitchFamily="34" charset="0"/>
              </a:rPr>
              <a:t>Hz. Peygamberin vücut yapısına, üstün özelliklerine ve güzelliklerine dair Hz. Ali’nin (r.a.) naklettiği hadisin yazıldığı levhalara </a:t>
            </a:r>
            <a:r>
              <a:rPr lang="tr-TR" sz="3000" b="1" dirty="0">
                <a:solidFill>
                  <a:srgbClr val="FF0000"/>
                </a:solidFill>
                <a:latin typeface="Arial" panose="020B0604020202020204" pitchFamily="34" charset="0"/>
                <a:cs typeface="Arial" panose="020B0604020202020204" pitchFamily="34" charset="0"/>
              </a:rPr>
              <a:t>Hilye-i Şerif </a:t>
            </a:r>
            <a:r>
              <a:rPr lang="tr-TR" sz="3000" dirty="0">
                <a:latin typeface="Arial" panose="020B0604020202020204" pitchFamily="34" charset="0"/>
                <a:cs typeface="Arial" panose="020B0604020202020204" pitchFamily="34" charset="0"/>
              </a:rPr>
              <a:t>denir.</a:t>
            </a:r>
          </a:p>
          <a:p>
            <a:pPr algn="ctr">
              <a:spcAft>
                <a:spcPts val="600"/>
              </a:spcAft>
            </a:pPr>
            <a:endParaRPr lang="tr-TR" sz="3000" dirty="0">
              <a:latin typeface="Arial" panose="020B0604020202020204" pitchFamily="34" charset="0"/>
              <a:cs typeface="Arial" panose="020B0604020202020204" pitchFamily="34" charset="0"/>
            </a:endParaRPr>
          </a:p>
          <a:p>
            <a:pPr algn="ctr">
              <a:spcAft>
                <a:spcPts val="600"/>
              </a:spcAft>
            </a:pPr>
            <a:r>
              <a:rPr lang="tr-TR" sz="3000" b="1" dirty="0" err="1">
                <a:solidFill>
                  <a:srgbClr val="FF0000"/>
                </a:solidFill>
                <a:latin typeface="Arial" panose="020B0604020202020204" pitchFamily="34" charset="0"/>
                <a:cs typeface="Arial" panose="020B0604020202020204" pitchFamily="34" charset="0"/>
              </a:rPr>
              <a:t>Üsve</a:t>
            </a:r>
            <a:r>
              <a:rPr lang="tr-TR" sz="3000" b="1" dirty="0">
                <a:solidFill>
                  <a:srgbClr val="FF0000"/>
                </a:solidFill>
                <a:latin typeface="Arial" panose="020B0604020202020204" pitchFamily="34" charset="0"/>
                <a:cs typeface="Arial" panose="020B0604020202020204" pitchFamily="34" charset="0"/>
              </a:rPr>
              <a:t>-i </a:t>
            </a:r>
            <a:r>
              <a:rPr lang="tr-TR" sz="3000" b="1" dirty="0" err="1">
                <a:solidFill>
                  <a:srgbClr val="FF0000"/>
                </a:solidFill>
                <a:latin typeface="Arial" panose="020B0604020202020204" pitchFamily="34" charset="0"/>
                <a:cs typeface="Arial" panose="020B0604020202020204" pitchFamily="34" charset="0"/>
              </a:rPr>
              <a:t>hasene</a:t>
            </a:r>
            <a:r>
              <a:rPr lang="tr-TR" sz="3000" dirty="0">
                <a:latin typeface="Arial" panose="020B0604020202020204" pitchFamily="34" charset="0"/>
                <a:cs typeface="Arial" panose="020B0604020202020204" pitchFamily="34" charset="0"/>
              </a:rPr>
              <a:t>: Hz. Muhammed’in (s.a.v.) en güzel örnek olduğunu anlatan ifadedir.</a:t>
            </a:r>
          </a:p>
        </p:txBody>
      </p:sp>
    </p:spTree>
    <p:extLst>
      <p:ext uri="{BB962C8B-B14F-4D97-AF65-F5344CB8AC3E}">
        <p14:creationId xmlns:p14="http://schemas.microsoft.com/office/powerpoint/2010/main" val="2802844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8D90835-78B9-1070-8152-898E03516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2190200"/>
            <a:ext cx="10643017" cy="2477601"/>
          </a:xfrm>
          <a:prstGeom prst="rect">
            <a:avLst/>
          </a:prstGeom>
          <a:noFill/>
          <a:ln>
            <a:noFill/>
          </a:ln>
        </p:spPr>
        <p:txBody>
          <a:bodyPr wrap="square" rtlCol="0">
            <a:spAutoFit/>
          </a:bodyPr>
          <a:lstStyle/>
          <a:p>
            <a:pPr algn="ctr">
              <a:spcAft>
                <a:spcPts val="600"/>
              </a:spcAft>
            </a:pPr>
            <a:r>
              <a:rPr lang="tr-TR" sz="3000" dirty="0">
                <a:latin typeface="Arial" panose="020B0604020202020204" pitchFamily="34" charset="0"/>
                <a:cs typeface="Arial" panose="020B0604020202020204" pitchFamily="34" charset="0"/>
              </a:rPr>
              <a:t>“Muhammed ancak bir peygamberdir. Ondan önce de peygamberler gelip geçmiştir. O ölür veya öldürülürse geriye mi döneceksiniz? Geriye dönen, Allah’a hiçbir zarar vermez. Allah, şükredenlerin mükâfatını verecektir.”</a:t>
            </a:r>
          </a:p>
          <a:p>
            <a:pPr algn="ctr">
              <a:spcAft>
                <a:spcPts val="600"/>
              </a:spcAft>
            </a:pPr>
            <a:r>
              <a:rPr lang="tr-TR" sz="3000" dirty="0">
                <a:latin typeface="Arial" panose="020B0604020202020204" pitchFamily="34" charset="0"/>
                <a:cs typeface="Arial" panose="020B0604020202020204" pitchFamily="34" charset="0"/>
              </a:rPr>
              <a:t>(</a:t>
            </a:r>
            <a:r>
              <a:rPr lang="tr-TR" sz="3000" dirty="0" err="1">
                <a:latin typeface="Arial" panose="020B0604020202020204" pitchFamily="34" charset="0"/>
                <a:cs typeface="Arial" panose="020B0604020202020204" pitchFamily="34" charset="0"/>
              </a:rPr>
              <a:t>Âl</a:t>
            </a:r>
            <a:r>
              <a:rPr lang="tr-TR" sz="3000" dirty="0">
                <a:latin typeface="Arial" panose="020B0604020202020204" pitchFamily="34" charset="0"/>
                <a:cs typeface="Arial" panose="020B0604020202020204" pitchFamily="34" charset="0"/>
              </a:rPr>
              <a:t>-i İmrân suresi, 144. ayet)</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32012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ALLAH'IN (C.C.) KULU: HZ. MUHAMMED (S.A.V.)</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Ayet</a:t>
              </a:r>
            </a:p>
          </p:txBody>
        </p:sp>
      </p:grpSp>
      <p:sp>
        <p:nvSpPr>
          <p:cNvPr id="10" name="Metin kutusu 9">
            <a:extLst>
              <a:ext uri="{FF2B5EF4-FFF2-40B4-BE49-F238E27FC236}">
                <a16:creationId xmlns:a16="http://schemas.microsoft.com/office/drawing/2014/main" id="{974AFDB1-193A-22D0-1AB7-93207B72C2B5}"/>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262440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9BB6E50-7BBB-A0EC-2A2D-2F50E152D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2185522"/>
            <a:ext cx="10996594"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İslam dini kıyamete kadar geçerli olan bir dindir.</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230182"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ALLAH'IN (C.C.) KULU: HZ. MUHAMMED (S.A.V.)</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Ayetin</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D9EC9FDC-C7A7-E03F-AE15-B1FD019710B2}"/>
              </a:ext>
            </a:extLst>
          </p:cNvPr>
          <p:cNvSpPr txBox="1"/>
          <p:nvPr/>
        </p:nvSpPr>
        <p:spPr>
          <a:xfrm>
            <a:off x="774492" y="2962657"/>
            <a:ext cx="10831354"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Yüce Allah şükür ve iman karşılığında mükâfat verir.</a:t>
            </a:r>
          </a:p>
        </p:txBody>
      </p:sp>
      <p:sp>
        <p:nvSpPr>
          <p:cNvPr id="11" name="Metin kutusu 10">
            <a:extLst>
              <a:ext uri="{FF2B5EF4-FFF2-40B4-BE49-F238E27FC236}">
                <a16:creationId xmlns:a16="http://schemas.microsoft.com/office/drawing/2014/main" id="{9A61F793-8C6C-EEC2-F444-1129A5742E06}"/>
              </a:ext>
            </a:extLst>
          </p:cNvPr>
          <p:cNvSpPr txBox="1"/>
          <p:nvPr/>
        </p:nvSpPr>
        <p:spPr>
          <a:xfrm>
            <a:off x="774492" y="3739792"/>
            <a:ext cx="10643017"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Hz. Muhammed (s.a.v.) Allah’ın (c.c.) gönderdiği nebilerden biridir.</a:t>
            </a:r>
          </a:p>
        </p:txBody>
      </p:sp>
      <p:sp>
        <p:nvSpPr>
          <p:cNvPr id="12" name="Metin kutusu 11">
            <a:extLst>
              <a:ext uri="{FF2B5EF4-FFF2-40B4-BE49-F238E27FC236}">
                <a16:creationId xmlns:a16="http://schemas.microsoft.com/office/drawing/2014/main" id="{EAB340D6-87F9-879D-1349-01A8B12DB00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200706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AE6F9FEF-833F-6E52-28A3-6763108D5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Resim 11" descr="daire, sarı, kehribar, grafik içeren bir resim&#10;&#10;Açıklama otomatik olarak oluşturuldu">
            <a:extLst>
              <a:ext uri="{FF2B5EF4-FFF2-40B4-BE49-F238E27FC236}">
                <a16:creationId xmlns:a16="http://schemas.microsoft.com/office/drawing/2014/main" id="{1C028804-1BCF-FD02-0F4D-2A0C9D45F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4734222"/>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4016484"/>
          </a:xfrm>
          <a:prstGeom prst="rect">
            <a:avLst/>
          </a:prstGeom>
          <a:noFill/>
          <a:ln>
            <a:noFill/>
          </a:ln>
        </p:spPr>
        <p:txBody>
          <a:bodyPr wrap="square" rtlCol="0">
            <a:spAutoFit/>
          </a:bodyPr>
          <a:lstStyle/>
          <a:p>
            <a:pPr>
              <a:spcAft>
                <a:spcPts val="600"/>
              </a:spcAft>
            </a:pPr>
            <a:r>
              <a:rPr lang="tr-TR" sz="2200" dirty="0">
                <a:latin typeface="Arial" panose="020B0604020202020204" pitchFamily="34" charset="0"/>
                <a:cs typeface="Arial" panose="020B0604020202020204" pitchFamily="34" charset="0"/>
              </a:rPr>
              <a:t>• </a:t>
            </a:r>
            <a:r>
              <a:rPr lang="tr-TR" sz="2200" dirty="0" err="1">
                <a:latin typeface="Arial" panose="020B0604020202020204" pitchFamily="34" charset="0"/>
                <a:cs typeface="Arial" panose="020B0604020202020204" pitchFamily="34" charset="0"/>
              </a:rPr>
              <a:t>Mescid</a:t>
            </a:r>
            <a:r>
              <a:rPr lang="tr-TR" sz="2200" dirty="0">
                <a:latin typeface="Arial" panose="020B0604020202020204" pitchFamily="34" charset="0"/>
                <a:cs typeface="Arial" panose="020B0604020202020204" pitchFamily="34" charset="0"/>
              </a:rPr>
              <a:t>-i Nebi inşa edilirken ya da savaş için hendekler kazılırken herkesle beraber çalışmış ve herkes gibi o da yorulmuştu. </a:t>
            </a:r>
          </a:p>
          <a:p>
            <a:pPr>
              <a:spcAft>
                <a:spcPts val="600"/>
              </a:spcAft>
            </a:pPr>
            <a:r>
              <a:rPr lang="tr-TR" sz="2200" dirty="0">
                <a:latin typeface="Arial" panose="020B0604020202020204" pitchFamily="34" charset="0"/>
                <a:cs typeface="Arial" panose="020B0604020202020204" pitchFamily="34" charset="0"/>
              </a:rPr>
              <a:t>• Peygamberimiz elbisesini kendi eliyle yamar ve ayakkabısını kendi onarırdı. </a:t>
            </a:r>
          </a:p>
          <a:p>
            <a:pPr>
              <a:spcAft>
                <a:spcPts val="600"/>
              </a:spcAft>
            </a:pPr>
            <a:r>
              <a:rPr lang="tr-TR" sz="2200" dirty="0">
                <a:latin typeface="Arial" panose="020B0604020202020204" pitchFamily="34" charset="0"/>
                <a:cs typeface="Arial" panose="020B0604020202020204" pitchFamily="34" charset="0"/>
              </a:rPr>
              <a:t>• Hz. Peygamberi torunlarını gezdirirken, gençlerle dertleşirken, alışveriş yaparken görmek mümkündü. </a:t>
            </a:r>
          </a:p>
          <a:p>
            <a:pPr algn="just">
              <a:spcAft>
                <a:spcPts val="600"/>
              </a:spcAft>
            </a:pPr>
            <a:r>
              <a:rPr lang="tr-TR" sz="2200" b="1" dirty="0">
                <a:latin typeface="Arial" panose="020B0604020202020204" pitchFamily="34" charset="0"/>
                <a:cs typeface="Arial" panose="020B0604020202020204" pitchFamily="34" charset="0"/>
              </a:rPr>
              <a:t>Bu maddeler aşağıdaki sorulardan hangisine cevap niteliğindedir? </a:t>
            </a:r>
          </a:p>
          <a:p>
            <a:pPr algn="just">
              <a:spcAft>
                <a:spcPts val="600"/>
              </a:spcAft>
            </a:pPr>
            <a:r>
              <a:rPr lang="tr-TR" sz="2200" dirty="0">
                <a:latin typeface="Arial" panose="020B0604020202020204" pitchFamily="34" charset="0"/>
                <a:cs typeface="Arial" panose="020B0604020202020204" pitchFamily="34" charset="0"/>
              </a:rPr>
              <a:t>A) Hz. Muhammed (s.a.v.) tebliğ vazifesini yaparken nelere dikkat etmiştir? </a:t>
            </a:r>
          </a:p>
          <a:p>
            <a:pPr algn="just">
              <a:spcAft>
                <a:spcPts val="600"/>
              </a:spcAft>
            </a:pPr>
            <a:r>
              <a:rPr lang="tr-TR" sz="2200" dirty="0">
                <a:latin typeface="Arial" panose="020B0604020202020204" pitchFamily="34" charset="0"/>
                <a:cs typeface="Arial" panose="020B0604020202020204" pitchFamily="34" charset="0"/>
              </a:rPr>
              <a:t>B) İnsanlar peygamberimize gönderilenleri anlamak için neler yapmalıdır? </a:t>
            </a:r>
          </a:p>
          <a:p>
            <a:pPr algn="just">
              <a:spcAft>
                <a:spcPts val="600"/>
              </a:spcAft>
            </a:pPr>
            <a:r>
              <a:rPr lang="tr-TR" sz="2200" dirty="0">
                <a:latin typeface="Arial" panose="020B0604020202020204" pitchFamily="34" charset="0"/>
                <a:cs typeface="Arial" panose="020B0604020202020204" pitchFamily="34" charset="0"/>
              </a:rPr>
              <a:t>C) Peygamberlerin görevleri hakkında neler biliyorsunuz? </a:t>
            </a:r>
          </a:p>
          <a:p>
            <a:pPr algn="just">
              <a:spcAft>
                <a:spcPts val="600"/>
              </a:spcAft>
            </a:pPr>
            <a:r>
              <a:rPr lang="tr-TR" sz="2200" dirty="0">
                <a:latin typeface="Arial" panose="020B0604020202020204" pitchFamily="34" charset="0"/>
                <a:cs typeface="Arial" panose="020B0604020202020204" pitchFamily="34" charset="0"/>
              </a:rPr>
              <a:t>D) Peygamberimizin insani yönleri nelerdir? </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1" y="60943"/>
            <a:ext cx="745503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ALLAH'IN (C.C.) KULU: HZ. MUHAMMED (S.A.V.)</a:t>
            </a:r>
          </a:p>
        </p:txBody>
      </p:sp>
      <p:sp>
        <p:nvSpPr>
          <p:cNvPr id="2" name="Metin kutusu 1">
            <a:extLst>
              <a:ext uri="{FF2B5EF4-FFF2-40B4-BE49-F238E27FC236}">
                <a16:creationId xmlns:a16="http://schemas.microsoft.com/office/drawing/2014/main" id="{BE043787-7CEE-B103-147F-9FA3FA560E2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Metin kutusu 7">
            <a:extLst>
              <a:ext uri="{FF2B5EF4-FFF2-40B4-BE49-F238E27FC236}">
                <a16:creationId xmlns:a16="http://schemas.microsoft.com/office/drawing/2014/main" id="{E1F1EC83-EFD9-6814-957F-1A2E9CA9040C}"/>
              </a:ext>
            </a:extLst>
          </p:cNvPr>
          <p:cNvSpPr txBox="1"/>
          <p:nvPr/>
        </p:nvSpPr>
        <p:spPr>
          <a:xfrm>
            <a:off x="0" y="603153"/>
            <a:ext cx="2273300"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a:t>
            </a:r>
          </a:p>
        </p:txBody>
      </p:sp>
    </p:spTree>
    <p:extLst>
      <p:ext uri="{BB962C8B-B14F-4D97-AF65-F5344CB8AC3E}">
        <p14:creationId xmlns:p14="http://schemas.microsoft.com/office/powerpoint/2010/main" val="30835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AD897-DBAB-8355-9E7F-103251C30745}"/>
            </a:ext>
          </a:extLst>
        </p:cNvPr>
        <p:cNvGrpSpPr/>
        <p:nvPr/>
      </p:nvGrpSpPr>
      <p:grpSpPr>
        <a:xfrm>
          <a:off x="0" y="0"/>
          <a:ext cx="0" cy="0"/>
          <a:chOff x="0" y="0"/>
          <a:chExt cx="0" cy="0"/>
        </a:xfrm>
      </p:grpSpPr>
      <p:pic>
        <p:nvPicPr>
          <p:cNvPr id="7" name="Resim 6">
            <a:extLst>
              <a:ext uri="{FF2B5EF4-FFF2-40B4-BE49-F238E27FC236}">
                <a16:creationId xmlns:a16="http://schemas.microsoft.com/office/drawing/2014/main" id="{42036732-F986-F072-92AD-404083D9B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daire, sarı, kehribar, grafik içeren bir resim&#10;&#10;Açıklama otomatik olarak oluşturuldu">
            <a:extLst>
              <a:ext uri="{FF2B5EF4-FFF2-40B4-BE49-F238E27FC236}">
                <a16:creationId xmlns:a16="http://schemas.microsoft.com/office/drawing/2014/main" id="{F8DA69A3-FEC5-80D0-14BC-59C907537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4583877"/>
            <a:ext cx="773132" cy="447675"/>
          </a:xfrm>
          <a:prstGeom prst="rect">
            <a:avLst/>
          </a:prstGeom>
        </p:spPr>
      </p:pic>
      <p:sp>
        <p:nvSpPr>
          <p:cNvPr id="4" name="Metin kutusu 3">
            <a:extLst>
              <a:ext uri="{FF2B5EF4-FFF2-40B4-BE49-F238E27FC236}">
                <a16:creationId xmlns:a16="http://schemas.microsoft.com/office/drawing/2014/main" id="{8B076D83-71A1-5403-D8BC-545AE9BFAE0D}"/>
              </a:ext>
            </a:extLst>
          </p:cNvPr>
          <p:cNvSpPr txBox="1"/>
          <p:nvPr/>
        </p:nvSpPr>
        <p:spPr>
          <a:xfrm>
            <a:off x="774492" y="1159664"/>
            <a:ext cx="10643017" cy="3862596"/>
          </a:xfrm>
          <a:prstGeom prst="rect">
            <a:avLst/>
          </a:prstGeom>
          <a:noFill/>
          <a:ln>
            <a:noFill/>
          </a:ln>
        </p:spPr>
        <p:txBody>
          <a:bodyPr wrap="square" rtlCol="0">
            <a:spAutoFit/>
          </a:bodyPr>
          <a:lstStyle/>
          <a:p>
            <a:pPr>
              <a:spcAft>
                <a:spcPts val="600"/>
              </a:spcAft>
            </a:pPr>
            <a:r>
              <a:rPr lang="tr-TR" sz="2200" dirty="0">
                <a:latin typeface="Arial" panose="020B0604020202020204" pitchFamily="34" charset="0"/>
                <a:cs typeface="Arial" panose="020B0604020202020204" pitchFamily="34" charset="0"/>
              </a:rPr>
              <a:t>Hz. Muhammed (s.a.v.) her zaman için azla yetinmesini ve sade yaşamasını bilen bir insan oldu. Çoğu zaman orucunu bir bardak su ve hurma ile açacak kadar yetingen biriydi. Uzun yıllar boyunca ticaret ile uğraşmasına rağmen dünya malına asla tamah etmemiştir. İmkânı olmasına rağmen fakir bir yaşam sürmüş ve çevresindekilere de dünya malına sırt çevirmelerini öğütlemiştir. </a:t>
            </a:r>
          </a:p>
          <a:p>
            <a:pPr algn="just">
              <a:spcAft>
                <a:spcPts val="600"/>
              </a:spcAft>
            </a:pPr>
            <a:r>
              <a:rPr lang="tr-TR" sz="2200" b="1" dirty="0">
                <a:latin typeface="Arial" panose="020B0604020202020204" pitchFamily="34" charset="0"/>
                <a:cs typeface="Arial" panose="020B0604020202020204" pitchFamily="34" charset="0"/>
              </a:rPr>
              <a:t>Bu metinde Hz. Muhammed’in (s.a.v.) insani yönlerinden hangisi anlatılmıştır? </a:t>
            </a:r>
          </a:p>
          <a:p>
            <a:pPr algn="just">
              <a:spcAft>
                <a:spcPts val="600"/>
              </a:spcAft>
            </a:pPr>
            <a:r>
              <a:rPr lang="tr-TR" sz="2200" dirty="0">
                <a:latin typeface="Arial" panose="020B0604020202020204" pitchFamily="34" charset="0"/>
                <a:cs typeface="Arial" panose="020B0604020202020204" pitchFamily="34" charset="0"/>
              </a:rPr>
              <a:t>A) Dürüst olması </a:t>
            </a:r>
          </a:p>
          <a:p>
            <a:pPr algn="just">
              <a:spcAft>
                <a:spcPts val="600"/>
              </a:spcAft>
            </a:pPr>
            <a:r>
              <a:rPr lang="tr-TR" sz="2200" dirty="0">
                <a:latin typeface="Arial" panose="020B0604020202020204" pitchFamily="34" charset="0"/>
                <a:cs typeface="Arial" panose="020B0604020202020204" pitchFamily="34" charset="0"/>
              </a:rPr>
              <a:t>B) Çocukları çok sevmesi </a:t>
            </a:r>
          </a:p>
          <a:p>
            <a:pPr algn="just">
              <a:spcAft>
                <a:spcPts val="600"/>
              </a:spcAft>
            </a:pPr>
            <a:r>
              <a:rPr lang="tr-TR" sz="2200" dirty="0">
                <a:latin typeface="Arial" panose="020B0604020202020204" pitchFamily="34" charset="0"/>
                <a:cs typeface="Arial" panose="020B0604020202020204" pitchFamily="34" charset="0"/>
              </a:rPr>
              <a:t>C) Sabırlı olması </a:t>
            </a:r>
          </a:p>
          <a:p>
            <a:pPr algn="just">
              <a:spcAft>
                <a:spcPts val="600"/>
              </a:spcAft>
            </a:pPr>
            <a:r>
              <a:rPr lang="tr-TR" sz="2200" dirty="0">
                <a:latin typeface="Arial" panose="020B0604020202020204" pitchFamily="34" charset="0"/>
                <a:cs typeface="Arial" panose="020B0604020202020204" pitchFamily="34" charset="0"/>
              </a:rPr>
              <a:t>D) Kanaatkâr olması </a:t>
            </a:r>
          </a:p>
        </p:txBody>
      </p:sp>
      <p:sp>
        <p:nvSpPr>
          <p:cNvPr id="6" name="Metin kutusu 5">
            <a:extLst>
              <a:ext uri="{FF2B5EF4-FFF2-40B4-BE49-F238E27FC236}">
                <a16:creationId xmlns:a16="http://schemas.microsoft.com/office/drawing/2014/main" id="{00799B91-82CF-5CEC-8D81-C78C65300CD7}"/>
              </a:ext>
            </a:extLst>
          </p:cNvPr>
          <p:cNvSpPr txBox="1"/>
          <p:nvPr/>
        </p:nvSpPr>
        <p:spPr>
          <a:xfrm>
            <a:off x="459772" y="60943"/>
            <a:ext cx="71221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ALLAH'IN (C.C.) KULU: HZ. MUHAMMED (S.A.V.)</a:t>
            </a:r>
          </a:p>
        </p:txBody>
      </p:sp>
      <p:sp>
        <p:nvSpPr>
          <p:cNvPr id="2" name="Metin kutusu 1">
            <a:extLst>
              <a:ext uri="{FF2B5EF4-FFF2-40B4-BE49-F238E27FC236}">
                <a16:creationId xmlns:a16="http://schemas.microsoft.com/office/drawing/2014/main" id="{77565F19-ECA3-3910-86C1-DC02A576090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Metin kutusu 7">
            <a:extLst>
              <a:ext uri="{FF2B5EF4-FFF2-40B4-BE49-F238E27FC236}">
                <a16:creationId xmlns:a16="http://schemas.microsoft.com/office/drawing/2014/main" id="{5BF21980-7F8F-F176-F026-E91CC5682BA6}"/>
              </a:ext>
            </a:extLst>
          </p:cNvPr>
          <p:cNvSpPr txBox="1"/>
          <p:nvPr/>
        </p:nvSpPr>
        <p:spPr>
          <a:xfrm>
            <a:off x="0" y="603153"/>
            <a:ext cx="2273300"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a:t>
            </a:r>
          </a:p>
        </p:txBody>
      </p:sp>
    </p:spTree>
    <p:extLst>
      <p:ext uri="{BB962C8B-B14F-4D97-AF65-F5344CB8AC3E}">
        <p14:creationId xmlns:p14="http://schemas.microsoft.com/office/powerpoint/2010/main" val="129341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7DC9579A-258D-8DB8-C5D0-C1753E807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Resim 1" descr="daire, sarı, kehribar, grafik içeren bir resim&#10;&#10;Açıklama otomatik olarak oluşturuldu">
            <a:extLst>
              <a:ext uri="{FF2B5EF4-FFF2-40B4-BE49-F238E27FC236}">
                <a16:creationId xmlns:a16="http://schemas.microsoft.com/office/drawing/2014/main" id="{C25E4566-2130-C7FA-AA77-D606E5019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5356" y="4988552"/>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4693593"/>
          </a:xfrm>
          <a:prstGeom prst="rect">
            <a:avLst/>
          </a:prstGeom>
          <a:noFill/>
          <a:ln>
            <a:noFill/>
          </a:ln>
        </p:spPr>
        <p:txBody>
          <a:bodyPr wrap="square" rtlCol="0">
            <a:spAutoFit/>
          </a:bodyPr>
          <a:lstStyle/>
          <a:p>
            <a:pPr algn="just">
              <a:spcAft>
                <a:spcPts val="600"/>
              </a:spcAft>
            </a:pPr>
            <a:r>
              <a:rPr lang="tr-TR" sz="2200" dirty="0">
                <a:latin typeface="Arial" panose="020B0604020202020204" pitchFamily="34" charset="0"/>
                <a:cs typeface="Arial" panose="020B0604020202020204" pitchFamily="34" charset="0"/>
              </a:rPr>
              <a:t>Hz. Muhammed (s.a.v.) de diğer insanlar gibi bir hayat yaşamıştır. Bir insanın başına gelebilecek olumlu olumsuz pek çok olayla karşılaşmıştır. Sevdiği insanların ölümüyle üzülüp doğum, düğün, zafer gibi güzel olaylar nedeniyle de mutlu olmuştur. Hayatının bazı anlarında heyecanlanmış bazen ise tedirgin olmuştur. Acıkmış, susamış ve hastalanmıştır. </a:t>
            </a:r>
          </a:p>
          <a:p>
            <a:pPr algn="just">
              <a:spcAft>
                <a:spcPts val="600"/>
              </a:spcAft>
            </a:pPr>
            <a:r>
              <a:rPr lang="tr-TR" sz="2200" b="1" dirty="0">
                <a:latin typeface="Arial" panose="020B0604020202020204" pitchFamily="34" charset="0"/>
                <a:cs typeface="Arial" panose="020B0604020202020204" pitchFamily="34" charset="0"/>
              </a:rPr>
              <a:t>Bu metinde Hz. Muhammed’in (s.a.v.); </a:t>
            </a:r>
          </a:p>
          <a:p>
            <a:pPr algn="just">
              <a:spcAft>
                <a:spcPts val="600"/>
              </a:spcAft>
            </a:pPr>
            <a:r>
              <a:rPr lang="tr-TR" sz="2200" dirty="0">
                <a:latin typeface="Arial" panose="020B0604020202020204" pitchFamily="34" charset="0"/>
                <a:cs typeface="Arial" panose="020B0604020202020204" pitchFamily="34" charset="0"/>
              </a:rPr>
              <a:t>I.   Peygamberlik </a:t>
            </a:r>
          </a:p>
          <a:p>
            <a:pPr algn="just">
              <a:spcAft>
                <a:spcPts val="600"/>
              </a:spcAft>
            </a:pPr>
            <a:r>
              <a:rPr lang="tr-TR" sz="2200" dirty="0">
                <a:latin typeface="Arial" panose="020B0604020202020204" pitchFamily="34" charset="0"/>
                <a:cs typeface="Arial" panose="020B0604020202020204" pitchFamily="34" charset="0"/>
              </a:rPr>
              <a:t>II.  İnsani </a:t>
            </a:r>
          </a:p>
          <a:p>
            <a:pPr algn="just">
              <a:spcAft>
                <a:spcPts val="600"/>
              </a:spcAft>
            </a:pPr>
            <a:r>
              <a:rPr lang="tr-TR" sz="2200" dirty="0">
                <a:latin typeface="Arial" panose="020B0604020202020204" pitchFamily="34" charset="0"/>
                <a:cs typeface="Arial" panose="020B0604020202020204" pitchFamily="34" charset="0"/>
              </a:rPr>
              <a:t>III. Mesleki </a:t>
            </a:r>
          </a:p>
          <a:p>
            <a:pPr algn="just">
              <a:spcAft>
                <a:spcPts val="600"/>
              </a:spcAft>
            </a:pPr>
            <a:r>
              <a:rPr lang="tr-TR" sz="2200" b="1" dirty="0">
                <a:latin typeface="Arial" panose="020B0604020202020204" pitchFamily="34" charset="0"/>
                <a:cs typeface="Arial" panose="020B0604020202020204" pitchFamily="34" charset="0"/>
              </a:rPr>
              <a:t>yönlerinden hangileri anlatılmıştır? </a:t>
            </a:r>
          </a:p>
          <a:p>
            <a:pPr algn="just">
              <a:spcAft>
                <a:spcPts val="600"/>
              </a:spcAft>
            </a:pPr>
            <a:r>
              <a:rPr lang="tr-TR" sz="2200" dirty="0">
                <a:latin typeface="Arial" panose="020B0604020202020204" pitchFamily="34" charset="0"/>
                <a:cs typeface="Arial" panose="020B0604020202020204" pitchFamily="34" charset="0"/>
              </a:rPr>
              <a:t>A) Yalnız I 				B) Yalnız II </a:t>
            </a:r>
          </a:p>
          <a:p>
            <a:pPr algn="just">
              <a:spcAft>
                <a:spcPts val="600"/>
              </a:spcAft>
            </a:pPr>
            <a:r>
              <a:rPr lang="tr-TR" sz="2200" dirty="0">
                <a:latin typeface="Arial" panose="020B0604020202020204" pitchFamily="34" charset="0"/>
                <a:cs typeface="Arial" panose="020B0604020202020204" pitchFamily="34" charset="0"/>
              </a:rPr>
              <a:t>C) I ve III 				D) II ve III </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2" y="60943"/>
            <a:ext cx="71602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ALLAH'IN (C.C.) KULU: HZ. MUHAMMED (S.A.V.)</a:t>
            </a:r>
          </a:p>
        </p:txBody>
      </p:sp>
      <p:sp>
        <p:nvSpPr>
          <p:cNvPr id="8" name="Metin kutusu 7">
            <a:extLst>
              <a:ext uri="{FF2B5EF4-FFF2-40B4-BE49-F238E27FC236}">
                <a16:creationId xmlns:a16="http://schemas.microsoft.com/office/drawing/2014/main" id="{7227DE51-2F2F-709A-EC09-5BF3C7F0D61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5" name="Metin kutusu 4">
            <a:extLst>
              <a:ext uri="{FF2B5EF4-FFF2-40B4-BE49-F238E27FC236}">
                <a16:creationId xmlns:a16="http://schemas.microsoft.com/office/drawing/2014/main" id="{F80E106D-E548-7C52-131F-701B460AD5BC}"/>
              </a:ext>
            </a:extLst>
          </p:cNvPr>
          <p:cNvSpPr txBox="1"/>
          <p:nvPr/>
        </p:nvSpPr>
        <p:spPr>
          <a:xfrm>
            <a:off x="0" y="603153"/>
            <a:ext cx="2273300"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a:t>
            </a:r>
          </a:p>
        </p:txBody>
      </p:sp>
    </p:spTree>
    <p:extLst>
      <p:ext uri="{BB962C8B-B14F-4D97-AF65-F5344CB8AC3E}">
        <p14:creationId xmlns:p14="http://schemas.microsoft.com/office/powerpoint/2010/main" val="359008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metin, tasarım içeren bir resim&#10;&#10;Açıklama otomatik olarak oluşturuldu">
            <a:extLst>
              <a:ext uri="{FF2B5EF4-FFF2-40B4-BE49-F238E27FC236}">
                <a16:creationId xmlns:a16="http://schemas.microsoft.com/office/drawing/2014/main" id="{4F5FBC9A-548E-57CD-6F60-62AC59504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1" y="587386"/>
            <a:ext cx="7450110"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cümleleri Doğru veya Yanlış olarak işaretleyiniz.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1856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ALLAH'IN (C.C.) KULU: HZ. MUHAMMED (S.A.V.)</a:t>
            </a:r>
          </a:p>
        </p:txBody>
      </p:sp>
      <p:graphicFrame>
        <p:nvGraphicFramePr>
          <p:cNvPr id="14" name="Tablo 14">
            <a:extLst>
              <a:ext uri="{FF2B5EF4-FFF2-40B4-BE49-F238E27FC236}">
                <a16:creationId xmlns:a16="http://schemas.microsoft.com/office/drawing/2014/main" id="{22B474E8-7D35-D153-A2A1-268389BD9A71}"/>
              </a:ext>
            </a:extLst>
          </p:cNvPr>
          <p:cNvGraphicFramePr>
            <a:graphicFrameLocks noGrp="1"/>
          </p:cNvGraphicFramePr>
          <p:nvPr>
            <p:extLst>
              <p:ext uri="{D42A27DB-BD31-4B8C-83A1-F6EECF244321}">
                <p14:modId xmlns:p14="http://schemas.microsoft.com/office/powerpoint/2010/main" val="3179476287"/>
              </p:ext>
            </p:extLst>
          </p:nvPr>
        </p:nvGraphicFramePr>
        <p:xfrm>
          <a:off x="856343" y="1314751"/>
          <a:ext cx="10348686" cy="4737705"/>
        </p:xfrm>
        <a:graphic>
          <a:graphicData uri="http://schemas.openxmlformats.org/drawingml/2006/table">
            <a:tbl>
              <a:tblPr firstRow="1" bandRow="1">
                <a:tableStyleId>{5940675A-B579-460E-94D1-54222C63F5DA}</a:tableStyleId>
              </a:tblPr>
              <a:tblGrid>
                <a:gridCol w="740228">
                  <a:extLst>
                    <a:ext uri="{9D8B030D-6E8A-4147-A177-3AD203B41FA5}">
                      <a16:colId xmlns:a16="http://schemas.microsoft.com/office/drawing/2014/main" val="2631665253"/>
                    </a:ext>
                  </a:extLst>
                </a:gridCol>
                <a:gridCol w="9608458">
                  <a:extLst>
                    <a:ext uri="{9D8B030D-6E8A-4147-A177-3AD203B41FA5}">
                      <a16:colId xmlns:a16="http://schemas.microsoft.com/office/drawing/2014/main" val="2323561704"/>
                    </a:ext>
                  </a:extLst>
                </a:gridCol>
              </a:tblGrid>
              <a:tr h="676815">
                <a:tc>
                  <a:txBody>
                    <a:bodyPr/>
                    <a:lstStyle/>
                    <a:p>
                      <a:endParaRPr lang="tr-TR" dirty="0">
                        <a:latin typeface="Arial" panose="020B0604020202020204" pitchFamily="34" charset="0"/>
                        <a:cs typeface="Arial" panose="020B0604020202020204" pitchFamily="34" charset="0"/>
                      </a:endParaRPr>
                    </a:p>
                  </a:txBody>
                  <a:tcPr/>
                </a:tc>
                <a:tc>
                  <a:txBody>
                    <a:bodyPr/>
                    <a:lstStyle/>
                    <a:p>
                      <a:pPr algn="l"/>
                      <a:r>
                        <a:rPr lang="tr-TR" sz="1800" kern="1200" dirty="0">
                          <a:solidFill>
                            <a:schemeClr val="tx1"/>
                          </a:solidFill>
                          <a:latin typeface="Arial" panose="020B0604020202020204" pitchFamily="34" charset="0"/>
                          <a:ea typeface="+mn-ea"/>
                          <a:cs typeface="Arial" panose="020B0604020202020204" pitchFamily="34" charset="0"/>
                        </a:rPr>
                        <a:t>Hz. Muhammed (s.a.v.) gençlik ve peygamberlik döneminde diğer insanlar gibi bir hayat yaşamıştır.</a:t>
                      </a:r>
                    </a:p>
                  </a:txBody>
                  <a:tcPr anchor="ctr"/>
                </a:tc>
                <a:extLst>
                  <a:ext uri="{0D108BD9-81ED-4DB2-BD59-A6C34878D82A}">
                    <a16:rowId xmlns:a16="http://schemas.microsoft.com/office/drawing/2014/main" val="3471425623"/>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dirty="0">
                          <a:latin typeface="Arial" panose="020B0604020202020204" pitchFamily="34" charset="0"/>
                          <a:cs typeface="Arial" panose="020B0604020202020204" pitchFamily="34" charset="0"/>
                        </a:rPr>
                        <a:t>Hz. Muhammed (s.a.v.) Medine’de dünyaya gelmiştir. Kırk üç yaşında peygamberlikle görevlendirilmiştir. </a:t>
                      </a:r>
                      <a:endParaRPr lang="tr-TR" sz="1800" b="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54729089"/>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kern="1200" dirty="0">
                          <a:solidFill>
                            <a:schemeClr val="tx1"/>
                          </a:solidFill>
                          <a:latin typeface="Arial" panose="020B0604020202020204" pitchFamily="34" charset="0"/>
                          <a:ea typeface="+mn-ea"/>
                          <a:cs typeface="Arial" panose="020B0604020202020204" pitchFamily="34" charset="0"/>
                        </a:rPr>
                        <a:t>Hz. Peygamberin vücut yapısına, üstün özelliklerine dair Hz. Ali’nin naklettiği hadisin yazıldığı levhalara hilye-i şerif denir.</a:t>
                      </a:r>
                    </a:p>
                  </a:txBody>
                  <a:tcPr anchor="ctr"/>
                </a:tc>
                <a:extLst>
                  <a:ext uri="{0D108BD9-81ED-4DB2-BD59-A6C34878D82A}">
                    <a16:rowId xmlns:a16="http://schemas.microsoft.com/office/drawing/2014/main" val="197193424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buFont typeface="Arial" pitchFamily="34" charset="0"/>
                        <a:buNone/>
                      </a:pPr>
                      <a:r>
                        <a:rPr lang="tr-TR" sz="1800" dirty="0" err="1">
                          <a:latin typeface="Arial" panose="020B0604020202020204" pitchFamily="34" charset="0"/>
                          <a:cs typeface="Arial" panose="020B0604020202020204" pitchFamily="34" charset="0"/>
                        </a:rPr>
                        <a:t>Kur’an</a:t>
                      </a:r>
                      <a:r>
                        <a:rPr lang="tr-TR" sz="1800" dirty="0">
                          <a:latin typeface="Arial" panose="020B0604020202020204" pitchFamily="34" charset="0"/>
                          <a:cs typeface="Arial" panose="020B0604020202020204" pitchFamily="34" charset="0"/>
                        </a:rPr>
                        <a:t> Hz. Muhammed’in (s.a.v.) insanüstü özelliklerinin olduğunu bizler gibi bir beşer olmadığını ifade etmektedir.</a:t>
                      </a:r>
                      <a:endParaRPr lang="tr-TR" sz="1800" b="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51285428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1800" kern="1200" dirty="0">
                          <a:solidFill>
                            <a:schemeClr val="tx1"/>
                          </a:solidFill>
                          <a:latin typeface="Arial" panose="020B0604020202020204" pitchFamily="34" charset="0"/>
                          <a:ea typeface="+mn-ea"/>
                          <a:cs typeface="Arial" panose="020B0604020202020204" pitchFamily="34" charset="0"/>
                        </a:rPr>
                        <a:t>Hz. Muhammed (s.a.v.) hiçbir zaman puta tapmamış ve Allah’a (c.c.) şirk koşmamıştır. </a:t>
                      </a:r>
                    </a:p>
                  </a:txBody>
                  <a:tcPr anchor="ctr"/>
                </a:tc>
                <a:extLst>
                  <a:ext uri="{0D108BD9-81ED-4DB2-BD59-A6C34878D82A}">
                    <a16:rowId xmlns:a16="http://schemas.microsoft.com/office/drawing/2014/main" val="41986248"/>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buFont typeface="Arial" pitchFamily="34" charset="0"/>
                        <a:buNone/>
                      </a:pPr>
                      <a:r>
                        <a:rPr lang="tr-TR" sz="1800" dirty="0">
                          <a:latin typeface="Arial" panose="020B0604020202020204" pitchFamily="34" charset="0"/>
                          <a:cs typeface="Arial" panose="020B0604020202020204" pitchFamily="34" charset="0"/>
                        </a:rPr>
                        <a:t>Hz. Muhammed (s.a.v.) Allah’ın gönderdiği peygamberlerden biri</a:t>
                      </a:r>
                      <a:r>
                        <a:rPr lang="tr-TR" sz="1800" baseline="0" dirty="0">
                          <a:latin typeface="Arial" panose="020B0604020202020204" pitchFamily="34" charset="0"/>
                          <a:cs typeface="Arial" panose="020B0604020202020204" pitchFamily="34" charset="0"/>
                        </a:rPr>
                        <a:t> ve sonuncusudur.</a:t>
                      </a:r>
                      <a:endParaRPr lang="tr-TR" sz="1800" b="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273572961"/>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buFont typeface="Arial" pitchFamily="34" charset="0"/>
                        <a:buNone/>
                      </a:pPr>
                      <a:r>
                        <a:rPr lang="tr-TR" sz="1800" dirty="0">
                          <a:latin typeface="Arial" panose="020B0604020202020204" pitchFamily="34" charset="0"/>
                          <a:cs typeface="Arial" panose="020B0604020202020204" pitchFamily="34" charset="0"/>
                        </a:rPr>
                        <a:t>Hz. Muhammed’i (s.a.v.) kabul etmeyen müşrikler, bahane olarak onun dürüst</a:t>
                      </a:r>
                      <a:r>
                        <a:rPr lang="tr-TR" sz="1800" baseline="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bir insan olmasını öne sürmüşlerdir. </a:t>
                      </a:r>
                      <a:endParaRPr lang="tr-TR" sz="1800" b="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013158739"/>
                  </a:ext>
                </a:extLst>
              </a:tr>
            </a:tbl>
          </a:graphicData>
        </a:graphic>
      </p:graphicFrame>
      <p:pic>
        <p:nvPicPr>
          <p:cNvPr id="17" name="Resim 16" descr="grafik içeren bir resim&#10;&#10;Açıklama otomatik olarak oluşturuldu">
            <a:extLst>
              <a:ext uri="{FF2B5EF4-FFF2-40B4-BE49-F238E27FC236}">
                <a16:creationId xmlns:a16="http://schemas.microsoft.com/office/drawing/2014/main" id="{00CB3543-AD3D-0564-15C6-B1BD4749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1364327"/>
            <a:ext cx="603141" cy="576000"/>
          </a:xfrm>
          <a:prstGeom prst="rect">
            <a:avLst/>
          </a:prstGeom>
        </p:spPr>
      </p:pic>
      <p:pic>
        <p:nvPicPr>
          <p:cNvPr id="19" name="Resim 18" descr="simge, sembol, grafik içeren bir resim&#10;&#10;Açıklama otomatik olarak oluşturuldu">
            <a:extLst>
              <a:ext uri="{FF2B5EF4-FFF2-40B4-BE49-F238E27FC236}">
                <a16:creationId xmlns:a16="http://schemas.microsoft.com/office/drawing/2014/main" id="{DC34605C-DB52-FF1C-1CFF-F2BCE413E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2042822"/>
            <a:ext cx="453905" cy="576000"/>
          </a:xfrm>
          <a:prstGeom prst="rect">
            <a:avLst/>
          </a:prstGeom>
        </p:spPr>
      </p:pic>
      <p:pic>
        <p:nvPicPr>
          <p:cNvPr id="20" name="Resim 19" descr="grafik içeren bir resim&#10;&#10;Açıklama otomatik olarak oluşturuldu">
            <a:extLst>
              <a:ext uri="{FF2B5EF4-FFF2-40B4-BE49-F238E27FC236}">
                <a16:creationId xmlns:a16="http://schemas.microsoft.com/office/drawing/2014/main" id="{9EA98761-622C-CBC8-A274-AE9D81EA8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2718073"/>
            <a:ext cx="603141" cy="576000"/>
          </a:xfrm>
          <a:prstGeom prst="rect">
            <a:avLst/>
          </a:prstGeom>
        </p:spPr>
      </p:pic>
      <p:pic>
        <p:nvPicPr>
          <p:cNvPr id="21" name="Resim 20" descr="simge, sembol, grafik içeren bir resim&#10;&#10;Açıklama otomatik olarak oluşturuldu">
            <a:extLst>
              <a:ext uri="{FF2B5EF4-FFF2-40B4-BE49-F238E27FC236}">
                <a16:creationId xmlns:a16="http://schemas.microsoft.com/office/drawing/2014/main" id="{5FBD63AF-20EE-24CF-E838-92A8A42D1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3386154"/>
            <a:ext cx="453905" cy="576000"/>
          </a:xfrm>
          <a:prstGeom prst="rect">
            <a:avLst/>
          </a:prstGeom>
        </p:spPr>
      </p:pic>
      <p:pic>
        <p:nvPicPr>
          <p:cNvPr id="22" name="Resim 21" descr="grafik içeren bir resim&#10;&#10;Açıklama otomatik olarak oluşturuldu">
            <a:extLst>
              <a:ext uri="{FF2B5EF4-FFF2-40B4-BE49-F238E27FC236}">
                <a16:creationId xmlns:a16="http://schemas.microsoft.com/office/drawing/2014/main" id="{0AF783AF-8975-0BCA-3C42-41DBD04B7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4071496"/>
            <a:ext cx="603141" cy="576000"/>
          </a:xfrm>
          <a:prstGeom prst="rect">
            <a:avLst/>
          </a:prstGeom>
        </p:spPr>
      </p:pic>
      <p:pic>
        <p:nvPicPr>
          <p:cNvPr id="23" name="Resim 22" descr="grafik içeren bir resim&#10;&#10;Açıklama otomatik olarak oluşturuldu">
            <a:extLst>
              <a:ext uri="{FF2B5EF4-FFF2-40B4-BE49-F238E27FC236}">
                <a16:creationId xmlns:a16="http://schemas.microsoft.com/office/drawing/2014/main" id="{896DB938-7A69-5ED2-6A20-F4CBB0CF8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4" y="4739577"/>
            <a:ext cx="603141" cy="576000"/>
          </a:xfrm>
          <a:prstGeom prst="rect">
            <a:avLst/>
          </a:prstGeom>
        </p:spPr>
      </p:pic>
      <p:pic>
        <p:nvPicPr>
          <p:cNvPr id="24" name="Resim 23" descr="simge, sembol, grafik içeren bir resim&#10;&#10;Açıklama otomatik olarak oluşturuldu">
            <a:extLst>
              <a:ext uri="{FF2B5EF4-FFF2-40B4-BE49-F238E27FC236}">
                <a16:creationId xmlns:a16="http://schemas.microsoft.com/office/drawing/2014/main" id="{D174418E-42C1-54EA-9810-03155BC31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5425025"/>
            <a:ext cx="453905" cy="576000"/>
          </a:xfrm>
          <a:prstGeom prst="rect">
            <a:avLst/>
          </a:prstGeom>
        </p:spPr>
      </p:pic>
      <p:sp>
        <p:nvSpPr>
          <p:cNvPr id="3" name="Metin kutusu 2">
            <a:extLst>
              <a:ext uri="{FF2B5EF4-FFF2-40B4-BE49-F238E27FC236}">
                <a16:creationId xmlns:a16="http://schemas.microsoft.com/office/drawing/2014/main" id="{C7A0F8D9-186A-B896-109E-B3BB94208A2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159008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descr="şişe içeren bir resim&#10;&#10;Açıklama otomatik olarak oluşturuldu">
            <a:extLst>
              <a:ext uri="{FF2B5EF4-FFF2-40B4-BE49-F238E27FC236}">
                <a16:creationId xmlns:a16="http://schemas.microsoft.com/office/drawing/2014/main" id="{DDAC2F5A-BC46-5D95-7043-D216D0F97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7360865"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kavramları Sözcük Avı bulmacasından bulunuz.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36086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ALLAH'IN (C.C.) KULU: HZ. MUHAMMED (S.A.V.)</a:t>
            </a:r>
          </a:p>
        </p:txBody>
      </p:sp>
      <p:sp>
        <p:nvSpPr>
          <p:cNvPr id="8" name="Dikdörtgen: Köşeleri Yuvarlatılmış 7">
            <a:extLst>
              <a:ext uri="{FF2B5EF4-FFF2-40B4-BE49-F238E27FC236}">
                <a16:creationId xmlns:a16="http://schemas.microsoft.com/office/drawing/2014/main" id="{DA58896E-DFD4-356E-81F2-2C38F066D51C}"/>
              </a:ext>
            </a:extLst>
          </p:cNvPr>
          <p:cNvSpPr/>
          <p:nvPr/>
        </p:nvSpPr>
        <p:spPr>
          <a:xfrm>
            <a:off x="2670580" y="5596094"/>
            <a:ext cx="6161000"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Köşeleri Yuvarlatılmış 8">
            <a:extLst>
              <a:ext uri="{FF2B5EF4-FFF2-40B4-BE49-F238E27FC236}">
                <a16:creationId xmlns:a16="http://schemas.microsoft.com/office/drawing/2014/main" id="{30EDCFFA-A003-6155-E204-B863A95AF062}"/>
              </a:ext>
            </a:extLst>
          </p:cNvPr>
          <p:cNvSpPr/>
          <p:nvPr/>
        </p:nvSpPr>
        <p:spPr>
          <a:xfrm>
            <a:off x="4025900" y="3727916"/>
            <a:ext cx="4059686"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Köşeleri Yuvarlatılmış 11">
            <a:extLst>
              <a:ext uri="{FF2B5EF4-FFF2-40B4-BE49-F238E27FC236}">
                <a16:creationId xmlns:a16="http://schemas.microsoft.com/office/drawing/2014/main" id="{108F7FA8-3BAA-8809-7DDE-AD25AF2FC9D3}"/>
              </a:ext>
            </a:extLst>
          </p:cNvPr>
          <p:cNvSpPr/>
          <p:nvPr/>
        </p:nvSpPr>
        <p:spPr>
          <a:xfrm>
            <a:off x="2670580" y="1384209"/>
            <a:ext cx="4690285"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Köşeleri Yuvarlatılmış 12">
            <a:extLst>
              <a:ext uri="{FF2B5EF4-FFF2-40B4-BE49-F238E27FC236}">
                <a16:creationId xmlns:a16="http://schemas.microsoft.com/office/drawing/2014/main" id="{0D43D7C3-BB85-7305-7B5D-10A04AA73815}"/>
              </a:ext>
            </a:extLst>
          </p:cNvPr>
          <p:cNvSpPr/>
          <p:nvPr/>
        </p:nvSpPr>
        <p:spPr>
          <a:xfrm>
            <a:off x="4025899" y="4662742"/>
            <a:ext cx="5503674"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Köşeleri Yuvarlatılmış 13">
            <a:extLst>
              <a:ext uri="{FF2B5EF4-FFF2-40B4-BE49-F238E27FC236}">
                <a16:creationId xmlns:a16="http://schemas.microsoft.com/office/drawing/2014/main" id="{88DCC0C2-9821-4D23-0CE6-74EE566FE6C1}"/>
              </a:ext>
            </a:extLst>
          </p:cNvPr>
          <p:cNvSpPr/>
          <p:nvPr/>
        </p:nvSpPr>
        <p:spPr>
          <a:xfrm>
            <a:off x="5489575" y="1852649"/>
            <a:ext cx="4032188"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Köşeleri Yuvarlatılmış 14">
            <a:extLst>
              <a:ext uri="{FF2B5EF4-FFF2-40B4-BE49-F238E27FC236}">
                <a16:creationId xmlns:a16="http://schemas.microsoft.com/office/drawing/2014/main" id="{2536B0D7-3ED5-10F6-685F-1649D5C96C76}"/>
              </a:ext>
            </a:extLst>
          </p:cNvPr>
          <p:cNvSpPr/>
          <p:nvPr/>
        </p:nvSpPr>
        <p:spPr>
          <a:xfrm rot="5400000">
            <a:off x="8228221" y="2335489"/>
            <a:ext cx="2211867"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Köşeleri Yuvarlatılmış 15">
            <a:extLst>
              <a:ext uri="{FF2B5EF4-FFF2-40B4-BE49-F238E27FC236}">
                <a16:creationId xmlns:a16="http://schemas.microsoft.com/office/drawing/2014/main" id="{D05E0743-2A52-6FA3-FBFF-51A2ADC40337}"/>
              </a:ext>
            </a:extLst>
          </p:cNvPr>
          <p:cNvSpPr/>
          <p:nvPr/>
        </p:nvSpPr>
        <p:spPr>
          <a:xfrm rot="5400000">
            <a:off x="2218879" y="2556064"/>
            <a:ext cx="2718924"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Köşeleri Yuvarlatılmış 16">
            <a:extLst>
              <a:ext uri="{FF2B5EF4-FFF2-40B4-BE49-F238E27FC236}">
                <a16:creationId xmlns:a16="http://schemas.microsoft.com/office/drawing/2014/main" id="{E0B8C63F-CB40-BB46-003A-CB5252297037}"/>
              </a:ext>
            </a:extLst>
          </p:cNvPr>
          <p:cNvSpPr/>
          <p:nvPr/>
        </p:nvSpPr>
        <p:spPr>
          <a:xfrm rot="16200000">
            <a:off x="1507051" y="3506690"/>
            <a:ext cx="2685969"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Köşeleri Yuvarlatılmış 17">
            <a:extLst>
              <a:ext uri="{FF2B5EF4-FFF2-40B4-BE49-F238E27FC236}">
                <a16:creationId xmlns:a16="http://schemas.microsoft.com/office/drawing/2014/main" id="{2BAC8015-2E24-21CE-EB8C-45D44E8CF5A1}"/>
              </a:ext>
            </a:extLst>
          </p:cNvPr>
          <p:cNvSpPr/>
          <p:nvPr/>
        </p:nvSpPr>
        <p:spPr>
          <a:xfrm>
            <a:off x="4025899" y="2317126"/>
            <a:ext cx="5495864"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8FFB926D-0DA3-ED6A-E209-823830065C5D}"/>
              </a:ext>
            </a:extLst>
          </p:cNvPr>
          <p:cNvSpPr txBox="1"/>
          <p:nvPr/>
        </p:nvSpPr>
        <p:spPr>
          <a:xfrm>
            <a:off x="275226" y="3047730"/>
            <a:ext cx="1724056" cy="2426305"/>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MEDİNE</a:t>
            </a:r>
          </a:p>
          <a:p>
            <a:pPr algn="ctr">
              <a:lnSpc>
                <a:spcPct val="150000"/>
              </a:lnSpc>
              <a:spcAft>
                <a:spcPts val="600"/>
              </a:spcAft>
            </a:pPr>
            <a:r>
              <a:rPr lang="tr-TR" b="1" dirty="0">
                <a:latin typeface="Arial" panose="020B0604020202020204" pitchFamily="34" charset="0"/>
                <a:cs typeface="Arial" panose="020B0604020202020204" pitchFamily="34" charset="0"/>
              </a:rPr>
              <a:t>DAVRANIŞ</a:t>
            </a:r>
          </a:p>
          <a:p>
            <a:pPr algn="ctr">
              <a:lnSpc>
                <a:spcPct val="150000"/>
              </a:lnSpc>
              <a:spcAft>
                <a:spcPts val="600"/>
              </a:spcAft>
            </a:pPr>
            <a:r>
              <a:rPr lang="tr-TR" b="1" dirty="0">
                <a:latin typeface="Arial" panose="020B0604020202020204" pitchFamily="34" charset="0"/>
                <a:cs typeface="Arial" panose="020B0604020202020204" pitchFamily="34" charset="0"/>
              </a:rPr>
              <a:t>ÖRNEKLİK</a:t>
            </a:r>
          </a:p>
          <a:p>
            <a:pPr algn="ctr">
              <a:lnSpc>
                <a:spcPct val="150000"/>
              </a:lnSpc>
              <a:spcAft>
                <a:spcPts val="600"/>
              </a:spcAft>
            </a:pPr>
            <a:r>
              <a:rPr lang="tr-TR" b="1" dirty="0">
                <a:latin typeface="Arial" panose="020B0604020202020204" pitchFamily="34" charset="0"/>
                <a:cs typeface="Arial" panose="020B0604020202020204" pitchFamily="34" charset="0"/>
              </a:rPr>
              <a:t>BEŞER</a:t>
            </a:r>
          </a:p>
          <a:p>
            <a:pPr algn="ctr">
              <a:lnSpc>
                <a:spcPct val="150000"/>
              </a:lnSpc>
              <a:spcAft>
                <a:spcPts val="600"/>
              </a:spcAft>
            </a:pPr>
            <a:r>
              <a:rPr lang="tr-TR" b="1" dirty="0">
                <a:latin typeface="Arial" panose="020B0604020202020204" pitchFamily="34" charset="0"/>
                <a:cs typeface="Arial" panose="020B0604020202020204" pitchFamily="34" charset="0"/>
              </a:rPr>
              <a:t>İNSANİ</a:t>
            </a:r>
          </a:p>
        </p:txBody>
      </p:sp>
      <p:sp>
        <p:nvSpPr>
          <p:cNvPr id="7" name="Metin kutusu 6">
            <a:extLst>
              <a:ext uri="{FF2B5EF4-FFF2-40B4-BE49-F238E27FC236}">
                <a16:creationId xmlns:a16="http://schemas.microsoft.com/office/drawing/2014/main" id="{22E09CA5-A392-2E19-2A19-BEA286A9AEB2}"/>
              </a:ext>
            </a:extLst>
          </p:cNvPr>
          <p:cNvSpPr txBox="1"/>
          <p:nvPr/>
        </p:nvSpPr>
        <p:spPr>
          <a:xfrm>
            <a:off x="10192718" y="3047729"/>
            <a:ext cx="1724056" cy="1933863"/>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TEVAZU</a:t>
            </a:r>
          </a:p>
          <a:p>
            <a:pPr algn="ctr">
              <a:lnSpc>
                <a:spcPct val="150000"/>
              </a:lnSpc>
              <a:spcAft>
                <a:spcPts val="600"/>
              </a:spcAft>
            </a:pPr>
            <a:r>
              <a:rPr lang="tr-TR" b="1" dirty="0">
                <a:latin typeface="Arial" panose="020B0604020202020204" pitchFamily="34" charset="0"/>
                <a:cs typeface="Arial" panose="020B0604020202020204" pitchFamily="34" charset="0"/>
              </a:rPr>
              <a:t>ÖZELLİK</a:t>
            </a:r>
          </a:p>
          <a:p>
            <a:pPr algn="ctr">
              <a:lnSpc>
                <a:spcPct val="150000"/>
              </a:lnSpc>
              <a:spcAft>
                <a:spcPts val="600"/>
              </a:spcAft>
            </a:pPr>
            <a:r>
              <a:rPr lang="tr-TR" b="1" dirty="0">
                <a:latin typeface="Arial" panose="020B0604020202020204" pitchFamily="34" charset="0"/>
                <a:cs typeface="Arial" panose="020B0604020202020204" pitchFamily="34" charset="0"/>
              </a:rPr>
              <a:t>TOPLUM</a:t>
            </a:r>
          </a:p>
          <a:p>
            <a:pPr algn="ctr">
              <a:lnSpc>
                <a:spcPct val="150000"/>
              </a:lnSpc>
              <a:spcAft>
                <a:spcPts val="600"/>
              </a:spcAft>
            </a:pPr>
            <a:r>
              <a:rPr lang="tr-TR" b="1" dirty="0">
                <a:latin typeface="Arial" panose="020B0604020202020204" pitchFamily="34" charset="0"/>
                <a:cs typeface="Arial" panose="020B0604020202020204" pitchFamily="34" charset="0"/>
              </a:rPr>
              <a:t>BENZERLİK</a:t>
            </a:r>
          </a:p>
        </p:txBody>
      </p:sp>
      <p:sp>
        <p:nvSpPr>
          <p:cNvPr id="19" name="Metin kutusu 18">
            <a:extLst>
              <a:ext uri="{FF2B5EF4-FFF2-40B4-BE49-F238E27FC236}">
                <a16:creationId xmlns:a16="http://schemas.microsoft.com/office/drawing/2014/main" id="{7C5CD867-6EBC-66E0-9385-6E85804F7587}"/>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aphicFrame>
        <p:nvGraphicFramePr>
          <p:cNvPr id="3" name="4 Tablo">
            <a:extLst>
              <a:ext uri="{FF2B5EF4-FFF2-40B4-BE49-F238E27FC236}">
                <a16:creationId xmlns:a16="http://schemas.microsoft.com/office/drawing/2014/main" id="{1AF68CB9-A4C7-0758-3AAE-566B3D58851B}"/>
              </a:ext>
            </a:extLst>
          </p:cNvPr>
          <p:cNvGraphicFramePr>
            <a:graphicFrameLocks noGrp="1"/>
          </p:cNvGraphicFramePr>
          <p:nvPr>
            <p:extLst>
              <p:ext uri="{D42A27DB-BD31-4B8C-83A1-F6EECF244321}">
                <p14:modId xmlns:p14="http://schemas.microsoft.com/office/powerpoint/2010/main" val="2846671346"/>
              </p:ext>
            </p:extLst>
          </p:nvPr>
        </p:nvGraphicFramePr>
        <p:xfrm>
          <a:off x="2496000" y="1339825"/>
          <a:ext cx="7200000" cy="468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tblGrid>
              <a:tr h="468000">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Z</a:t>
                      </a:r>
                    </a:p>
                  </a:txBody>
                  <a:tcPr anchor="ctr"/>
                </a:tc>
                <a:tc>
                  <a:txBody>
                    <a:bodyPr/>
                    <a:lstStyle/>
                    <a:p>
                      <a:pPr algn="ctr"/>
                      <a:r>
                        <a:rPr lang="tr-TR" sz="2000" kern="1200" dirty="0">
                          <a:solidFill>
                            <a:schemeClr val="tx1"/>
                          </a:solidFill>
                          <a:latin typeface="+mn-lt"/>
                          <a:ea typeface="+mn-ea"/>
                          <a:cs typeface="+mn-cs"/>
                        </a:rPr>
                        <a:t>Ö</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B</a:t>
                      </a:r>
                    </a:p>
                  </a:txBody>
                  <a:tcPr anchor="ctr"/>
                </a:tc>
                <a:extLst>
                  <a:ext uri="{0D108BD9-81ED-4DB2-BD59-A6C34878D82A}">
                    <a16:rowId xmlns:a16="http://schemas.microsoft.com/office/drawing/2014/main" val="10000"/>
                  </a:ext>
                </a:extLst>
              </a:tr>
              <a:tr h="468000">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D</a:t>
                      </a:r>
                    </a:p>
                  </a:txBody>
                  <a:tcPr anchor="ctr"/>
                </a:tc>
                <a:tc>
                  <a:txBody>
                    <a:bodyPr/>
                    <a:lstStyle/>
                    <a:p>
                      <a:pPr algn="ctr"/>
                      <a:r>
                        <a:rPr lang="tr-TR" dirty="0">
                          <a:solidFill>
                            <a:schemeClr val="tx1"/>
                          </a:solidFill>
                        </a:rPr>
                        <a:t>İ</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E</a:t>
                      </a:r>
                    </a:p>
                  </a:txBody>
                  <a:tcPr anchor="ctr"/>
                </a:tc>
                <a:extLst>
                  <a:ext uri="{0D108BD9-81ED-4DB2-BD59-A6C34878D82A}">
                    <a16:rowId xmlns:a16="http://schemas.microsoft.com/office/drawing/2014/main" val="10001"/>
                  </a:ext>
                </a:extLst>
              </a:tr>
              <a:tr h="468000">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S</a:t>
                      </a:r>
                    </a:p>
                  </a:txBody>
                  <a:tcPr anchor="ctr"/>
                </a:tc>
                <a:tc>
                  <a:txBody>
                    <a:bodyPr/>
                    <a:lstStyle/>
                    <a:p>
                      <a:pPr algn="ctr"/>
                      <a:r>
                        <a:rPr lang="tr-TR" sz="2000" kern="1200" dirty="0">
                          <a:solidFill>
                            <a:schemeClr val="tx1"/>
                          </a:solidFill>
                          <a:latin typeface="+mn-lt"/>
                          <a:ea typeface="+mn-ea"/>
                          <a:cs typeface="+mn-cs"/>
                        </a:rPr>
                        <a:t>D</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V</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Ş</a:t>
                      </a:r>
                    </a:p>
                  </a:txBody>
                  <a:tcPr anchor="ctr"/>
                </a:tc>
                <a:extLst>
                  <a:ext uri="{0D108BD9-81ED-4DB2-BD59-A6C34878D82A}">
                    <a16:rowId xmlns:a16="http://schemas.microsoft.com/office/drawing/2014/main" val="10002"/>
                  </a:ext>
                </a:extLst>
              </a:tr>
              <a:tr h="468000">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D</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E</a:t>
                      </a:r>
                    </a:p>
                  </a:txBody>
                  <a:tcPr anchor="ctr"/>
                </a:tc>
                <a:extLst>
                  <a:ext uri="{0D108BD9-81ED-4DB2-BD59-A6C34878D82A}">
                    <a16:rowId xmlns:a16="http://schemas.microsoft.com/office/drawing/2014/main" val="10003"/>
                  </a:ext>
                </a:extLst>
              </a:tr>
              <a:tr h="468000">
                <a:tc>
                  <a:txBody>
                    <a:bodyPr/>
                    <a:lstStyle/>
                    <a:p>
                      <a:pPr algn="ctr"/>
                      <a:r>
                        <a:rPr lang="tr-TR" sz="2000" kern="1200" dirty="0">
                          <a:solidFill>
                            <a:schemeClr val="tx1"/>
                          </a:solidFill>
                          <a:latin typeface="+mn-lt"/>
                          <a:ea typeface="+mn-ea"/>
                          <a:cs typeface="+mn-cs"/>
                        </a:rPr>
                        <a:t>V</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Ç</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J</a:t>
                      </a:r>
                    </a:p>
                  </a:txBody>
                  <a:tcPr anchor="ctr"/>
                </a:tc>
                <a:tc>
                  <a:txBody>
                    <a:bodyPr/>
                    <a:lstStyle/>
                    <a:p>
                      <a:pPr algn="ctr"/>
                      <a:r>
                        <a:rPr lang="tr-TR" sz="2000" kern="1200" dirty="0">
                          <a:solidFill>
                            <a:schemeClr val="tx1"/>
                          </a:solidFill>
                          <a:latin typeface="+mn-lt"/>
                          <a:ea typeface="+mn-ea"/>
                          <a:cs typeface="+mn-cs"/>
                        </a:rPr>
                        <a:t>R</a:t>
                      </a:r>
                    </a:p>
                  </a:txBody>
                  <a:tcPr anchor="ctr"/>
                </a:tc>
                <a:extLst>
                  <a:ext uri="{0D108BD9-81ED-4DB2-BD59-A6C34878D82A}">
                    <a16:rowId xmlns:a16="http://schemas.microsoft.com/office/drawing/2014/main" val="10004"/>
                  </a:ext>
                </a:extLst>
              </a:tr>
              <a:tr h="468000">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O</a:t>
                      </a:r>
                    </a:p>
                  </a:txBody>
                  <a:tcPr anchor="ctr"/>
                </a:tc>
                <a:tc>
                  <a:txBody>
                    <a:bodyPr/>
                    <a:lstStyle/>
                    <a:p>
                      <a:pPr algn="ctr"/>
                      <a:r>
                        <a:rPr lang="tr-TR" sz="2000" kern="1200" dirty="0">
                          <a:solidFill>
                            <a:schemeClr val="tx1"/>
                          </a:solidFill>
                          <a:latin typeface="+mn-lt"/>
                          <a:ea typeface="+mn-ea"/>
                          <a:cs typeface="+mn-cs"/>
                        </a:rPr>
                        <a:t>P</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M</a:t>
                      </a:r>
                    </a:p>
                  </a:txBody>
                  <a:tcPr anchor="ctr"/>
                </a:tc>
                <a:tc>
                  <a:txBody>
                    <a:bodyPr/>
                    <a:lstStyle/>
                    <a:p>
                      <a:pPr algn="ctr"/>
                      <a:endParaRPr lang="tr-TR" sz="2000" kern="1200" dirty="0">
                        <a:solidFill>
                          <a:schemeClr val="tx1"/>
                        </a:solidFill>
                        <a:latin typeface="+mn-lt"/>
                        <a:ea typeface="+mn-ea"/>
                        <a:cs typeface="+mn-cs"/>
                      </a:endParaRPr>
                    </a:p>
                  </a:txBody>
                  <a:tcPr anchor="ctr"/>
                </a:tc>
                <a:tc>
                  <a:txBody>
                    <a:bodyPr/>
                    <a:lstStyle/>
                    <a:p>
                      <a:pPr algn="ctr"/>
                      <a:r>
                        <a:rPr lang="tr-TR" sz="2000" kern="1200" dirty="0">
                          <a:solidFill>
                            <a:schemeClr val="tx1"/>
                          </a:solidFill>
                          <a:latin typeface="+mn-lt"/>
                          <a:ea typeface="+mn-ea"/>
                          <a:cs typeface="+mn-cs"/>
                        </a:rPr>
                        <a:t>T</a:t>
                      </a:r>
                    </a:p>
                  </a:txBody>
                  <a:tcPr anchor="ctr"/>
                </a:tc>
                <a:extLst>
                  <a:ext uri="{0D108BD9-81ED-4DB2-BD59-A6C34878D82A}">
                    <a16:rowId xmlns:a16="http://schemas.microsoft.com/office/drawing/2014/main" val="10005"/>
                  </a:ext>
                </a:extLst>
              </a:tr>
              <a:tr h="468000">
                <a:tc>
                  <a:txBody>
                    <a:bodyPr/>
                    <a:lstStyle/>
                    <a:p>
                      <a:pPr algn="ctr"/>
                      <a:r>
                        <a:rPr lang="tr-TR" sz="2000" kern="1200" dirty="0">
                          <a:solidFill>
                            <a:schemeClr val="tx1"/>
                          </a:solidFill>
                          <a:latin typeface="+mn-lt"/>
                          <a:ea typeface="+mn-ea"/>
                          <a:cs typeface="+mn-cs"/>
                        </a:rPr>
                        <a:t>Z</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Y</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P</a:t>
                      </a:r>
                    </a:p>
                  </a:txBody>
                  <a:tcPr anchor="ctr"/>
                </a:tc>
                <a:tc>
                  <a:txBody>
                    <a:bodyPr/>
                    <a:lstStyle/>
                    <a:p>
                      <a:pPr algn="ctr"/>
                      <a:r>
                        <a:rPr lang="tr-TR" sz="2000" kern="1200" dirty="0">
                          <a:solidFill>
                            <a:schemeClr val="tx1"/>
                          </a:solidFill>
                          <a:latin typeface="+mn-lt"/>
                          <a:ea typeface="+mn-ea"/>
                          <a:cs typeface="+mn-cs"/>
                        </a:rPr>
                        <a:t>Ğ</a:t>
                      </a:r>
                    </a:p>
                  </a:txBody>
                  <a:tcPr anchor="ctr"/>
                </a:tc>
                <a:tc>
                  <a:txBody>
                    <a:bodyPr/>
                    <a:lstStyle/>
                    <a:p>
                      <a:pPr algn="ctr"/>
                      <a:r>
                        <a:rPr lang="tr-TR" sz="2000" kern="1200" dirty="0">
                          <a:solidFill>
                            <a:schemeClr val="tx1"/>
                          </a:solidFill>
                          <a:latin typeface="+mn-lt"/>
                          <a:ea typeface="+mn-ea"/>
                          <a:cs typeface="+mn-cs"/>
                        </a:rPr>
                        <a:t>İ</a:t>
                      </a:r>
                    </a:p>
                  </a:txBody>
                  <a:tcPr anchor="ctr"/>
                </a:tc>
                <a:extLst>
                  <a:ext uri="{0D108BD9-81ED-4DB2-BD59-A6C34878D82A}">
                    <a16:rowId xmlns:a16="http://schemas.microsoft.com/office/drawing/2014/main" val="10006"/>
                  </a:ext>
                </a:extLst>
              </a:tr>
              <a:tr h="468000">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Ö</a:t>
                      </a:r>
                    </a:p>
                  </a:txBody>
                  <a:tcPr anchor="ctr"/>
                </a:tc>
                <a:extLst>
                  <a:ext uri="{0D108BD9-81ED-4DB2-BD59-A6C34878D82A}">
                    <a16:rowId xmlns:a16="http://schemas.microsoft.com/office/drawing/2014/main" val="10007"/>
                  </a:ext>
                </a:extLst>
              </a:tr>
              <a:tr h="468000">
                <a:tc>
                  <a:txBody>
                    <a:bodyPr/>
                    <a:lstStyle/>
                    <a:p>
                      <a:pPr algn="ctr"/>
                      <a:r>
                        <a:rPr lang="tr-TR" sz="2000" kern="1200" dirty="0">
                          <a:solidFill>
                            <a:schemeClr val="tx1"/>
                          </a:solidFill>
                          <a:latin typeface="+mn-lt"/>
                          <a:ea typeface="+mn-ea"/>
                          <a:cs typeface="+mn-cs"/>
                        </a:rPr>
                        <a:t>Y</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V</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J</a:t>
                      </a:r>
                    </a:p>
                  </a:txBody>
                  <a:tcPr anchor="ctr"/>
                </a:tc>
                <a:tc>
                  <a:txBody>
                    <a:bodyPr/>
                    <a:lstStyle/>
                    <a:p>
                      <a:pPr algn="ctr"/>
                      <a:r>
                        <a:rPr lang="tr-TR" sz="2000" kern="1200" dirty="0">
                          <a:solidFill>
                            <a:schemeClr val="tx1"/>
                          </a:solidFill>
                          <a:latin typeface="+mn-lt"/>
                          <a:ea typeface="+mn-ea"/>
                          <a:cs typeface="+mn-cs"/>
                        </a:rPr>
                        <a:t>Ş</a:t>
                      </a:r>
                    </a:p>
                  </a:txBody>
                  <a:tcPr anchor="ctr"/>
                </a:tc>
                <a:extLst>
                  <a:ext uri="{0D108BD9-81ED-4DB2-BD59-A6C34878D82A}">
                    <a16:rowId xmlns:a16="http://schemas.microsoft.com/office/drawing/2014/main" val="10008"/>
                  </a:ext>
                </a:extLst>
              </a:tr>
              <a:tr h="468000">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Z</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X</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999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descr="ekran görüntüsü, metin, tasarım içeren bir resim&#10;&#10;Açıklama otomatik olarak oluşturuldu">
            <a:extLst>
              <a:ext uri="{FF2B5EF4-FFF2-40B4-BE49-F238E27FC236}">
                <a16:creationId xmlns:a16="http://schemas.microsoft.com/office/drawing/2014/main" id="{8FCCC69B-168A-D4A7-8946-B4923D074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06529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ALLAH'IN (C.C.) KULU: HZ. MUHAMMED (S.A.V.)</a:t>
            </a:r>
          </a:p>
        </p:txBody>
      </p:sp>
      <p:pic>
        <p:nvPicPr>
          <p:cNvPr id="7" name="Resim 6" descr="palmiye ağacı, Areka bitkileri, dış mekan, gökyüzü içeren bir resim&#10;&#10;Açıklama otomatik olarak oluşturuldu">
            <a:extLst>
              <a:ext uri="{FF2B5EF4-FFF2-40B4-BE49-F238E27FC236}">
                <a16:creationId xmlns:a16="http://schemas.microsoft.com/office/drawing/2014/main" id="{672880E6-F185-9714-01BC-FCC781F74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2" y="729000"/>
            <a:ext cx="3600000" cy="5400000"/>
          </a:xfrm>
          <a:prstGeom prst="rect">
            <a:avLst/>
          </a:prstGeom>
        </p:spPr>
      </p:pic>
      <p:sp>
        <p:nvSpPr>
          <p:cNvPr id="5" name="Metin kutusu 4">
            <a:extLst>
              <a:ext uri="{FF2B5EF4-FFF2-40B4-BE49-F238E27FC236}">
                <a16:creationId xmlns:a16="http://schemas.microsoft.com/office/drawing/2014/main" id="{96E4F832-CF0C-4C53-CB32-66BD244CEE8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C3673332-5A11-7CAC-5BE4-ED6BAF5B2D5D}"/>
              </a:ext>
            </a:extLst>
          </p:cNvPr>
          <p:cNvSpPr txBox="1"/>
          <p:nvPr/>
        </p:nvSpPr>
        <p:spPr>
          <a:xfrm>
            <a:off x="4015484" y="965408"/>
            <a:ext cx="7766785" cy="2400657"/>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Hz. Muhammed (s.a.v.) Mekke’de  dünyaya gelmiştir. Kırk yaşında peygamberlikle görevlendirilmiştir. Elli üç yaşına kadar bu şehirde yaşamıştır. Hicret nedeniyle hayatının son on yılını Medine’de geçirmiştir.</a:t>
            </a:r>
          </a:p>
        </p:txBody>
      </p:sp>
      <p:sp>
        <p:nvSpPr>
          <p:cNvPr id="9" name="Metin kutusu 8">
            <a:extLst>
              <a:ext uri="{FF2B5EF4-FFF2-40B4-BE49-F238E27FC236}">
                <a16:creationId xmlns:a16="http://schemas.microsoft.com/office/drawing/2014/main" id="{82E7F96D-08B8-526A-6516-3607E8AAA7AC}"/>
              </a:ext>
            </a:extLst>
          </p:cNvPr>
          <p:cNvSpPr txBox="1"/>
          <p:nvPr/>
        </p:nvSpPr>
        <p:spPr>
          <a:xfrm>
            <a:off x="3992416" y="3683819"/>
            <a:ext cx="7991841" cy="147732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Hz. Muhammed (s.a.v.) gerek peygamberlik öncesinde gerekse peygamberlik döneminde diğer insanlar gibi bir hayat yaşamıştır.</a:t>
            </a:r>
          </a:p>
        </p:txBody>
      </p:sp>
    </p:spTree>
    <p:extLst>
      <p:ext uri="{BB962C8B-B14F-4D97-AF65-F5344CB8AC3E}">
        <p14:creationId xmlns:p14="http://schemas.microsoft.com/office/powerpoint/2010/main" val="338173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Resim 30" descr="ekran görüntüsü, metin, çizgi, renklilik içeren bir resim&#10;&#10;Açıklama otomatik olarak oluşturuldu">
            <a:extLst>
              <a:ext uri="{FF2B5EF4-FFF2-40B4-BE49-F238E27FC236}">
                <a16:creationId xmlns:a16="http://schemas.microsoft.com/office/drawing/2014/main" id="{61CB3736-FAB8-CBEE-9DF0-7CC79A91D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8304551"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tanımların karşılığı olan kavramları sırasıyla söyleyiniz.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29014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ALLAH'IN (C.C.) KULU: HZ. MUHAMMED (S.A.V.)</a:t>
            </a:r>
          </a:p>
        </p:txBody>
      </p:sp>
      <p:sp>
        <p:nvSpPr>
          <p:cNvPr id="3" name="Metin kutusu 2">
            <a:extLst>
              <a:ext uri="{FF2B5EF4-FFF2-40B4-BE49-F238E27FC236}">
                <a16:creationId xmlns:a16="http://schemas.microsoft.com/office/drawing/2014/main" id="{6186AC8D-F950-DF63-A7EE-28F35CBB5F84}"/>
              </a:ext>
            </a:extLst>
          </p:cNvPr>
          <p:cNvSpPr txBox="1"/>
          <p:nvPr/>
        </p:nvSpPr>
        <p:spPr>
          <a:xfrm>
            <a:off x="8826775" y="1358447"/>
            <a:ext cx="2625710"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Medine</a:t>
            </a:r>
          </a:p>
        </p:txBody>
      </p:sp>
      <p:sp>
        <p:nvSpPr>
          <p:cNvPr id="6" name="Metin kutusu 5">
            <a:extLst>
              <a:ext uri="{FF2B5EF4-FFF2-40B4-BE49-F238E27FC236}">
                <a16:creationId xmlns:a16="http://schemas.microsoft.com/office/drawing/2014/main" id="{78689B75-A02A-5F34-3FA7-FA578D925817}"/>
              </a:ext>
            </a:extLst>
          </p:cNvPr>
          <p:cNvSpPr txBox="1"/>
          <p:nvPr/>
        </p:nvSpPr>
        <p:spPr>
          <a:xfrm>
            <a:off x="8826775" y="2206168"/>
            <a:ext cx="1876196"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Aile reisi</a:t>
            </a:r>
          </a:p>
        </p:txBody>
      </p:sp>
      <p:sp>
        <p:nvSpPr>
          <p:cNvPr id="7" name="Metin kutusu 6">
            <a:extLst>
              <a:ext uri="{FF2B5EF4-FFF2-40B4-BE49-F238E27FC236}">
                <a16:creationId xmlns:a16="http://schemas.microsoft.com/office/drawing/2014/main" id="{3DC7E6D0-211C-E32B-76EB-98C8300A427A}"/>
              </a:ext>
            </a:extLst>
          </p:cNvPr>
          <p:cNvSpPr txBox="1"/>
          <p:nvPr/>
        </p:nvSpPr>
        <p:spPr>
          <a:xfrm>
            <a:off x="8826775" y="3044363"/>
            <a:ext cx="2625710"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Hilye-i şerif</a:t>
            </a:r>
          </a:p>
        </p:txBody>
      </p:sp>
      <p:sp>
        <p:nvSpPr>
          <p:cNvPr id="8" name="Metin kutusu 7">
            <a:extLst>
              <a:ext uri="{FF2B5EF4-FFF2-40B4-BE49-F238E27FC236}">
                <a16:creationId xmlns:a16="http://schemas.microsoft.com/office/drawing/2014/main" id="{3F3E07BC-E3AF-9C3F-82C8-BAD207322DC7}"/>
              </a:ext>
            </a:extLst>
          </p:cNvPr>
          <p:cNvSpPr txBox="1"/>
          <p:nvPr/>
        </p:nvSpPr>
        <p:spPr>
          <a:xfrm>
            <a:off x="8826775" y="3892084"/>
            <a:ext cx="2922018"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Devlet başkanlığı</a:t>
            </a:r>
          </a:p>
        </p:txBody>
      </p:sp>
      <p:sp>
        <p:nvSpPr>
          <p:cNvPr id="10" name="Metin kutusu 9">
            <a:extLst>
              <a:ext uri="{FF2B5EF4-FFF2-40B4-BE49-F238E27FC236}">
                <a16:creationId xmlns:a16="http://schemas.microsoft.com/office/drawing/2014/main" id="{BC217276-7460-7C92-7002-60217D57DAF9}"/>
              </a:ext>
            </a:extLst>
          </p:cNvPr>
          <p:cNvSpPr txBox="1"/>
          <p:nvPr/>
        </p:nvSpPr>
        <p:spPr>
          <a:xfrm>
            <a:off x="8826774" y="4730279"/>
            <a:ext cx="2475809" cy="461665"/>
          </a:xfrm>
          <a:prstGeom prst="rect">
            <a:avLst/>
          </a:prstGeom>
          <a:noFill/>
          <a:ln>
            <a:noFill/>
          </a:ln>
        </p:spPr>
        <p:txBody>
          <a:bodyPr wrap="square" rtlCol="0">
            <a:spAutoFit/>
          </a:bodyPr>
          <a:lstStyle/>
          <a:p>
            <a:pPr>
              <a:spcAft>
                <a:spcPts val="600"/>
              </a:spcAft>
            </a:pPr>
            <a:r>
              <a:rPr lang="tr-TR" sz="2400" b="1" dirty="0" err="1">
                <a:solidFill>
                  <a:schemeClr val="bg1"/>
                </a:solidFill>
                <a:latin typeface="Arial" panose="020B0604020202020204" pitchFamily="34" charset="0"/>
                <a:cs typeface="Arial" panose="020B0604020202020204" pitchFamily="34" charset="0"/>
              </a:rPr>
              <a:t>Üsve</a:t>
            </a:r>
            <a:r>
              <a:rPr lang="tr-TR" sz="2400" b="1" dirty="0">
                <a:solidFill>
                  <a:schemeClr val="bg1"/>
                </a:solidFill>
                <a:latin typeface="Arial" panose="020B0604020202020204" pitchFamily="34" charset="0"/>
                <a:cs typeface="Arial" panose="020B0604020202020204" pitchFamily="34" charset="0"/>
              </a:rPr>
              <a:t>-i </a:t>
            </a:r>
            <a:r>
              <a:rPr lang="tr-TR" sz="2400" b="1" dirty="0" err="1">
                <a:solidFill>
                  <a:schemeClr val="bg1"/>
                </a:solidFill>
                <a:latin typeface="Arial" panose="020B0604020202020204" pitchFamily="34" charset="0"/>
                <a:cs typeface="Arial" panose="020B0604020202020204" pitchFamily="34" charset="0"/>
              </a:rPr>
              <a:t>hasene</a:t>
            </a:r>
            <a:endParaRPr lang="tr-TR" sz="2400" b="1" dirty="0">
              <a:solidFill>
                <a:schemeClr val="bg1"/>
              </a:solidFill>
              <a:latin typeface="Arial" panose="020B0604020202020204" pitchFamily="34" charset="0"/>
              <a:cs typeface="Arial" panose="020B0604020202020204" pitchFamily="34" charset="0"/>
            </a:endParaRPr>
          </a:p>
        </p:txBody>
      </p:sp>
      <p:sp>
        <p:nvSpPr>
          <p:cNvPr id="11" name="Metin kutusu 10">
            <a:extLst>
              <a:ext uri="{FF2B5EF4-FFF2-40B4-BE49-F238E27FC236}">
                <a16:creationId xmlns:a16="http://schemas.microsoft.com/office/drawing/2014/main" id="{35F33B4A-8515-126F-652D-3148FFE767C4}"/>
              </a:ext>
            </a:extLst>
          </p:cNvPr>
          <p:cNvSpPr txBox="1"/>
          <p:nvPr/>
        </p:nvSpPr>
        <p:spPr>
          <a:xfrm>
            <a:off x="8826774" y="5582765"/>
            <a:ext cx="2922019"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Beşer</a:t>
            </a:r>
          </a:p>
        </p:txBody>
      </p:sp>
      <p:sp>
        <p:nvSpPr>
          <p:cNvPr id="12" name="Metin kutusu 11">
            <a:extLst>
              <a:ext uri="{FF2B5EF4-FFF2-40B4-BE49-F238E27FC236}">
                <a16:creationId xmlns:a16="http://schemas.microsoft.com/office/drawing/2014/main" id="{28A37B34-23B9-C0D2-C947-379CD0D50FB0}"/>
              </a:ext>
            </a:extLst>
          </p:cNvPr>
          <p:cNvSpPr txBox="1"/>
          <p:nvPr/>
        </p:nvSpPr>
        <p:spPr>
          <a:xfrm>
            <a:off x="1141461" y="1228907"/>
            <a:ext cx="6443562"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Hz. Peygamberin üstün özelliklerine ve güzelliklerine dair levhalar</a:t>
            </a:r>
          </a:p>
        </p:txBody>
      </p:sp>
      <p:sp>
        <p:nvSpPr>
          <p:cNvPr id="13" name="Metin kutusu 12">
            <a:extLst>
              <a:ext uri="{FF2B5EF4-FFF2-40B4-BE49-F238E27FC236}">
                <a16:creationId xmlns:a16="http://schemas.microsoft.com/office/drawing/2014/main" id="{51CDF66D-E008-32F2-CB4A-9D3CD40061A4}"/>
              </a:ext>
            </a:extLst>
          </p:cNvPr>
          <p:cNvSpPr txBox="1"/>
          <p:nvPr/>
        </p:nvSpPr>
        <p:spPr>
          <a:xfrm>
            <a:off x="1141460" y="2084703"/>
            <a:ext cx="6443561"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Hz. Muhammed’in (sav) en güzel örnek olduğunu anlatan ifade</a:t>
            </a:r>
          </a:p>
        </p:txBody>
      </p:sp>
      <p:sp>
        <p:nvSpPr>
          <p:cNvPr id="14" name="Metin kutusu 13">
            <a:extLst>
              <a:ext uri="{FF2B5EF4-FFF2-40B4-BE49-F238E27FC236}">
                <a16:creationId xmlns:a16="http://schemas.microsoft.com/office/drawing/2014/main" id="{6105EFB6-B97C-7276-5E3F-2B4BE3C9430F}"/>
              </a:ext>
            </a:extLst>
          </p:cNvPr>
          <p:cNvSpPr txBox="1"/>
          <p:nvPr/>
        </p:nvSpPr>
        <p:spPr>
          <a:xfrm>
            <a:off x="1141461" y="3087788"/>
            <a:ext cx="6608454" cy="400110"/>
          </a:xfrm>
          <a:prstGeom prst="rect">
            <a:avLst/>
          </a:prstGeom>
          <a:noFill/>
          <a:ln>
            <a:noFill/>
          </a:ln>
        </p:spPr>
        <p:txBody>
          <a:bodyPr wrap="square" rtlCol="0">
            <a:spAutoFit/>
          </a:bodyPr>
          <a:lstStyle/>
          <a:p>
            <a:pPr>
              <a:spcAft>
                <a:spcPts val="600"/>
              </a:spcAft>
            </a:pPr>
            <a:r>
              <a:rPr lang="sv-SE" sz="2000" dirty="0">
                <a:solidFill>
                  <a:schemeClr val="bg1"/>
                </a:solidFill>
                <a:latin typeface="Arial" panose="020B0604020202020204" pitchFamily="34" charset="0"/>
                <a:cs typeface="Arial" panose="020B0604020202020204" pitchFamily="34" charset="0"/>
              </a:rPr>
              <a:t>İnsani, insanla ilgili, insana ait olan</a:t>
            </a:r>
          </a:p>
        </p:txBody>
      </p:sp>
      <p:sp>
        <p:nvSpPr>
          <p:cNvPr id="15" name="Metin kutusu 14">
            <a:extLst>
              <a:ext uri="{FF2B5EF4-FFF2-40B4-BE49-F238E27FC236}">
                <a16:creationId xmlns:a16="http://schemas.microsoft.com/office/drawing/2014/main" id="{2AA42566-B174-3FA5-925E-DEF13D295587}"/>
              </a:ext>
            </a:extLst>
          </p:cNvPr>
          <p:cNvSpPr txBox="1"/>
          <p:nvPr/>
        </p:nvSpPr>
        <p:spPr>
          <a:xfrm>
            <a:off x="1141460" y="3768329"/>
            <a:ext cx="6323641"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Halkı idare etme ve yönetme işi ve sorumluğu olan vazife</a:t>
            </a:r>
          </a:p>
        </p:txBody>
      </p:sp>
      <p:sp>
        <p:nvSpPr>
          <p:cNvPr id="16" name="Metin kutusu 15">
            <a:extLst>
              <a:ext uri="{FF2B5EF4-FFF2-40B4-BE49-F238E27FC236}">
                <a16:creationId xmlns:a16="http://schemas.microsoft.com/office/drawing/2014/main" id="{9946A5D7-06CB-B9FD-A5A2-A851185AF338}"/>
              </a:ext>
            </a:extLst>
          </p:cNvPr>
          <p:cNvSpPr txBox="1"/>
          <p:nvPr/>
        </p:nvSpPr>
        <p:spPr>
          <a:xfrm>
            <a:off x="1141461" y="4608205"/>
            <a:ext cx="6608454"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Hz. Muhammed’in (s.a.v) hicret nedeniyle hayatının son on yılını geçirdiği şehir</a:t>
            </a:r>
          </a:p>
        </p:txBody>
      </p:sp>
      <p:sp>
        <p:nvSpPr>
          <p:cNvPr id="17" name="Metin kutusu 16">
            <a:extLst>
              <a:ext uri="{FF2B5EF4-FFF2-40B4-BE49-F238E27FC236}">
                <a16:creationId xmlns:a16="http://schemas.microsoft.com/office/drawing/2014/main" id="{3CB489BB-5FA2-6404-563B-28A4426E15EE}"/>
              </a:ext>
            </a:extLst>
          </p:cNvPr>
          <p:cNvSpPr txBox="1"/>
          <p:nvPr/>
        </p:nvSpPr>
        <p:spPr>
          <a:xfrm>
            <a:off x="1141461" y="5579660"/>
            <a:ext cx="6443560" cy="400110"/>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Hz. Muhammed’in evindeki görevi ve sosyal rolü</a:t>
            </a:r>
          </a:p>
        </p:txBody>
      </p:sp>
      <p:sp>
        <p:nvSpPr>
          <p:cNvPr id="18" name="Metin kutusu 17">
            <a:extLst>
              <a:ext uri="{FF2B5EF4-FFF2-40B4-BE49-F238E27FC236}">
                <a16:creationId xmlns:a16="http://schemas.microsoft.com/office/drawing/2014/main" id="{B8FEC159-8B80-B468-048F-E07C1E4320DC}"/>
              </a:ext>
            </a:extLst>
          </p:cNvPr>
          <p:cNvSpPr txBox="1"/>
          <p:nvPr/>
        </p:nvSpPr>
        <p:spPr>
          <a:xfrm>
            <a:off x="8128521" y="1357083"/>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5</a:t>
            </a:r>
          </a:p>
        </p:txBody>
      </p:sp>
      <p:sp>
        <p:nvSpPr>
          <p:cNvPr id="19" name="Metin kutusu 18">
            <a:extLst>
              <a:ext uri="{FF2B5EF4-FFF2-40B4-BE49-F238E27FC236}">
                <a16:creationId xmlns:a16="http://schemas.microsoft.com/office/drawing/2014/main" id="{56B99C26-43B7-2D9B-0882-B4D08EB78427}"/>
              </a:ext>
            </a:extLst>
          </p:cNvPr>
          <p:cNvSpPr txBox="1"/>
          <p:nvPr/>
        </p:nvSpPr>
        <p:spPr>
          <a:xfrm>
            <a:off x="8128521" y="2204804"/>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6</a:t>
            </a:r>
          </a:p>
        </p:txBody>
      </p:sp>
      <p:sp>
        <p:nvSpPr>
          <p:cNvPr id="20" name="Metin kutusu 19">
            <a:extLst>
              <a:ext uri="{FF2B5EF4-FFF2-40B4-BE49-F238E27FC236}">
                <a16:creationId xmlns:a16="http://schemas.microsoft.com/office/drawing/2014/main" id="{AE9EA819-09EA-1A2B-77DB-6D209E6183AA}"/>
              </a:ext>
            </a:extLst>
          </p:cNvPr>
          <p:cNvSpPr txBox="1"/>
          <p:nvPr/>
        </p:nvSpPr>
        <p:spPr>
          <a:xfrm>
            <a:off x="8113531" y="3042999"/>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1</a:t>
            </a:r>
          </a:p>
        </p:txBody>
      </p:sp>
      <p:sp>
        <p:nvSpPr>
          <p:cNvPr id="21" name="Metin kutusu 20">
            <a:extLst>
              <a:ext uri="{FF2B5EF4-FFF2-40B4-BE49-F238E27FC236}">
                <a16:creationId xmlns:a16="http://schemas.microsoft.com/office/drawing/2014/main" id="{5CC2B8E3-5035-F299-A49B-CB7230B64031}"/>
              </a:ext>
            </a:extLst>
          </p:cNvPr>
          <p:cNvSpPr txBox="1"/>
          <p:nvPr/>
        </p:nvSpPr>
        <p:spPr>
          <a:xfrm>
            <a:off x="8113531" y="3890720"/>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4</a:t>
            </a:r>
          </a:p>
        </p:txBody>
      </p:sp>
      <p:sp>
        <p:nvSpPr>
          <p:cNvPr id="22" name="Metin kutusu 21">
            <a:extLst>
              <a:ext uri="{FF2B5EF4-FFF2-40B4-BE49-F238E27FC236}">
                <a16:creationId xmlns:a16="http://schemas.microsoft.com/office/drawing/2014/main" id="{D6814E9B-A1E8-130D-8D6E-BFAAEB74DF07}"/>
              </a:ext>
            </a:extLst>
          </p:cNvPr>
          <p:cNvSpPr txBox="1"/>
          <p:nvPr/>
        </p:nvSpPr>
        <p:spPr>
          <a:xfrm>
            <a:off x="8128521" y="4728915"/>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2</a:t>
            </a:r>
          </a:p>
        </p:txBody>
      </p:sp>
      <p:sp>
        <p:nvSpPr>
          <p:cNvPr id="23" name="Metin kutusu 22">
            <a:extLst>
              <a:ext uri="{FF2B5EF4-FFF2-40B4-BE49-F238E27FC236}">
                <a16:creationId xmlns:a16="http://schemas.microsoft.com/office/drawing/2014/main" id="{2E061EFF-8632-FB73-17D1-CC59F481B356}"/>
              </a:ext>
            </a:extLst>
          </p:cNvPr>
          <p:cNvSpPr txBox="1"/>
          <p:nvPr/>
        </p:nvSpPr>
        <p:spPr>
          <a:xfrm>
            <a:off x="8128521" y="5581401"/>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3</a:t>
            </a:r>
          </a:p>
        </p:txBody>
      </p:sp>
      <p:sp>
        <p:nvSpPr>
          <p:cNvPr id="24" name="Metin kutusu 23">
            <a:extLst>
              <a:ext uri="{FF2B5EF4-FFF2-40B4-BE49-F238E27FC236}">
                <a16:creationId xmlns:a16="http://schemas.microsoft.com/office/drawing/2014/main" id="{28481A87-3287-F39E-24E3-FC277FE0E5C2}"/>
              </a:ext>
            </a:extLst>
          </p:cNvPr>
          <p:cNvSpPr txBox="1"/>
          <p:nvPr/>
        </p:nvSpPr>
        <p:spPr>
          <a:xfrm>
            <a:off x="443206" y="1357083"/>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1</a:t>
            </a:r>
          </a:p>
        </p:txBody>
      </p:sp>
      <p:sp>
        <p:nvSpPr>
          <p:cNvPr id="25" name="Metin kutusu 24">
            <a:extLst>
              <a:ext uri="{FF2B5EF4-FFF2-40B4-BE49-F238E27FC236}">
                <a16:creationId xmlns:a16="http://schemas.microsoft.com/office/drawing/2014/main" id="{E63370A6-BF31-DF7D-C729-06C8E16E5CF4}"/>
              </a:ext>
            </a:extLst>
          </p:cNvPr>
          <p:cNvSpPr txBox="1"/>
          <p:nvPr/>
        </p:nvSpPr>
        <p:spPr>
          <a:xfrm>
            <a:off x="443206" y="2204804"/>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2</a:t>
            </a:r>
          </a:p>
        </p:txBody>
      </p:sp>
      <p:sp>
        <p:nvSpPr>
          <p:cNvPr id="26" name="Metin kutusu 25">
            <a:extLst>
              <a:ext uri="{FF2B5EF4-FFF2-40B4-BE49-F238E27FC236}">
                <a16:creationId xmlns:a16="http://schemas.microsoft.com/office/drawing/2014/main" id="{0395A8A7-C734-703F-9F92-4BA207DDA5B9}"/>
              </a:ext>
            </a:extLst>
          </p:cNvPr>
          <p:cNvSpPr txBox="1"/>
          <p:nvPr/>
        </p:nvSpPr>
        <p:spPr>
          <a:xfrm>
            <a:off x="443206" y="3042999"/>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3</a:t>
            </a:r>
          </a:p>
        </p:txBody>
      </p:sp>
      <p:sp>
        <p:nvSpPr>
          <p:cNvPr id="27" name="Metin kutusu 26">
            <a:extLst>
              <a:ext uri="{FF2B5EF4-FFF2-40B4-BE49-F238E27FC236}">
                <a16:creationId xmlns:a16="http://schemas.microsoft.com/office/drawing/2014/main" id="{D3693FFD-ADC5-F534-85D7-F85A52B91B80}"/>
              </a:ext>
            </a:extLst>
          </p:cNvPr>
          <p:cNvSpPr txBox="1"/>
          <p:nvPr/>
        </p:nvSpPr>
        <p:spPr>
          <a:xfrm>
            <a:off x="443206" y="3890720"/>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4</a:t>
            </a:r>
          </a:p>
        </p:txBody>
      </p:sp>
      <p:sp>
        <p:nvSpPr>
          <p:cNvPr id="28" name="Metin kutusu 27">
            <a:extLst>
              <a:ext uri="{FF2B5EF4-FFF2-40B4-BE49-F238E27FC236}">
                <a16:creationId xmlns:a16="http://schemas.microsoft.com/office/drawing/2014/main" id="{DB43ABD8-4516-DCD4-A97E-39A0D8D1116B}"/>
              </a:ext>
            </a:extLst>
          </p:cNvPr>
          <p:cNvSpPr txBox="1"/>
          <p:nvPr/>
        </p:nvSpPr>
        <p:spPr>
          <a:xfrm>
            <a:off x="443206" y="4728915"/>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5</a:t>
            </a:r>
          </a:p>
        </p:txBody>
      </p:sp>
      <p:sp>
        <p:nvSpPr>
          <p:cNvPr id="29" name="Metin kutusu 28">
            <a:extLst>
              <a:ext uri="{FF2B5EF4-FFF2-40B4-BE49-F238E27FC236}">
                <a16:creationId xmlns:a16="http://schemas.microsoft.com/office/drawing/2014/main" id="{1A8B9CC6-2452-4973-E399-8A8C12867D59}"/>
              </a:ext>
            </a:extLst>
          </p:cNvPr>
          <p:cNvSpPr txBox="1"/>
          <p:nvPr/>
        </p:nvSpPr>
        <p:spPr>
          <a:xfrm>
            <a:off x="443206" y="5581401"/>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6</a:t>
            </a:r>
          </a:p>
        </p:txBody>
      </p:sp>
      <p:sp>
        <p:nvSpPr>
          <p:cNvPr id="30" name="Metin kutusu 29">
            <a:extLst>
              <a:ext uri="{FF2B5EF4-FFF2-40B4-BE49-F238E27FC236}">
                <a16:creationId xmlns:a16="http://schemas.microsoft.com/office/drawing/2014/main" id="{31A680AB-2D5C-026C-49B3-E565B1A0854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316397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descr="metin, ekran görüntüsü, yazı tipi içeren bir resim&#10;&#10;Açıklama otomatik olarak oluşturuldu">
            <a:extLst>
              <a:ext uri="{FF2B5EF4-FFF2-40B4-BE49-F238E27FC236}">
                <a16:creationId xmlns:a16="http://schemas.microsoft.com/office/drawing/2014/main" id="{D720476F-6540-C9CF-188A-05886BBA2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DEB2B09-128F-BEF6-1B0B-0B8D666F8D8B}"/>
              </a:ext>
            </a:extLst>
          </p:cNvPr>
          <p:cNvSpPr txBox="1"/>
          <p:nvPr/>
        </p:nvSpPr>
        <p:spPr>
          <a:xfrm>
            <a:off x="459772" y="60943"/>
            <a:ext cx="72745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ALLAH'IN (C.C.) KULU: HZ. MUHAMMED (S.A.V.)</a:t>
            </a:r>
          </a:p>
        </p:txBody>
      </p:sp>
      <p:pic>
        <p:nvPicPr>
          <p:cNvPr id="6" name="Resim 5" descr="ekran görüntüsü, grafik, renklilik, tasarım içeren bir resim&#10;&#10;Açıklama otomatik olarak oluşturuldu">
            <a:extLst>
              <a:ext uri="{FF2B5EF4-FFF2-40B4-BE49-F238E27FC236}">
                <a16:creationId xmlns:a16="http://schemas.microsoft.com/office/drawing/2014/main" id="{8FA595B2-81D3-B20E-94BE-41650FC43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9" y="1628182"/>
            <a:ext cx="4183819" cy="914021"/>
          </a:xfrm>
          <a:prstGeom prst="rect">
            <a:avLst/>
          </a:prstGeom>
        </p:spPr>
      </p:pic>
      <p:pic>
        <p:nvPicPr>
          <p:cNvPr id="7" name="Resim 6" descr="ekran görüntüsü, grafik, renklilik, tasarım içeren bir resim&#10;&#10;Açıklama otomatik olarak oluşturuldu">
            <a:extLst>
              <a:ext uri="{FF2B5EF4-FFF2-40B4-BE49-F238E27FC236}">
                <a16:creationId xmlns:a16="http://schemas.microsoft.com/office/drawing/2014/main" id="{8188D11B-BD4C-3313-4D27-FA4FD1503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8" y="2704346"/>
            <a:ext cx="4183819" cy="914021"/>
          </a:xfrm>
          <a:prstGeom prst="rect">
            <a:avLst/>
          </a:prstGeom>
        </p:spPr>
      </p:pic>
      <p:pic>
        <p:nvPicPr>
          <p:cNvPr id="8" name="Resim 7" descr="ekran görüntüsü, grafik, renklilik, tasarım içeren bir resim&#10;&#10;Açıklama otomatik olarak oluşturuldu">
            <a:extLst>
              <a:ext uri="{FF2B5EF4-FFF2-40B4-BE49-F238E27FC236}">
                <a16:creationId xmlns:a16="http://schemas.microsoft.com/office/drawing/2014/main" id="{A187CCAD-0424-DD3D-A04C-06FF40273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742" y="3780510"/>
            <a:ext cx="4183819" cy="914021"/>
          </a:xfrm>
          <a:prstGeom prst="rect">
            <a:avLst/>
          </a:prstGeom>
        </p:spPr>
      </p:pic>
      <p:sp>
        <p:nvSpPr>
          <p:cNvPr id="9" name="Metin kutusu 8">
            <a:extLst>
              <a:ext uri="{FF2B5EF4-FFF2-40B4-BE49-F238E27FC236}">
                <a16:creationId xmlns:a16="http://schemas.microsoft.com/office/drawing/2014/main" id="{F9F17C72-20F2-4285-D2B0-1B72B305CB77}"/>
              </a:ext>
            </a:extLst>
          </p:cNvPr>
          <p:cNvSpPr txBox="1"/>
          <p:nvPr/>
        </p:nvSpPr>
        <p:spPr>
          <a:xfrm>
            <a:off x="5338324" y="1866766"/>
            <a:ext cx="2636444" cy="446276"/>
          </a:xfrm>
          <a:prstGeom prst="rect">
            <a:avLst/>
          </a:prstGeom>
          <a:noFill/>
        </p:spPr>
        <p:txBody>
          <a:bodyPr wrap="square" rtlCol="0">
            <a:spAutoFit/>
          </a:bodyPr>
          <a:lstStyle/>
          <a:p>
            <a:r>
              <a:rPr lang="tr-TR" sz="2300" dirty="0">
                <a:latin typeface="Arial" panose="020B0604020202020204" pitchFamily="34" charset="0"/>
              </a:rPr>
              <a:t>Mikail OKUMUŞ</a:t>
            </a:r>
          </a:p>
        </p:txBody>
      </p:sp>
      <p:sp>
        <p:nvSpPr>
          <p:cNvPr id="10" name="Metin kutusu 9">
            <a:extLst>
              <a:ext uri="{FF2B5EF4-FFF2-40B4-BE49-F238E27FC236}">
                <a16:creationId xmlns:a16="http://schemas.microsoft.com/office/drawing/2014/main" id="{B09D9273-0188-11FB-FFC1-89AD389A19C2}"/>
              </a:ext>
            </a:extLst>
          </p:cNvPr>
          <p:cNvSpPr txBox="1"/>
          <p:nvPr/>
        </p:nvSpPr>
        <p:spPr>
          <a:xfrm>
            <a:off x="5338323" y="2934403"/>
            <a:ext cx="2631749"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1" name="Metin kutusu 10">
            <a:extLst>
              <a:ext uri="{FF2B5EF4-FFF2-40B4-BE49-F238E27FC236}">
                <a16:creationId xmlns:a16="http://schemas.microsoft.com/office/drawing/2014/main" id="{7BC7C82E-0BA4-C3DA-1BCB-00037FABF7C5}"/>
              </a:ext>
            </a:extLst>
          </p:cNvPr>
          <p:cNvSpPr txBox="1"/>
          <p:nvPr/>
        </p:nvSpPr>
        <p:spPr>
          <a:xfrm>
            <a:off x="5338324" y="4014382"/>
            <a:ext cx="2631748"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5" name="Metin kutusu 4">
            <a:extLst>
              <a:ext uri="{FF2B5EF4-FFF2-40B4-BE49-F238E27FC236}">
                <a16:creationId xmlns:a16="http://schemas.microsoft.com/office/drawing/2014/main" id="{C58E9F6B-B6E8-3A92-6EE8-8C077CD7641D}"/>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30623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BF24D-2694-EA9D-77AB-6A9A98038181}"/>
            </a:ext>
          </a:extLst>
        </p:cNvPr>
        <p:cNvGrpSpPr/>
        <p:nvPr/>
      </p:nvGrpSpPr>
      <p:grpSpPr>
        <a:xfrm>
          <a:off x="0" y="0"/>
          <a:ext cx="0" cy="0"/>
          <a:chOff x="0" y="0"/>
          <a:chExt cx="0" cy="0"/>
        </a:xfrm>
      </p:grpSpPr>
      <p:pic>
        <p:nvPicPr>
          <p:cNvPr id="10" name="Resim 9" descr="ekran görüntüsü, metin, tasarım içeren bir resim&#10;&#10;Açıklama otomatik olarak oluşturuldu">
            <a:extLst>
              <a:ext uri="{FF2B5EF4-FFF2-40B4-BE49-F238E27FC236}">
                <a16:creationId xmlns:a16="http://schemas.microsoft.com/office/drawing/2014/main" id="{7905E27C-8856-9D9F-ABE5-25DBC713F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9DA90F93-1E2B-615A-7EDC-15A799F8B25A}"/>
              </a:ext>
            </a:extLst>
          </p:cNvPr>
          <p:cNvSpPr txBox="1"/>
          <p:nvPr/>
        </p:nvSpPr>
        <p:spPr>
          <a:xfrm>
            <a:off x="459772" y="60943"/>
            <a:ext cx="706529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ALLAH'IN (C.C.) KULU: HZ. MUHAMMED (S.A.V.)</a:t>
            </a:r>
          </a:p>
        </p:txBody>
      </p:sp>
      <p:sp>
        <p:nvSpPr>
          <p:cNvPr id="5" name="Metin kutusu 4">
            <a:extLst>
              <a:ext uri="{FF2B5EF4-FFF2-40B4-BE49-F238E27FC236}">
                <a16:creationId xmlns:a16="http://schemas.microsoft.com/office/drawing/2014/main" id="{49A38868-58CA-C1EA-284C-01E49599762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11" name="Resim 10" descr="ekran görüntüsü, dikdörtgen, tasarım içeren bir resim&#10;&#10;Açıklama otomatik olarak oluşturuldu">
            <a:extLst>
              <a:ext uri="{FF2B5EF4-FFF2-40B4-BE49-F238E27FC236}">
                <a16:creationId xmlns:a16="http://schemas.microsoft.com/office/drawing/2014/main" id="{42B4A81D-26D8-7432-425B-FC085C88C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429" y="1579074"/>
            <a:ext cx="5084237" cy="4080100"/>
          </a:xfrm>
          <a:prstGeom prst="rect">
            <a:avLst/>
          </a:prstGeom>
        </p:spPr>
      </p:pic>
      <p:pic>
        <p:nvPicPr>
          <p:cNvPr id="12" name="Resim 11" descr="ekran görüntüsü, dikdörtgen, tasarım içeren bir resim&#10;&#10;Açıklama otomatik olarak oluşturuldu">
            <a:extLst>
              <a:ext uri="{FF2B5EF4-FFF2-40B4-BE49-F238E27FC236}">
                <a16:creationId xmlns:a16="http://schemas.microsoft.com/office/drawing/2014/main" id="{9A36D0C2-109D-1A31-E41E-1BB5AD662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335" y="1579074"/>
            <a:ext cx="5084237" cy="4080100"/>
          </a:xfrm>
          <a:prstGeom prst="rect">
            <a:avLst/>
          </a:prstGeom>
        </p:spPr>
      </p:pic>
      <p:sp>
        <p:nvSpPr>
          <p:cNvPr id="3" name="Metin kutusu 2">
            <a:extLst>
              <a:ext uri="{FF2B5EF4-FFF2-40B4-BE49-F238E27FC236}">
                <a16:creationId xmlns:a16="http://schemas.microsoft.com/office/drawing/2014/main" id="{74148D9B-DEBE-E4D3-A762-2B72AB7BE8A6}"/>
              </a:ext>
            </a:extLst>
          </p:cNvPr>
          <p:cNvSpPr txBox="1"/>
          <p:nvPr/>
        </p:nvSpPr>
        <p:spPr>
          <a:xfrm>
            <a:off x="3984443" y="931535"/>
            <a:ext cx="4223115" cy="553998"/>
          </a:xfrm>
          <a:prstGeom prst="rect">
            <a:avLst/>
          </a:prstGeom>
          <a:noFill/>
          <a:ln>
            <a:noFill/>
          </a:ln>
        </p:spPr>
        <p:txBody>
          <a:bodyPr wrap="square" rtlCol="0">
            <a:spAutoFit/>
          </a:bodyPr>
          <a:lstStyle/>
          <a:p>
            <a:pPr algn="ctr">
              <a:spcAft>
                <a:spcPts val="600"/>
              </a:spcAft>
            </a:pPr>
            <a:r>
              <a:rPr lang="tr-TR" sz="3000" b="1" dirty="0">
                <a:latin typeface="Arial" panose="020B0604020202020204" pitchFamily="34" charset="0"/>
                <a:cs typeface="Arial" panose="020B0604020202020204" pitchFamily="34" charset="0"/>
              </a:rPr>
              <a:t>HZ. MUHAMMED'İN,</a:t>
            </a:r>
          </a:p>
        </p:txBody>
      </p:sp>
      <p:sp>
        <p:nvSpPr>
          <p:cNvPr id="13" name="Metin kutusu 12">
            <a:extLst>
              <a:ext uri="{FF2B5EF4-FFF2-40B4-BE49-F238E27FC236}">
                <a16:creationId xmlns:a16="http://schemas.microsoft.com/office/drawing/2014/main" id="{4F667DCA-5451-44E0-2B77-03B1C07CD935}"/>
              </a:ext>
            </a:extLst>
          </p:cNvPr>
          <p:cNvSpPr txBox="1"/>
          <p:nvPr/>
        </p:nvSpPr>
        <p:spPr>
          <a:xfrm>
            <a:off x="1359412" y="3048714"/>
            <a:ext cx="4261602" cy="2554545"/>
          </a:xfrm>
          <a:prstGeom prst="rect">
            <a:avLst/>
          </a:prstGeom>
          <a:noFill/>
          <a:ln>
            <a:noFill/>
          </a:ln>
        </p:spPr>
        <p:txBody>
          <a:bodyPr wrap="square" rtlCol="0">
            <a:spAutoFit/>
          </a:bodyPr>
          <a:lstStyle/>
          <a:p>
            <a:pPr>
              <a:spcAft>
                <a:spcPts val="600"/>
              </a:spcAft>
            </a:pPr>
            <a:r>
              <a:rPr lang="tr-TR" sz="2900" dirty="0">
                <a:latin typeface="Arial" panose="020B0604020202020204" pitchFamily="34" charset="0"/>
                <a:cs typeface="Arial" panose="020B0604020202020204" pitchFamily="34" charset="0"/>
              </a:rPr>
              <a:t>- Aile reisi</a:t>
            </a:r>
          </a:p>
          <a:p>
            <a:pPr>
              <a:spcAft>
                <a:spcPts val="600"/>
              </a:spcAft>
            </a:pPr>
            <a:r>
              <a:rPr lang="tr-TR" sz="2900" dirty="0">
                <a:latin typeface="Arial" panose="020B0604020202020204" pitchFamily="34" charset="0"/>
                <a:cs typeface="Arial" panose="020B0604020202020204" pitchFamily="34" charset="0"/>
              </a:rPr>
              <a:t>- Baba, dede, eş</a:t>
            </a:r>
          </a:p>
          <a:p>
            <a:pPr>
              <a:spcAft>
                <a:spcPts val="600"/>
              </a:spcAft>
            </a:pPr>
            <a:r>
              <a:rPr lang="tr-TR" sz="2900" dirty="0">
                <a:latin typeface="Arial" panose="020B0604020202020204" pitchFamily="34" charset="0"/>
                <a:cs typeface="Arial" panose="020B0604020202020204" pitchFamily="34" charset="0"/>
              </a:rPr>
              <a:t>- Devlet başkanlığı</a:t>
            </a:r>
          </a:p>
          <a:p>
            <a:pPr>
              <a:spcAft>
                <a:spcPts val="600"/>
              </a:spcAft>
            </a:pPr>
            <a:r>
              <a:rPr lang="tr-TR" sz="2900" dirty="0">
                <a:latin typeface="Arial" panose="020B0604020202020204" pitchFamily="34" charset="0"/>
                <a:cs typeface="Arial" panose="020B0604020202020204" pitchFamily="34" charset="0"/>
              </a:rPr>
              <a:t>- Akrabalık ve komşuluk ilişkileri</a:t>
            </a:r>
          </a:p>
        </p:txBody>
      </p:sp>
      <p:sp>
        <p:nvSpPr>
          <p:cNvPr id="14" name="Metin kutusu 13">
            <a:extLst>
              <a:ext uri="{FF2B5EF4-FFF2-40B4-BE49-F238E27FC236}">
                <a16:creationId xmlns:a16="http://schemas.microsoft.com/office/drawing/2014/main" id="{88B6AACE-B161-248B-2E07-5477DEE665AB}"/>
              </a:ext>
            </a:extLst>
          </p:cNvPr>
          <p:cNvSpPr txBox="1"/>
          <p:nvPr/>
        </p:nvSpPr>
        <p:spPr>
          <a:xfrm>
            <a:off x="732429" y="2090766"/>
            <a:ext cx="4261602" cy="553998"/>
          </a:xfrm>
          <a:prstGeom prst="rect">
            <a:avLst/>
          </a:prstGeom>
          <a:noFill/>
          <a:ln>
            <a:noFill/>
          </a:ln>
        </p:spPr>
        <p:txBody>
          <a:bodyPr wrap="square" rtlCol="0">
            <a:spAutoFit/>
          </a:bodyPr>
          <a:lstStyle/>
          <a:p>
            <a:pPr algn="ctr">
              <a:spcAft>
                <a:spcPts val="600"/>
              </a:spcAft>
            </a:pPr>
            <a:r>
              <a:rPr lang="tr-TR" sz="3000" b="1" dirty="0">
                <a:latin typeface="Arial" panose="020B0604020202020204" pitchFamily="34" charset="0"/>
                <a:cs typeface="Arial" panose="020B0604020202020204" pitchFamily="34" charset="0"/>
              </a:rPr>
              <a:t>Beşerî Yönü</a:t>
            </a:r>
          </a:p>
        </p:txBody>
      </p:sp>
      <p:sp>
        <p:nvSpPr>
          <p:cNvPr id="15" name="Metin kutusu 14">
            <a:extLst>
              <a:ext uri="{FF2B5EF4-FFF2-40B4-BE49-F238E27FC236}">
                <a16:creationId xmlns:a16="http://schemas.microsoft.com/office/drawing/2014/main" id="{54457982-B2A3-04BA-86BC-88D5F8ABF494}"/>
              </a:ext>
            </a:extLst>
          </p:cNvPr>
          <p:cNvSpPr txBox="1"/>
          <p:nvPr/>
        </p:nvSpPr>
        <p:spPr>
          <a:xfrm>
            <a:off x="6383908" y="2090766"/>
            <a:ext cx="4261602" cy="553998"/>
          </a:xfrm>
          <a:prstGeom prst="rect">
            <a:avLst/>
          </a:prstGeom>
          <a:noFill/>
          <a:ln>
            <a:noFill/>
          </a:ln>
        </p:spPr>
        <p:txBody>
          <a:bodyPr wrap="square" rtlCol="0">
            <a:spAutoFit/>
          </a:bodyPr>
          <a:lstStyle/>
          <a:p>
            <a:pPr algn="ctr">
              <a:spcAft>
                <a:spcPts val="600"/>
              </a:spcAft>
            </a:pPr>
            <a:r>
              <a:rPr lang="tr-TR" sz="3000" b="1" dirty="0">
                <a:latin typeface="Arial" panose="020B0604020202020204" pitchFamily="34" charset="0"/>
                <a:cs typeface="Arial" panose="020B0604020202020204" pitchFamily="34" charset="0"/>
              </a:rPr>
              <a:t>Nebevî Yönü</a:t>
            </a:r>
          </a:p>
        </p:txBody>
      </p:sp>
      <p:sp>
        <p:nvSpPr>
          <p:cNvPr id="16" name="Metin kutusu 15">
            <a:extLst>
              <a:ext uri="{FF2B5EF4-FFF2-40B4-BE49-F238E27FC236}">
                <a16:creationId xmlns:a16="http://schemas.microsoft.com/office/drawing/2014/main" id="{B841638F-E3A4-19E4-C714-CA9BF2FB3F19}"/>
              </a:ext>
            </a:extLst>
          </p:cNvPr>
          <p:cNvSpPr txBox="1"/>
          <p:nvPr/>
        </p:nvSpPr>
        <p:spPr>
          <a:xfrm>
            <a:off x="6998212" y="3048713"/>
            <a:ext cx="4261602" cy="2477601"/>
          </a:xfrm>
          <a:prstGeom prst="rect">
            <a:avLst/>
          </a:prstGeom>
          <a:noFill/>
          <a:ln>
            <a:noFill/>
          </a:ln>
        </p:spPr>
        <p:txBody>
          <a:bodyPr wrap="square" rtlCol="0">
            <a:spAutoFit/>
          </a:bodyPr>
          <a:lstStyle/>
          <a:p>
            <a:pPr>
              <a:spcAft>
                <a:spcPts val="600"/>
              </a:spcAft>
            </a:pPr>
            <a:r>
              <a:rPr lang="tr-TR" sz="2900" dirty="0">
                <a:latin typeface="Arial" panose="020B0604020202020204" pitchFamily="34" charset="0"/>
                <a:cs typeface="Arial" panose="020B0604020202020204" pitchFamily="34" charset="0"/>
              </a:rPr>
              <a:t>- Son peygamber</a:t>
            </a:r>
          </a:p>
          <a:p>
            <a:pPr>
              <a:spcAft>
                <a:spcPts val="600"/>
              </a:spcAft>
            </a:pPr>
            <a:r>
              <a:rPr lang="tr-TR" sz="2900" dirty="0">
                <a:latin typeface="Arial" panose="020B0604020202020204" pitchFamily="34" charset="0"/>
                <a:cs typeface="Arial" panose="020B0604020202020204" pitchFamily="34" charset="0"/>
              </a:rPr>
              <a:t>- İnsanlara tebliğde bulunması</a:t>
            </a:r>
          </a:p>
          <a:p>
            <a:pPr>
              <a:spcAft>
                <a:spcPts val="600"/>
              </a:spcAft>
            </a:pPr>
            <a:r>
              <a:rPr lang="tr-TR" sz="2900" dirty="0">
                <a:latin typeface="Arial" panose="020B0604020202020204" pitchFamily="34" charset="0"/>
                <a:cs typeface="Arial" panose="020B0604020202020204" pitchFamily="34" charset="0"/>
              </a:rPr>
              <a:t>- Kur'an-ı Kerim'i en doğru şekilde açıklaması</a:t>
            </a:r>
          </a:p>
        </p:txBody>
      </p:sp>
    </p:spTree>
    <p:extLst>
      <p:ext uri="{BB962C8B-B14F-4D97-AF65-F5344CB8AC3E}">
        <p14:creationId xmlns:p14="http://schemas.microsoft.com/office/powerpoint/2010/main" val="368365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03575-D0D1-B079-1480-5491A285D365}"/>
            </a:ext>
          </a:extLst>
        </p:cNvPr>
        <p:cNvGrpSpPr/>
        <p:nvPr/>
      </p:nvGrpSpPr>
      <p:grpSpPr>
        <a:xfrm>
          <a:off x="0" y="0"/>
          <a:ext cx="0" cy="0"/>
          <a:chOff x="0" y="0"/>
          <a:chExt cx="0" cy="0"/>
        </a:xfrm>
      </p:grpSpPr>
      <p:pic>
        <p:nvPicPr>
          <p:cNvPr id="10" name="Resim 9" descr="ekran görüntüsü, metin, tasarım içeren bir resim&#10;&#10;Açıklama otomatik olarak oluşturuldu">
            <a:extLst>
              <a:ext uri="{FF2B5EF4-FFF2-40B4-BE49-F238E27FC236}">
                <a16:creationId xmlns:a16="http://schemas.microsoft.com/office/drawing/2014/main" id="{F5E4301D-72E9-2548-102C-98F94477F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5D460B0-F35C-CE9F-1097-C1226C90E516}"/>
              </a:ext>
            </a:extLst>
          </p:cNvPr>
          <p:cNvSpPr txBox="1"/>
          <p:nvPr/>
        </p:nvSpPr>
        <p:spPr>
          <a:xfrm>
            <a:off x="459772" y="60943"/>
            <a:ext cx="706529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ALLAH'IN (C.C.) KULU: HZ. MUHAMMED (S.A.V.)</a:t>
            </a:r>
          </a:p>
        </p:txBody>
      </p:sp>
      <p:pic>
        <p:nvPicPr>
          <p:cNvPr id="7" name="Resim 6" descr="kitap, metin, el yazısı, doküman, belge içeren bir resim&#10;&#10;Açıklama otomatik olarak oluşturuldu">
            <a:extLst>
              <a:ext uri="{FF2B5EF4-FFF2-40B4-BE49-F238E27FC236}">
                <a16:creationId xmlns:a16="http://schemas.microsoft.com/office/drawing/2014/main" id="{4385951A-8806-4DC3-978C-2822C0C89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2" y="729000"/>
            <a:ext cx="3600000" cy="5400000"/>
          </a:xfrm>
          <a:prstGeom prst="rect">
            <a:avLst/>
          </a:prstGeom>
        </p:spPr>
      </p:pic>
      <p:sp>
        <p:nvSpPr>
          <p:cNvPr id="5" name="Metin kutusu 4">
            <a:extLst>
              <a:ext uri="{FF2B5EF4-FFF2-40B4-BE49-F238E27FC236}">
                <a16:creationId xmlns:a16="http://schemas.microsoft.com/office/drawing/2014/main" id="{82789F39-F0C0-EA92-83C6-3FF756CE6C4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D9254FB9-A5C5-1E91-F537-7653F9DEE0AB}"/>
              </a:ext>
            </a:extLst>
          </p:cNvPr>
          <p:cNvSpPr txBox="1"/>
          <p:nvPr/>
        </p:nvSpPr>
        <p:spPr>
          <a:xfrm>
            <a:off x="4015484" y="965408"/>
            <a:ext cx="8176516" cy="2400657"/>
          </a:xfrm>
          <a:prstGeom prst="rect">
            <a:avLst/>
          </a:prstGeom>
          <a:solidFill>
            <a:schemeClr val="accent2">
              <a:lumMod val="20000"/>
              <a:lumOff val="80000"/>
            </a:schemeClr>
          </a:solidFill>
          <a:ln>
            <a:noFill/>
          </a:ln>
        </p:spPr>
        <p:txBody>
          <a:bodyPr wrap="square" rtlCol="0">
            <a:spAutoFit/>
          </a:bodyPr>
          <a:lstStyle/>
          <a:p>
            <a:pPr>
              <a:spcAft>
                <a:spcPts val="600"/>
              </a:spcAft>
            </a:pPr>
            <a:r>
              <a:rPr lang="tr-TR" sz="2900" dirty="0">
                <a:latin typeface="Arial" panose="020B0604020202020204" pitchFamily="34" charset="0"/>
                <a:cs typeface="Arial" panose="020B0604020202020204" pitchFamily="34" charset="0"/>
              </a:rPr>
              <a:t>“De ki: Ben size, ‘Allah’ın hazineleri benim yanımdadır.’ demiyorum. ‘Ben </a:t>
            </a:r>
            <a:r>
              <a:rPr lang="tr-TR" sz="2900" dirty="0" err="1">
                <a:latin typeface="Arial" panose="020B0604020202020204" pitchFamily="34" charset="0"/>
                <a:cs typeface="Arial" panose="020B0604020202020204" pitchFamily="34" charset="0"/>
              </a:rPr>
              <a:t>gaybı</a:t>
            </a:r>
            <a:r>
              <a:rPr lang="tr-TR" sz="2900" dirty="0">
                <a:latin typeface="Arial" panose="020B0604020202020204" pitchFamily="34" charset="0"/>
                <a:cs typeface="Arial" panose="020B0604020202020204" pitchFamily="34" charset="0"/>
              </a:rPr>
              <a:t> da bilmem.’ Size, ‘Ben bir meleğim.’ de demiyorum. Ben sadece bana gönderilen vahye uyuyorum…” </a:t>
            </a:r>
          </a:p>
          <a:p>
            <a:pPr>
              <a:spcAft>
                <a:spcPts val="600"/>
              </a:spcAft>
            </a:pPr>
            <a:r>
              <a:rPr lang="tr-TR" sz="2900" dirty="0">
                <a:latin typeface="Arial" panose="020B0604020202020204" pitchFamily="34" charset="0"/>
                <a:cs typeface="Arial" panose="020B0604020202020204" pitchFamily="34" charset="0"/>
              </a:rPr>
              <a:t>				(</a:t>
            </a:r>
            <a:r>
              <a:rPr lang="tr-TR" sz="2900" dirty="0" err="1">
                <a:latin typeface="Arial" panose="020B0604020202020204" pitchFamily="34" charset="0"/>
                <a:cs typeface="Arial" panose="020B0604020202020204" pitchFamily="34" charset="0"/>
              </a:rPr>
              <a:t>En’âm</a:t>
            </a:r>
            <a:r>
              <a:rPr lang="tr-TR" sz="2900" dirty="0">
                <a:latin typeface="Arial" panose="020B0604020202020204" pitchFamily="34" charset="0"/>
                <a:cs typeface="Arial" panose="020B0604020202020204" pitchFamily="34" charset="0"/>
              </a:rPr>
              <a:t> suresi, 50. ayet)</a:t>
            </a:r>
          </a:p>
        </p:txBody>
      </p:sp>
      <p:sp>
        <p:nvSpPr>
          <p:cNvPr id="9" name="Metin kutusu 8">
            <a:extLst>
              <a:ext uri="{FF2B5EF4-FFF2-40B4-BE49-F238E27FC236}">
                <a16:creationId xmlns:a16="http://schemas.microsoft.com/office/drawing/2014/main" id="{41D4AA55-AEA5-42F1-6A01-B7C18FCDB1BC}"/>
              </a:ext>
            </a:extLst>
          </p:cNvPr>
          <p:cNvSpPr txBox="1"/>
          <p:nvPr/>
        </p:nvSpPr>
        <p:spPr>
          <a:xfrm>
            <a:off x="3992416" y="3683819"/>
            <a:ext cx="7991841" cy="1938992"/>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Bu ayet, Hz. Peygamberin (s.a.v.) insani yönüne dikkat çekmiştir. İnsanüstü ve ruhani özelliklerinin olmadığını bizler gibi bir beşer olduğunu ifade etmektedir.</a:t>
            </a:r>
          </a:p>
        </p:txBody>
      </p:sp>
    </p:spTree>
    <p:extLst>
      <p:ext uri="{BB962C8B-B14F-4D97-AF65-F5344CB8AC3E}">
        <p14:creationId xmlns:p14="http://schemas.microsoft.com/office/powerpoint/2010/main" val="23836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6A493-1271-BF65-B97C-C16E40920658}"/>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6C93DB78-19DD-ECA3-2940-ECFC85ECD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E7E3B3A5-F221-5C0F-3FF9-F3E03C7F7CC2}"/>
              </a:ext>
            </a:extLst>
          </p:cNvPr>
          <p:cNvSpPr txBox="1"/>
          <p:nvPr/>
        </p:nvSpPr>
        <p:spPr>
          <a:xfrm>
            <a:off x="459771" y="60943"/>
            <a:ext cx="709527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ALLAH'IN (C.C.) KULU: HZ. MUHAMMED (S.A.V.)</a:t>
            </a:r>
          </a:p>
        </p:txBody>
      </p:sp>
      <p:sp>
        <p:nvSpPr>
          <p:cNvPr id="4" name="Metin kutusu 3">
            <a:extLst>
              <a:ext uri="{FF2B5EF4-FFF2-40B4-BE49-F238E27FC236}">
                <a16:creationId xmlns:a16="http://schemas.microsoft.com/office/drawing/2014/main" id="{4A75D9C9-AD07-7F01-A7C2-742FBF54C6D4}"/>
              </a:ext>
            </a:extLst>
          </p:cNvPr>
          <p:cNvSpPr txBox="1"/>
          <p:nvPr/>
        </p:nvSpPr>
        <p:spPr>
          <a:xfrm>
            <a:off x="4015481" y="1689687"/>
            <a:ext cx="7919187" cy="923330"/>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Hz. Muhammed (s.a.v.) Hz. Hatice’den (r.a.) gördüğü desteği şu sözlerle ifade etmiştir:</a:t>
            </a:r>
          </a:p>
        </p:txBody>
      </p:sp>
      <p:sp>
        <p:nvSpPr>
          <p:cNvPr id="6" name="Dikdörtgen: Köşeleri Yuvarlatılmış 5">
            <a:extLst>
              <a:ext uri="{FF2B5EF4-FFF2-40B4-BE49-F238E27FC236}">
                <a16:creationId xmlns:a16="http://schemas.microsoft.com/office/drawing/2014/main" id="{106A8FB9-5DF1-F35B-658F-A1A0464763B2}"/>
              </a:ext>
            </a:extLst>
          </p:cNvPr>
          <p:cNvSpPr/>
          <p:nvPr/>
        </p:nvSpPr>
        <p:spPr>
          <a:xfrm>
            <a:off x="4015481" y="729000"/>
            <a:ext cx="6085121"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Aile Reisi Olarak Hz. Muhammed (s.a.v.)</a:t>
            </a:r>
          </a:p>
        </p:txBody>
      </p:sp>
      <p:pic>
        <p:nvPicPr>
          <p:cNvPr id="9" name="Resim 8" descr="sanat, durağan yaşam fotoğrafçılığı, kalp, ekran görüntüsü içeren bir resim&#10;&#10;Açıklama otomatik olarak oluşturuldu">
            <a:extLst>
              <a:ext uri="{FF2B5EF4-FFF2-40B4-BE49-F238E27FC236}">
                <a16:creationId xmlns:a16="http://schemas.microsoft.com/office/drawing/2014/main" id="{B1111B45-182D-6BBE-5228-9AA11F8BE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41" y="729000"/>
            <a:ext cx="3600000" cy="5400000"/>
          </a:xfrm>
          <a:prstGeom prst="rect">
            <a:avLst/>
          </a:prstGeom>
        </p:spPr>
      </p:pic>
      <p:sp>
        <p:nvSpPr>
          <p:cNvPr id="7" name="Metin kutusu 6">
            <a:extLst>
              <a:ext uri="{FF2B5EF4-FFF2-40B4-BE49-F238E27FC236}">
                <a16:creationId xmlns:a16="http://schemas.microsoft.com/office/drawing/2014/main" id="{E0ACC304-5915-A5ED-8D9C-0430F6592F73}"/>
              </a:ext>
            </a:extLst>
          </p:cNvPr>
          <p:cNvSpPr txBox="1"/>
          <p:nvPr/>
        </p:nvSpPr>
        <p:spPr>
          <a:xfrm>
            <a:off x="4015481" y="2854176"/>
            <a:ext cx="8176519" cy="2662267"/>
          </a:xfrm>
          <a:prstGeom prst="rect">
            <a:avLst/>
          </a:prstGeom>
          <a:solidFill>
            <a:schemeClr val="accent6">
              <a:lumMod val="20000"/>
              <a:lumOff val="80000"/>
            </a:schemeClr>
          </a:solid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“Yüce Allah bana Hatice’den daha hayırlı bir eş vermemiştir. Bütün insanlar bana inanmazken o bana inandı. Herkes beni yalanlarken o beni doğruladı. İnsanlar yardımlarını benden esirgediklerinde o bana malıyla destek oldu.</a:t>
            </a:r>
          </a:p>
          <a:p>
            <a:pPr>
              <a:spcAft>
                <a:spcPts val="600"/>
              </a:spcAft>
            </a:pPr>
            <a:r>
              <a:rPr lang="tr-TR" sz="2700" dirty="0">
                <a:latin typeface="Arial" panose="020B0604020202020204" pitchFamily="34" charset="0"/>
                <a:cs typeface="Arial" panose="020B0604020202020204" pitchFamily="34" charset="0"/>
              </a:rPr>
              <a:t>							(Hadis) </a:t>
            </a:r>
          </a:p>
        </p:txBody>
      </p:sp>
      <p:sp>
        <p:nvSpPr>
          <p:cNvPr id="10" name="Metin kutusu 9">
            <a:extLst>
              <a:ext uri="{FF2B5EF4-FFF2-40B4-BE49-F238E27FC236}">
                <a16:creationId xmlns:a16="http://schemas.microsoft.com/office/drawing/2014/main" id="{C8C0694D-FF33-9682-4A06-3EB693347FB9}"/>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362042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A0E54-DBF5-C32D-C37D-6F5436A00409}"/>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78217590-F047-093E-F0B7-B5DBD0D81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6024C6E8-7180-0F6A-8286-23F80BE5080A}"/>
              </a:ext>
            </a:extLst>
          </p:cNvPr>
          <p:cNvSpPr txBox="1"/>
          <p:nvPr/>
        </p:nvSpPr>
        <p:spPr>
          <a:xfrm>
            <a:off x="459771" y="60943"/>
            <a:ext cx="709527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ALLAH'IN (C.C.) KULU: HZ. MUHAMMED (S.A.V.)</a:t>
            </a:r>
          </a:p>
        </p:txBody>
      </p:sp>
      <p:sp>
        <p:nvSpPr>
          <p:cNvPr id="6" name="Dikdörtgen: Köşeleri Yuvarlatılmış 5">
            <a:extLst>
              <a:ext uri="{FF2B5EF4-FFF2-40B4-BE49-F238E27FC236}">
                <a16:creationId xmlns:a16="http://schemas.microsoft.com/office/drawing/2014/main" id="{4E52C390-D54D-5F33-028F-9EB117EC9032}"/>
              </a:ext>
            </a:extLst>
          </p:cNvPr>
          <p:cNvSpPr/>
          <p:nvPr/>
        </p:nvSpPr>
        <p:spPr>
          <a:xfrm>
            <a:off x="4015482" y="729000"/>
            <a:ext cx="6739604"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Baba ve Dede Olarak Hz. Muhammed (s.a.v.)</a:t>
            </a:r>
          </a:p>
        </p:txBody>
      </p:sp>
      <p:pic>
        <p:nvPicPr>
          <p:cNvPr id="13" name="Resim 12" descr="kişi, şahıs, dış mekan, el, parmak içeren bir resim&#10;&#10;Açıklama otomatik olarak oluşturuldu">
            <a:extLst>
              <a:ext uri="{FF2B5EF4-FFF2-40B4-BE49-F238E27FC236}">
                <a16:creationId xmlns:a16="http://schemas.microsoft.com/office/drawing/2014/main" id="{CBAA091E-ED49-BC8C-879D-305407E0E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08" y="729000"/>
            <a:ext cx="3600000" cy="5400000"/>
          </a:xfrm>
          <a:prstGeom prst="rect">
            <a:avLst/>
          </a:prstGeom>
        </p:spPr>
      </p:pic>
      <p:sp>
        <p:nvSpPr>
          <p:cNvPr id="10" name="Metin kutusu 9">
            <a:extLst>
              <a:ext uri="{FF2B5EF4-FFF2-40B4-BE49-F238E27FC236}">
                <a16:creationId xmlns:a16="http://schemas.microsoft.com/office/drawing/2014/main" id="{D9ACF6CA-0429-6B7A-1347-CA7BC591376B}"/>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9" name="Metin kutusu 8">
            <a:extLst>
              <a:ext uri="{FF2B5EF4-FFF2-40B4-BE49-F238E27FC236}">
                <a16:creationId xmlns:a16="http://schemas.microsoft.com/office/drawing/2014/main" id="{48BAE70B-C13D-8B27-B14C-384D77E15E9E}"/>
              </a:ext>
            </a:extLst>
          </p:cNvPr>
          <p:cNvSpPr txBox="1"/>
          <p:nvPr/>
        </p:nvSpPr>
        <p:spPr>
          <a:xfrm>
            <a:off x="4015481" y="1689687"/>
            <a:ext cx="7919187" cy="1754326"/>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Peygamberimiz, torunları Hz. Hasan (r.a.) ve Hz. Hüseyin’i (s.a.v.) sevdiği esnada; orada bulunanlardan biri, on çocuğundan hiç birini öpmediğini söylediğinde Peygamberimiz ona:</a:t>
            </a:r>
          </a:p>
        </p:txBody>
      </p:sp>
      <p:sp>
        <p:nvSpPr>
          <p:cNvPr id="11" name="Metin kutusu 10">
            <a:extLst>
              <a:ext uri="{FF2B5EF4-FFF2-40B4-BE49-F238E27FC236}">
                <a16:creationId xmlns:a16="http://schemas.microsoft.com/office/drawing/2014/main" id="{1B7B6119-8B56-7BD8-E386-29F0D6B5D643}"/>
              </a:ext>
            </a:extLst>
          </p:cNvPr>
          <p:cNvSpPr txBox="1"/>
          <p:nvPr/>
        </p:nvSpPr>
        <p:spPr>
          <a:xfrm>
            <a:off x="4003082" y="3685172"/>
            <a:ext cx="8176519" cy="923330"/>
          </a:xfrm>
          <a:prstGeom prst="rect">
            <a:avLst/>
          </a:prstGeom>
          <a:solidFill>
            <a:schemeClr val="accent6">
              <a:lumMod val="20000"/>
              <a:lumOff val="80000"/>
            </a:schemeClr>
          </a:solid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a:t>
            </a:r>
            <a:r>
              <a:rPr lang="tr-TR" sz="2700" dirty="0">
                <a:solidFill>
                  <a:srgbClr val="FF0000"/>
                </a:solidFill>
                <a:latin typeface="Arial" panose="020B0604020202020204" pitchFamily="34" charset="0"/>
                <a:cs typeface="Arial" panose="020B0604020202020204" pitchFamily="34" charset="0"/>
              </a:rPr>
              <a:t>Merhamet etmeyene merhamet olunmaz</a:t>
            </a:r>
            <a:r>
              <a:rPr lang="tr-TR" sz="2700" dirty="0">
                <a:latin typeface="Arial" panose="020B0604020202020204" pitchFamily="34" charset="0"/>
                <a:cs typeface="Arial" panose="020B0604020202020204" pitchFamily="34" charset="0"/>
              </a:rPr>
              <a:t>" buyurmuşlardır.</a:t>
            </a:r>
          </a:p>
        </p:txBody>
      </p:sp>
    </p:spTree>
    <p:extLst>
      <p:ext uri="{BB962C8B-B14F-4D97-AF65-F5344CB8AC3E}">
        <p14:creationId xmlns:p14="http://schemas.microsoft.com/office/powerpoint/2010/main" val="421219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4CE01-E6E7-AE36-BB6A-70B4D890475E}"/>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21F34638-BFCE-1C5B-3AE8-59C178D9A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5A106B03-0BB0-4903-A4CC-81545EE557BC}"/>
              </a:ext>
            </a:extLst>
          </p:cNvPr>
          <p:cNvSpPr txBox="1"/>
          <p:nvPr/>
        </p:nvSpPr>
        <p:spPr>
          <a:xfrm>
            <a:off x="459771" y="60943"/>
            <a:ext cx="709527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ALLAH'IN (C.C.) KULU: HZ. MUHAMMED (S.A.V.)</a:t>
            </a:r>
          </a:p>
        </p:txBody>
      </p:sp>
      <p:sp>
        <p:nvSpPr>
          <p:cNvPr id="6" name="Dikdörtgen: Köşeleri Yuvarlatılmış 5">
            <a:extLst>
              <a:ext uri="{FF2B5EF4-FFF2-40B4-BE49-F238E27FC236}">
                <a16:creationId xmlns:a16="http://schemas.microsoft.com/office/drawing/2014/main" id="{587ACA8A-DDE0-12C3-EE7D-B04556D99F82}"/>
              </a:ext>
            </a:extLst>
          </p:cNvPr>
          <p:cNvSpPr/>
          <p:nvPr/>
        </p:nvSpPr>
        <p:spPr>
          <a:xfrm>
            <a:off x="4015482" y="729000"/>
            <a:ext cx="6739604"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Baba ve Dede Olarak Hz. Muhammed (s.a.v.)</a:t>
            </a:r>
          </a:p>
        </p:txBody>
      </p:sp>
      <p:sp>
        <p:nvSpPr>
          <p:cNvPr id="10" name="Metin kutusu 9">
            <a:extLst>
              <a:ext uri="{FF2B5EF4-FFF2-40B4-BE49-F238E27FC236}">
                <a16:creationId xmlns:a16="http://schemas.microsoft.com/office/drawing/2014/main" id="{CCE2F971-029B-22FD-CF30-914DD1444653}"/>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9" name="Metin kutusu 8">
            <a:extLst>
              <a:ext uri="{FF2B5EF4-FFF2-40B4-BE49-F238E27FC236}">
                <a16:creationId xmlns:a16="http://schemas.microsoft.com/office/drawing/2014/main" id="{6B3DA512-1409-E5DB-E9D4-43E886E35157}"/>
              </a:ext>
            </a:extLst>
          </p:cNvPr>
          <p:cNvSpPr txBox="1"/>
          <p:nvPr/>
        </p:nvSpPr>
        <p:spPr>
          <a:xfrm>
            <a:off x="4015481" y="1689687"/>
            <a:ext cx="7919187" cy="2585323"/>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Hicretten sonra Hz. Ali (r.a.), Hz. Peygamberin yanına gelerek kızı Hz. Fatıma (r.a.) ile evlenmek istediğini söylemişti. Hz. Muhammed (s.a.v.) bu teklifi cevaplamadan önce kızının fikrini sormuş ve Hz. Fatıma’nın (r.a.) da razı olduğunu görünce bu evliliğe onay vermişti.</a:t>
            </a:r>
          </a:p>
        </p:txBody>
      </p:sp>
      <p:pic>
        <p:nvPicPr>
          <p:cNvPr id="4" name="Resim 3" descr="kişi, şahıs, dış mekan, el, parmak içeren bir resim&#10;&#10;Açıklama otomatik olarak oluşturuldu">
            <a:extLst>
              <a:ext uri="{FF2B5EF4-FFF2-40B4-BE49-F238E27FC236}">
                <a16:creationId xmlns:a16="http://schemas.microsoft.com/office/drawing/2014/main" id="{6BA7765B-082A-22DC-2892-499E262A7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08" y="729000"/>
            <a:ext cx="3600000" cy="5400000"/>
          </a:xfrm>
          <a:prstGeom prst="rect">
            <a:avLst/>
          </a:prstGeom>
        </p:spPr>
      </p:pic>
    </p:spTree>
    <p:extLst>
      <p:ext uri="{BB962C8B-B14F-4D97-AF65-F5344CB8AC3E}">
        <p14:creationId xmlns:p14="http://schemas.microsoft.com/office/powerpoint/2010/main" val="82359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85F48-7DEC-A2AE-08C4-25F412987693}"/>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CD8650A9-004F-7132-D736-5EAA09959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995F866-B3C9-F15C-5627-771C09F218A8}"/>
              </a:ext>
            </a:extLst>
          </p:cNvPr>
          <p:cNvSpPr txBox="1"/>
          <p:nvPr/>
        </p:nvSpPr>
        <p:spPr>
          <a:xfrm>
            <a:off x="459771" y="60943"/>
            <a:ext cx="709527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ALLAH'IN (C.C.) KULU: HZ. MUHAMMED (S.A.V.)</a:t>
            </a:r>
          </a:p>
        </p:txBody>
      </p:sp>
      <p:sp>
        <p:nvSpPr>
          <p:cNvPr id="4" name="Metin kutusu 3">
            <a:extLst>
              <a:ext uri="{FF2B5EF4-FFF2-40B4-BE49-F238E27FC236}">
                <a16:creationId xmlns:a16="http://schemas.microsoft.com/office/drawing/2014/main" id="{B4683BF1-7212-5FB9-4A31-53F9105BF21D}"/>
              </a:ext>
            </a:extLst>
          </p:cNvPr>
          <p:cNvSpPr txBox="1"/>
          <p:nvPr/>
        </p:nvSpPr>
        <p:spPr>
          <a:xfrm>
            <a:off x="4015482" y="1584987"/>
            <a:ext cx="7919187" cy="2169825"/>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Huneyn savaşında meydana gelen bozgun anında ben Allah’ın </a:t>
            </a:r>
            <a:r>
              <a:rPr lang="tr-TR" sz="2700" dirty="0" err="1">
                <a:latin typeface="Arial" panose="020B0604020202020204" pitchFamily="34" charset="0"/>
                <a:cs typeface="Arial" panose="020B0604020202020204" pitchFamily="34" charset="0"/>
              </a:rPr>
              <a:t>Rasülüyüm</a:t>
            </a:r>
            <a:r>
              <a:rPr lang="tr-TR" sz="2700" dirty="0">
                <a:latin typeface="Arial" panose="020B0604020202020204" pitchFamily="34" charset="0"/>
                <a:cs typeface="Arial" panose="020B0604020202020204" pitchFamily="34" charset="0"/>
              </a:rPr>
              <a:t> bunda yalan yok diyerek atını düşman üzerine sürdü ve ordunun tekrar toparlanmasını sağlamış ve hızlı karar verebilme yeteneğini gözler önüne sermiştir.</a:t>
            </a:r>
          </a:p>
        </p:txBody>
      </p:sp>
      <p:sp>
        <p:nvSpPr>
          <p:cNvPr id="6" name="Dikdörtgen: Köşeleri Yuvarlatılmış 5">
            <a:extLst>
              <a:ext uri="{FF2B5EF4-FFF2-40B4-BE49-F238E27FC236}">
                <a16:creationId xmlns:a16="http://schemas.microsoft.com/office/drawing/2014/main" id="{F842BF2E-65CB-92DB-5632-A870C55F2C7E}"/>
              </a:ext>
            </a:extLst>
          </p:cNvPr>
          <p:cNvSpPr/>
          <p:nvPr/>
        </p:nvSpPr>
        <p:spPr>
          <a:xfrm>
            <a:off x="4015481" y="729000"/>
            <a:ext cx="5796175"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Devlet Başkanlığı ve Odu Komutanlığı</a:t>
            </a:r>
          </a:p>
        </p:txBody>
      </p:sp>
      <p:pic>
        <p:nvPicPr>
          <p:cNvPr id="12" name="Resim 11" descr="harita, metin, atlas içeren bir resim&#10;&#10;Açıklama otomatik olarak oluşturuldu">
            <a:extLst>
              <a:ext uri="{FF2B5EF4-FFF2-40B4-BE49-F238E27FC236}">
                <a16:creationId xmlns:a16="http://schemas.microsoft.com/office/drawing/2014/main" id="{C8C3AF05-93F4-9A13-279C-C508E6429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79" y="729000"/>
            <a:ext cx="3600000" cy="5400000"/>
          </a:xfrm>
          <a:prstGeom prst="rect">
            <a:avLst/>
          </a:prstGeom>
        </p:spPr>
      </p:pic>
      <p:sp>
        <p:nvSpPr>
          <p:cNvPr id="7" name="Metin kutusu 6">
            <a:extLst>
              <a:ext uri="{FF2B5EF4-FFF2-40B4-BE49-F238E27FC236}">
                <a16:creationId xmlns:a16="http://schemas.microsoft.com/office/drawing/2014/main" id="{F58B3A8A-09F5-31EB-A944-BF4DA83AA758}"/>
              </a:ext>
            </a:extLst>
          </p:cNvPr>
          <p:cNvSpPr txBox="1"/>
          <p:nvPr/>
        </p:nvSpPr>
        <p:spPr>
          <a:xfrm>
            <a:off x="4005958" y="3891271"/>
            <a:ext cx="7919187" cy="1754326"/>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Bütün Müslümanlarla ilgili işlerde etrafındaki insanlarla görüş alışverişinde (</a:t>
            </a:r>
            <a:r>
              <a:rPr lang="tr-TR" sz="2700" dirty="0">
                <a:solidFill>
                  <a:srgbClr val="FF0000"/>
                </a:solidFill>
                <a:latin typeface="Arial" panose="020B0604020202020204" pitchFamily="34" charset="0"/>
                <a:cs typeface="Arial" panose="020B0604020202020204" pitchFamily="34" charset="0"/>
              </a:rPr>
              <a:t>istişare</a:t>
            </a:r>
            <a:r>
              <a:rPr lang="tr-TR" sz="2700" dirty="0">
                <a:latin typeface="Arial" panose="020B0604020202020204" pitchFamily="34" charset="0"/>
                <a:cs typeface="Arial" panose="020B0604020202020204" pitchFamily="34" charset="0"/>
              </a:rPr>
              <a:t>) bulunurdu. Hendek savaşı öncesi yapmış olduğu toplantıda Selman-ı Farisi’nin görüşünü benimsemişti.</a:t>
            </a:r>
          </a:p>
        </p:txBody>
      </p:sp>
      <p:sp>
        <p:nvSpPr>
          <p:cNvPr id="10" name="Metin kutusu 9">
            <a:extLst>
              <a:ext uri="{FF2B5EF4-FFF2-40B4-BE49-F238E27FC236}">
                <a16:creationId xmlns:a16="http://schemas.microsoft.com/office/drawing/2014/main" id="{59B9E6B7-8158-CDC6-43BB-08CEDE77E1DC}"/>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47807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FD1FF-6D1E-4CBE-9FFE-72E71ED92079}"/>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F095E311-3085-AD80-00ED-8B23575A3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FBB5DA2-3046-0494-A843-DD4F2C6F1882}"/>
              </a:ext>
            </a:extLst>
          </p:cNvPr>
          <p:cNvSpPr txBox="1"/>
          <p:nvPr/>
        </p:nvSpPr>
        <p:spPr>
          <a:xfrm>
            <a:off x="459771" y="60943"/>
            <a:ext cx="709527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ALLAH'IN (C.C.) KULU: HZ. MUHAMMED (S.A.V.)</a:t>
            </a:r>
          </a:p>
        </p:txBody>
      </p:sp>
      <p:sp>
        <p:nvSpPr>
          <p:cNvPr id="4" name="Metin kutusu 3">
            <a:extLst>
              <a:ext uri="{FF2B5EF4-FFF2-40B4-BE49-F238E27FC236}">
                <a16:creationId xmlns:a16="http://schemas.microsoft.com/office/drawing/2014/main" id="{390837A7-2110-70D2-7A9F-9D731DF99DE6}"/>
              </a:ext>
            </a:extLst>
          </p:cNvPr>
          <p:cNvSpPr txBox="1"/>
          <p:nvPr/>
        </p:nvSpPr>
        <p:spPr>
          <a:xfrm>
            <a:off x="4015482" y="1584987"/>
            <a:ext cx="7919187" cy="1754326"/>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Hz. Peygamberin sütannesi Halime’nin    köyünde kuraklık olmuş ve tüm hayvanları ölmüştü. Hz. Peygambere (s.a.v.) gelerek bu kuraklığı üzüntü içinde anlatmıştı. </a:t>
            </a:r>
          </a:p>
        </p:txBody>
      </p:sp>
      <p:sp>
        <p:nvSpPr>
          <p:cNvPr id="6" name="Dikdörtgen: Köşeleri Yuvarlatılmış 5">
            <a:extLst>
              <a:ext uri="{FF2B5EF4-FFF2-40B4-BE49-F238E27FC236}">
                <a16:creationId xmlns:a16="http://schemas.microsoft.com/office/drawing/2014/main" id="{31DD9F18-0047-F004-E8D0-4F2558EBA030}"/>
              </a:ext>
            </a:extLst>
          </p:cNvPr>
          <p:cNvSpPr/>
          <p:nvPr/>
        </p:nvSpPr>
        <p:spPr>
          <a:xfrm>
            <a:off x="4015481" y="729000"/>
            <a:ext cx="3778690"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Akrabalık ve Komşuluk</a:t>
            </a:r>
          </a:p>
        </p:txBody>
      </p:sp>
      <p:pic>
        <p:nvPicPr>
          <p:cNvPr id="11" name="Resim 10" descr="kum tepesi, rüzgarla biçimlenmiş toprak, kum, manzara içeren bir resim&#10;&#10;Açıklama otomatik olarak oluşturuldu">
            <a:extLst>
              <a:ext uri="{FF2B5EF4-FFF2-40B4-BE49-F238E27FC236}">
                <a16:creationId xmlns:a16="http://schemas.microsoft.com/office/drawing/2014/main" id="{03DABDA6-993B-9593-374E-BE8A4A4DA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57" y="729000"/>
            <a:ext cx="3600000" cy="5400000"/>
          </a:xfrm>
          <a:prstGeom prst="rect">
            <a:avLst/>
          </a:prstGeom>
        </p:spPr>
      </p:pic>
      <p:sp>
        <p:nvSpPr>
          <p:cNvPr id="7" name="Metin kutusu 6">
            <a:extLst>
              <a:ext uri="{FF2B5EF4-FFF2-40B4-BE49-F238E27FC236}">
                <a16:creationId xmlns:a16="http://schemas.microsoft.com/office/drawing/2014/main" id="{9DE10C29-7D8A-37DA-957D-6083A9528238}"/>
              </a:ext>
            </a:extLst>
          </p:cNvPr>
          <p:cNvSpPr txBox="1"/>
          <p:nvPr/>
        </p:nvSpPr>
        <p:spPr>
          <a:xfrm>
            <a:off x="4007406" y="3475772"/>
            <a:ext cx="7919187" cy="1338828"/>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Peygamberimiz (s.a.v.), Hz. Hatice (r.a.) ile       bu durumu görüşüp sütannesine kırk koyun ve yüklerini taşıması için bir de deve hediye etmişti.</a:t>
            </a:r>
          </a:p>
        </p:txBody>
      </p:sp>
      <p:sp>
        <p:nvSpPr>
          <p:cNvPr id="10" name="Metin kutusu 9">
            <a:extLst>
              <a:ext uri="{FF2B5EF4-FFF2-40B4-BE49-F238E27FC236}">
                <a16:creationId xmlns:a16="http://schemas.microsoft.com/office/drawing/2014/main" id="{0E4B83E5-D4B7-DF78-A3EB-812166604788}"/>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9" name="Metin kutusu 8">
            <a:extLst>
              <a:ext uri="{FF2B5EF4-FFF2-40B4-BE49-F238E27FC236}">
                <a16:creationId xmlns:a16="http://schemas.microsoft.com/office/drawing/2014/main" id="{D26B9BC5-9EB8-7F47-4988-43969AB9D0DF}"/>
              </a:ext>
            </a:extLst>
          </p:cNvPr>
          <p:cNvSpPr txBox="1"/>
          <p:nvPr/>
        </p:nvSpPr>
        <p:spPr>
          <a:xfrm>
            <a:off x="4015481" y="4951059"/>
            <a:ext cx="7919187" cy="923330"/>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O, komşuluk ilişkilerine de önem vermiş, komşuya ikramda bulunmayı tavsiye etmiştir.</a:t>
            </a:r>
          </a:p>
        </p:txBody>
      </p:sp>
    </p:spTree>
    <p:extLst>
      <p:ext uri="{BB962C8B-B14F-4D97-AF65-F5344CB8AC3E}">
        <p14:creationId xmlns:p14="http://schemas.microsoft.com/office/powerpoint/2010/main" val="113447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1009</TotalTime>
  <Words>2341</Words>
  <Application>Microsoft Office PowerPoint</Application>
  <PresentationFormat>Geniş ekran</PresentationFormat>
  <Paragraphs>261</Paragraphs>
  <Slides>21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BALCI</cp:lastModifiedBy>
  <cp:revision>46</cp:revision>
  <dcterms:created xsi:type="dcterms:W3CDTF">2023-08-29T09:05:15Z</dcterms:created>
  <dcterms:modified xsi:type="dcterms:W3CDTF">2024-02-22T21:42:41Z</dcterms:modified>
</cp:coreProperties>
</file>