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64" r:id="rId4"/>
    <p:sldId id="314" r:id="rId5"/>
    <p:sldId id="315" r:id="rId6"/>
    <p:sldId id="316" r:id="rId7"/>
    <p:sldId id="317" r:id="rId8"/>
    <p:sldId id="305" r:id="rId9"/>
    <p:sldId id="270" r:id="rId10"/>
    <p:sldId id="271" r:id="rId11"/>
    <p:sldId id="290" r:id="rId12"/>
    <p:sldId id="275" r:id="rId13"/>
    <p:sldId id="276" r:id="rId14"/>
    <p:sldId id="277" r:id="rId15"/>
    <p:sldId id="282" r:id="rId16"/>
    <p:sldId id="283" r:id="rId17"/>
    <p:sldId id="284" r:id="rId18"/>
    <p:sldId id="295" r:id="rId19"/>
    <p:sldId id="281"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35E"/>
    <a:srgbClr val="E30056"/>
    <a:srgbClr val="5B2F08"/>
    <a:srgbClr val="FFE1AA"/>
    <a:srgbClr val="FFFFFF"/>
    <a:srgbClr val="D37840"/>
    <a:srgbClr val="232737"/>
    <a:srgbClr val="ACB5C5"/>
    <a:srgbClr val="EBA68E"/>
    <a:srgbClr val="F5D5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4BD9BA-7560-4F53-9D1B-3BE7A729D5FB}" v="93" dt="2023-08-23T06:56:46.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7" d="100"/>
          <a:sy n="37" d="100"/>
        </p:scale>
        <p:origin x="104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4400AF-275E-4A1F-9AD3-CFE2DFB6509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7D8065E-2EB0-D088-15B6-BA0CBF7C5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26A6D5-AB70-206A-BFB0-5E9D93890F82}"/>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C6C4A23C-6416-A345-0AD2-7324C408615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67E5DF9-26E7-4A33-8D50-5B1AA652498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3441017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37DE90-F21D-5146-6DFB-325D07ACB1A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B08513A-FF26-A550-F29A-83B8F90948B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09DDE62-869B-3F99-EC5E-1D7906A3451C}"/>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1C557F92-6FEA-CF91-786E-79B85ED0FA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026055-84B7-D762-81C2-E9C63714BA72}"/>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920843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DD372D5-A5CC-3B74-1C2E-3E9023293CB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88223FC-E724-FA23-99EF-2090D9B883D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C0A8A66-4711-03B6-0E81-20C7D06C2D71}"/>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C5CE7059-D56D-9B35-B3BA-61F71A0420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9B9A8F-3F1E-4726-8A43-857ED5F7747B}"/>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43165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AF23D5-D2B4-D326-26EB-64F2DCADBFE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C231AC8-CD1D-BCFA-A900-F781A026399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227380-9598-E854-F9B8-1888C9FB9C67}"/>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79E6B35A-394E-4C1A-EDA3-E4D521EB0D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044330-B85D-E753-450E-2127B080F35F}"/>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815316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16CC24-E614-D476-3AE5-BC08354D513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C23B6B8-E6D1-7211-E82F-93CD53031E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BC5EF19-D9BD-3EFB-4B76-A08F562957B9}"/>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41A80475-5673-7787-2ABF-2381BEE543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4F489EE-57F0-E957-5AAD-6684D95242AE}"/>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153448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C719CC-0A1D-DA12-94B9-176BAEF1643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20795F8-617E-1F13-C6F1-A3ED5A1F014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4F4C6CE-7EE4-9331-0DA7-B518E9E1510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1A18411-27D0-69FE-DDBC-E521E49622E6}"/>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EA5592CF-A8CA-184F-DF4A-717B691A324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0DD4137-F395-4BA3-DED9-ABAE4AEBA0AC}"/>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6026020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D37511-3225-59D3-6F65-B321AB640C0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5315DB1-35B3-4B6F-6010-D0C65052B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BD56062-4554-473E-E0BA-B9D2006F759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3650CE6-C426-A3F3-6728-4C4E15A13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4A8A2DF-65B5-284E-E4DC-0348C1D343C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855E34F-F884-9C5E-A6D7-4ECAEA274A50}"/>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8" name="Alt Bilgi Yer Tutucusu 7">
            <a:extLst>
              <a:ext uri="{FF2B5EF4-FFF2-40B4-BE49-F238E27FC236}">
                <a16:creationId xmlns:a16="http://schemas.microsoft.com/office/drawing/2014/main" id="{BB128110-BB29-D09C-D55D-6A604F6C5DB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7C3EB63-A045-8DE4-17D5-23684E08FB18}"/>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1760653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B10CDC-0A88-964C-7611-FD5C54CF550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98FE946-8050-7516-52BB-152BEAAA6020}"/>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4" name="Alt Bilgi Yer Tutucusu 3">
            <a:extLst>
              <a:ext uri="{FF2B5EF4-FFF2-40B4-BE49-F238E27FC236}">
                <a16:creationId xmlns:a16="http://schemas.microsoft.com/office/drawing/2014/main" id="{475B9182-D847-FAFE-403E-F7D05707FEC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EC13EF6-43E6-CA41-12CF-2D17DEB4F38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7624413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6ED1089-021F-7FA4-E6FE-4A5D621442C9}"/>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3" name="Alt Bilgi Yer Tutucusu 2">
            <a:extLst>
              <a:ext uri="{FF2B5EF4-FFF2-40B4-BE49-F238E27FC236}">
                <a16:creationId xmlns:a16="http://schemas.microsoft.com/office/drawing/2014/main" id="{FE962067-0330-56F5-BDE5-31CAA2E7589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4A82425-4094-E35C-1755-3B176DA5215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813438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7AF47D-C750-6F89-911D-A2DD0D67A5E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7C6B538-8C45-C943-EF0D-4EB2A0CC51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BB1F017-6A2A-7728-046B-0E04A52B6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9BCFCAC-0A09-9EA1-A0B8-0B758F1230FF}"/>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FED28551-8823-6E1B-A637-F77F86D399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74FBAB6-2A5B-99D9-A024-93DE6E15C04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0701636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4BD29F-7CBA-293C-F87F-632B00770BD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4CC9B7D-15AA-BB7C-0377-AC4FC8461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15472CE-A001-D6F3-1E98-3CA1234A1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5421CB9-B610-F90F-DDB6-B1452F9EC954}"/>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6AC658C0-4D1E-7E0A-1373-D923B7D063A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C67CBFD-DFCF-8D0E-D0A3-8379F18D0E34}"/>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60269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D8B64D7-3DF9-D0A6-45F6-97B44A3EC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F25C023-7EC0-E324-CF89-E54C83C48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A95BF7-01A3-3DEA-54FC-D3F6C2E42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945B26E2-9199-6D08-1E82-CFF42C4095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C5F2A49-EB99-D662-1F1C-B0AE9CDBC7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1D60B-FA02-4F68-8361-DDA4386F96A3}" type="slidenum">
              <a:rPr lang="tr-TR" smtClean="0"/>
              <a:t>‹#›</a:t>
            </a:fld>
            <a:endParaRPr lang="tr-TR"/>
          </a:p>
        </p:txBody>
      </p:sp>
    </p:spTree>
    <p:extLst>
      <p:ext uri="{BB962C8B-B14F-4D97-AF65-F5344CB8AC3E}">
        <p14:creationId xmlns:p14="http://schemas.microsoft.com/office/powerpoint/2010/main" val="6804182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ekran görüntüsü, sanat içeren bir resim&#10;&#10;Açıklama otomatik olarak oluşturuldu">
            <a:extLst>
              <a:ext uri="{FF2B5EF4-FFF2-40B4-BE49-F238E27FC236}">
                <a16:creationId xmlns:a16="http://schemas.microsoft.com/office/drawing/2014/main" id="{43CD40FD-765B-FEEF-7B63-BC7569E3C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763A5DF2-571C-7FA1-5AB2-F4339889FC14}"/>
              </a:ext>
            </a:extLst>
          </p:cNvPr>
          <p:cNvSpPr txBox="1"/>
          <p:nvPr/>
        </p:nvSpPr>
        <p:spPr>
          <a:xfrm>
            <a:off x="5673823" y="269337"/>
            <a:ext cx="1181686" cy="400110"/>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8. SINIF</a:t>
            </a:r>
          </a:p>
        </p:txBody>
      </p:sp>
      <p:sp>
        <p:nvSpPr>
          <p:cNvPr id="12" name="Metin kutusu 11">
            <a:extLst>
              <a:ext uri="{FF2B5EF4-FFF2-40B4-BE49-F238E27FC236}">
                <a16:creationId xmlns:a16="http://schemas.microsoft.com/office/drawing/2014/main" id="{CAF0A506-CC82-E8F6-223E-1F8041C6C47A}"/>
              </a:ext>
            </a:extLst>
          </p:cNvPr>
          <p:cNvSpPr txBox="1"/>
          <p:nvPr/>
        </p:nvSpPr>
        <p:spPr>
          <a:xfrm>
            <a:off x="5962650" y="857786"/>
            <a:ext cx="4679853" cy="1323439"/>
          </a:xfrm>
          <a:prstGeom prst="rect">
            <a:avLst/>
          </a:prstGeom>
          <a:noFill/>
        </p:spPr>
        <p:txBody>
          <a:bodyPr wrap="square" rtlCol="0">
            <a:spAutoFit/>
          </a:bodyPr>
          <a:lstStyle/>
          <a:p>
            <a:pPr algn="ctr"/>
            <a:r>
              <a:rPr lang="tr-TR" sz="4000" b="1" dirty="0">
                <a:solidFill>
                  <a:schemeClr val="bg1"/>
                </a:solidFill>
                <a:latin typeface="Arial" panose="020B0604020202020204" pitchFamily="34" charset="0"/>
                <a:cs typeface="Arial" panose="020B0604020202020204" pitchFamily="34" charset="0"/>
              </a:rPr>
              <a:t>DİN KÜLTÜRÜ VE </a:t>
            </a:r>
          </a:p>
          <a:p>
            <a:pPr algn="ctr"/>
            <a:r>
              <a:rPr lang="tr-TR" sz="4000" b="1" dirty="0">
                <a:solidFill>
                  <a:schemeClr val="bg1"/>
                </a:solidFill>
                <a:latin typeface="Arial" panose="020B0604020202020204" pitchFamily="34" charset="0"/>
                <a:cs typeface="Arial" panose="020B0604020202020204" pitchFamily="34" charset="0"/>
              </a:rPr>
              <a:t>AHLAK BİLGİSİ</a:t>
            </a:r>
          </a:p>
        </p:txBody>
      </p:sp>
      <p:sp>
        <p:nvSpPr>
          <p:cNvPr id="13" name="Metin kutusu 12">
            <a:extLst>
              <a:ext uri="{FF2B5EF4-FFF2-40B4-BE49-F238E27FC236}">
                <a16:creationId xmlns:a16="http://schemas.microsoft.com/office/drawing/2014/main" id="{1C093CDD-17AA-4190-6070-55A83BAFA53D}"/>
              </a:ext>
            </a:extLst>
          </p:cNvPr>
          <p:cNvSpPr txBox="1"/>
          <p:nvPr/>
        </p:nvSpPr>
        <p:spPr>
          <a:xfrm>
            <a:off x="6619875" y="2355496"/>
            <a:ext cx="3365402" cy="400110"/>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1. ÜNİTE: KADER İNANCI</a:t>
            </a:r>
          </a:p>
        </p:txBody>
      </p:sp>
      <p:sp>
        <p:nvSpPr>
          <p:cNvPr id="14" name="Metin kutusu 13">
            <a:extLst>
              <a:ext uri="{FF2B5EF4-FFF2-40B4-BE49-F238E27FC236}">
                <a16:creationId xmlns:a16="http://schemas.microsoft.com/office/drawing/2014/main" id="{3441DD93-28A6-2BD5-5C40-B9EE2DB37680}"/>
              </a:ext>
            </a:extLst>
          </p:cNvPr>
          <p:cNvSpPr txBox="1"/>
          <p:nvPr/>
        </p:nvSpPr>
        <p:spPr>
          <a:xfrm>
            <a:off x="6319325" y="3267570"/>
            <a:ext cx="828675" cy="646331"/>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5. </a:t>
            </a:r>
          </a:p>
          <a:p>
            <a:pPr algn="ctr"/>
            <a:r>
              <a:rPr lang="tr-TR" b="1" dirty="0">
                <a:latin typeface="Arial" panose="020B0604020202020204" pitchFamily="34" charset="0"/>
                <a:cs typeface="Arial" panose="020B0604020202020204" pitchFamily="34" charset="0"/>
              </a:rPr>
              <a:t>Konu</a:t>
            </a:r>
          </a:p>
        </p:txBody>
      </p:sp>
      <p:sp>
        <p:nvSpPr>
          <p:cNvPr id="15" name="Metin kutusu 14">
            <a:extLst>
              <a:ext uri="{FF2B5EF4-FFF2-40B4-BE49-F238E27FC236}">
                <a16:creationId xmlns:a16="http://schemas.microsoft.com/office/drawing/2014/main" id="{8AB43ECA-8338-3CD7-F946-E1637954D445}"/>
              </a:ext>
            </a:extLst>
          </p:cNvPr>
          <p:cNvSpPr txBox="1"/>
          <p:nvPr/>
        </p:nvSpPr>
        <p:spPr>
          <a:xfrm>
            <a:off x="7448485" y="3140995"/>
            <a:ext cx="2393999" cy="923330"/>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Bir Ayet Tanıyorum: </a:t>
            </a:r>
          </a:p>
          <a:p>
            <a:pPr algn="ctr"/>
            <a:r>
              <a:rPr lang="tr-TR" b="1" dirty="0" err="1">
                <a:latin typeface="Arial" panose="020B0604020202020204" pitchFamily="34" charset="0"/>
                <a:cs typeface="Arial" panose="020B0604020202020204" pitchFamily="34" charset="0"/>
              </a:rPr>
              <a:t>Ayet'el-Kürsi</a:t>
            </a:r>
            <a:r>
              <a:rPr lang="tr-TR" b="1" dirty="0">
                <a:latin typeface="Arial" panose="020B0604020202020204" pitchFamily="34" charset="0"/>
                <a:cs typeface="Arial" panose="020B0604020202020204" pitchFamily="34" charset="0"/>
              </a:rPr>
              <a:t> ve Anlamı</a:t>
            </a:r>
          </a:p>
        </p:txBody>
      </p:sp>
      <p:sp>
        <p:nvSpPr>
          <p:cNvPr id="16" name="Metin kutusu 15">
            <a:extLst>
              <a:ext uri="{FF2B5EF4-FFF2-40B4-BE49-F238E27FC236}">
                <a16:creationId xmlns:a16="http://schemas.microsoft.com/office/drawing/2014/main" id="{8B79E612-FA7D-6BCD-DEF0-393E6B046173}"/>
              </a:ext>
            </a:extLst>
          </p:cNvPr>
          <p:cNvSpPr txBox="1"/>
          <p:nvPr/>
        </p:nvSpPr>
        <p:spPr>
          <a:xfrm>
            <a:off x="8579022" y="5004706"/>
            <a:ext cx="3683318" cy="553998"/>
          </a:xfrm>
          <a:prstGeom prst="rect">
            <a:avLst/>
          </a:prstGeom>
          <a:noFill/>
        </p:spPr>
        <p:txBody>
          <a:bodyPr wrap="square" rtlCol="0">
            <a:spAutoFit/>
          </a:bodyPr>
          <a:lstStyle/>
          <a:p>
            <a:pPr algn="ctr"/>
            <a:r>
              <a:rPr lang="tr-TR" sz="2900" b="1" dirty="0">
                <a:latin typeface="Arial" panose="020B0604020202020204" pitchFamily="34" charset="0"/>
                <a:cs typeface="Arial" panose="020B0604020202020204" pitchFamily="34" charset="0"/>
              </a:rPr>
              <a:t>mikailokumus</a:t>
            </a:r>
            <a:r>
              <a:rPr lang="tr-TR" sz="29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14B7DC7B-D6E5-5277-3425-2FCC5165768B}"/>
              </a:ext>
            </a:extLst>
          </p:cNvPr>
          <p:cNvSpPr txBox="1"/>
          <p:nvPr/>
        </p:nvSpPr>
        <p:spPr>
          <a:xfrm>
            <a:off x="8550886" y="5570647"/>
            <a:ext cx="3683318" cy="830997"/>
          </a:xfrm>
          <a:prstGeom prst="rect">
            <a:avLst/>
          </a:prstGeom>
          <a:noFill/>
        </p:spPr>
        <p:txBody>
          <a:bodyPr wrap="square" rtlCol="0">
            <a:spAutoFit/>
          </a:bodyPr>
          <a:lstStyle/>
          <a:p>
            <a:pPr algn="ctr"/>
            <a:r>
              <a:rPr lang="tr-TR" sz="2300" dirty="0">
                <a:latin typeface="Arial" panose="020B0604020202020204" pitchFamily="34" charset="0"/>
                <a:cs typeface="Arial" panose="020B0604020202020204" pitchFamily="34" charset="0"/>
              </a:rPr>
              <a:t>Din Kültürü </a:t>
            </a:r>
          </a:p>
          <a:p>
            <a:pPr algn="ctr"/>
            <a:r>
              <a:rPr lang="tr-TR" sz="23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7709385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8759279B-538E-FE23-B552-24AC4D131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Freeform 6">
            <a:extLst>
              <a:ext uri="{FF2B5EF4-FFF2-40B4-BE49-F238E27FC236}">
                <a16:creationId xmlns:a16="http://schemas.microsoft.com/office/drawing/2014/main" id="{B64A8305-71C6-36D5-1EDF-DAEBF5B1EA4B}"/>
              </a:ext>
            </a:extLst>
          </p:cNvPr>
          <p:cNvSpPr/>
          <p:nvPr/>
        </p:nvSpPr>
        <p:spPr>
          <a:xfrm>
            <a:off x="679621" y="5836291"/>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2" name="Metin kutusu 1">
            <a:extLst>
              <a:ext uri="{FF2B5EF4-FFF2-40B4-BE49-F238E27FC236}">
                <a16:creationId xmlns:a16="http://schemas.microsoft.com/office/drawing/2014/main" id="{4208D45C-CEFC-2B9F-16E8-8EDEC2A3461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A3FD1819-C227-C7F6-C7AD-45E08802A7C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D0600FD1-3820-ED14-9BFC-D45E19AC1BEF}"/>
              </a:ext>
            </a:extLst>
          </p:cNvPr>
          <p:cNvSpPr txBox="1"/>
          <p:nvPr/>
        </p:nvSpPr>
        <p:spPr>
          <a:xfrm>
            <a:off x="773405" y="1013307"/>
            <a:ext cx="10958823" cy="5447645"/>
          </a:xfrm>
          <a:prstGeom prst="rect">
            <a:avLst/>
          </a:prstGeom>
          <a:noFill/>
        </p:spPr>
        <p:txBody>
          <a:bodyPr wrap="square" rtlCol="0">
            <a:spAutoFit/>
          </a:bodyPr>
          <a:lstStyle/>
          <a:p>
            <a:r>
              <a:rPr lang="tr-TR" sz="2150" dirty="0">
                <a:solidFill>
                  <a:srgbClr val="000000"/>
                </a:solidFill>
                <a:latin typeface="Arial" panose="020B0604020202020204" pitchFamily="34" charset="0"/>
                <a:cs typeface="Arial" panose="020B0604020202020204" pitchFamily="34" charset="0"/>
              </a:rPr>
              <a:t>“O Allah ki, O'ndan başka ilah yoktur. O </a:t>
            </a:r>
            <a:r>
              <a:rPr lang="tr-TR" sz="2150" dirty="0" err="1">
                <a:solidFill>
                  <a:srgbClr val="000000"/>
                </a:solidFill>
                <a:latin typeface="Arial" panose="020B0604020202020204" pitchFamily="34" charset="0"/>
                <a:cs typeface="Arial" panose="020B0604020202020204" pitchFamily="34" charset="0"/>
              </a:rPr>
              <a:t>hayydır</a:t>
            </a:r>
            <a:r>
              <a:rPr lang="tr-TR" sz="2150" dirty="0">
                <a:solidFill>
                  <a:srgbClr val="000000"/>
                </a:solidFill>
                <a:latin typeface="Arial" panose="020B0604020202020204" pitchFamily="34" charset="0"/>
                <a:cs typeface="Arial" panose="020B0604020202020204" pitchFamily="34" charset="0"/>
              </a:rPr>
              <a:t>, kayyumdur. Kendisine </a:t>
            </a:r>
          </a:p>
          <a:p>
            <a:r>
              <a:rPr lang="tr-TR" sz="2150" dirty="0">
                <a:solidFill>
                  <a:srgbClr val="000000"/>
                </a:solidFill>
                <a:latin typeface="Arial" panose="020B0604020202020204" pitchFamily="34" charset="0"/>
                <a:cs typeface="Arial" panose="020B0604020202020204" pitchFamily="34" charset="0"/>
              </a:rPr>
              <a:t>ne uyku gelir ne de uyuklama. Göklerde ve yerdekilerin hepsi O'nundur. </a:t>
            </a:r>
          </a:p>
          <a:p>
            <a:pPr>
              <a:spcAft>
                <a:spcPts val="600"/>
              </a:spcAft>
            </a:pPr>
            <a:r>
              <a:rPr lang="tr-TR" sz="2150" dirty="0">
                <a:solidFill>
                  <a:srgbClr val="000000"/>
                </a:solidFill>
                <a:latin typeface="Arial" panose="020B0604020202020204" pitchFamily="34" charset="0"/>
                <a:cs typeface="Arial" panose="020B0604020202020204" pitchFamily="34" charset="0"/>
              </a:rPr>
              <a:t>O'nun izni olmadan katında kim şefaat edebilir? O, kullarının yaptıklarını ve yapacaklarını bilir. O'nun bildirdiklerinin dışında insanlar, O'nun ilminden hiçbir şeyi tam olarak bilemezler. O'nun kürsüsü gökleri ve yeri içine alır, onları koruyup gözetmek kendisine zor gelmez. O, yücedir, büyüktür.”</a:t>
            </a:r>
          </a:p>
          <a:p>
            <a:pPr algn="r">
              <a:spcAft>
                <a:spcPts val="600"/>
              </a:spcAft>
            </a:pPr>
            <a:r>
              <a:rPr lang="tr-TR" sz="2150" dirty="0">
                <a:solidFill>
                  <a:srgbClr val="000000"/>
                </a:solidFill>
                <a:latin typeface="Arial" panose="020B0604020202020204" pitchFamily="34" charset="0"/>
                <a:cs typeface="Arial" panose="020B0604020202020204" pitchFamily="34" charset="0"/>
              </a:rPr>
              <a:t>(Bakara suresi, 255. ayet)</a:t>
            </a:r>
          </a:p>
          <a:p>
            <a:pPr>
              <a:spcAft>
                <a:spcPts val="600"/>
              </a:spcAft>
            </a:pPr>
            <a:r>
              <a:rPr lang="tr-TR" sz="2150" b="1" dirty="0">
                <a:solidFill>
                  <a:srgbClr val="000000"/>
                </a:solidFill>
                <a:latin typeface="Arial" panose="020B0604020202020204" pitchFamily="34" charset="0"/>
                <a:cs typeface="Arial" panose="020B0604020202020204" pitchFamily="34" charset="0"/>
              </a:rPr>
              <a:t>Bu ayetten Yüce Allah ile ilgili;</a:t>
            </a:r>
          </a:p>
          <a:p>
            <a:pPr>
              <a:spcAft>
                <a:spcPts val="600"/>
              </a:spcAft>
            </a:pPr>
            <a:r>
              <a:rPr lang="tr-TR" sz="2150" dirty="0">
                <a:solidFill>
                  <a:srgbClr val="000000"/>
                </a:solidFill>
                <a:latin typeface="Arial" panose="020B0604020202020204" pitchFamily="34" charset="0"/>
                <a:cs typeface="Arial" panose="020B0604020202020204" pitchFamily="34" charset="0"/>
              </a:rPr>
              <a:t>I.   İzni olmadan hiçbir varlık şefaat edemez.</a:t>
            </a:r>
          </a:p>
          <a:p>
            <a:pPr>
              <a:spcAft>
                <a:spcPts val="600"/>
              </a:spcAft>
            </a:pPr>
            <a:r>
              <a:rPr lang="tr-TR" sz="2150" dirty="0">
                <a:solidFill>
                  <a:srgbClr val="000000"/>
                </a:solidFill>
                <a:latin typeface="Arial" panose="020B0604020202020204" pitchFamily="34" charset="0"/>
                <a:cs typeface="Arial" panose="020B0604020202020204" pitchFamily="34" charset="0"/>
              </a:rPr>
              <a:t>II.  İnsana akıl ve irade vermiştir.</a:t>
            </a:r>
          </a:p>
          <a:p>
            <a:pPr>
              <a:spcAft>
                <a:spcPts val="600"/>
              </a:spcAft>
            </a:pPr>
            <a:r>
              <a:rPr lang="tr-TR" sz="2150" dirty="0">
                <a:solidFill>
                  <a:srgbClr val="000000"/>
                </a:solidFill>
                <a:latin typeface="Arial" panose="020B0604020202020204" pitchFamily="34" charset="0"/>
                <a:cs typeface="Arial" panose="020B0604020202020204" pitchFamily="34" charset="0"/>
              </a:rPr>
              <a:t>III. Her şeyin idarecisi ve yöneticisidir.</a:t>
            </a:r>
          </a:p>
          <a:p>
            <a:pPr>
              <a:spcAft>
                <a:spcPts val="600"/>
              </a:spcAft>
            </a:pPr>
            <a:r>
              <a:rPr lang="tr-TR" sz="2150" b="1" dirty="0">
                <a:solidFill>
                  <a:srgbClr val="000000"/>
                </a:solidFill>
                <a:latin typeface="Arial" panose="020B0604020202020204" pitchFamily="34" charset="0"/>
                <a:cs typeface="Arial" panose="020B0604020202020204" pitchFamily="34" charset="0"/>
              </a:rPr>
              <a:t>yargılarından hangilerine </a:t>
            </a:r>
            <a:r>
              <a:rPr lang="tr-TR" sz="2150" b="1" u="sng" dirty="0">
                <a:solidFill>
                  <a:srgbClr val="000000"/>
                </a:solidFill>
                <a:latin typeface="Arial" panose="020B0604020202020204" pitchFamily="34" charset="0"/>
                <a:cs typeface="Arial" panose="020B0604020202020204" pitchFamily="34" charset="0"/>
              </a:rPr>
              <a:t>ulaşılamaz</a:t>
            </a:r>
            <a:r>
              <a:rPr lang="tr-TR" sz="2150" b="1" dirty="0">
                <a:solidFill>
                  <a:srgbClr val="000000"/>
                </a:solidFill>
                <a:latin typeface="Arial" panose="020B0604020202020204" pitchFamily="34" charset="0"/>
                <a:cs typeface="Arial" panose="020B0604020202020204" pitchFamily="34" charset="0"/>
              </a:rPr>
              <a:t>?</a:t>
            </a:r>
          </a:p>
          <a:p>
            <a:pPr>
              <a:spcAft>
                <a:spcPts val="600"/>
              </a:spcAft>
            </a:pPr>
            <a:r>
              <a:rPr lang="tr-TR" sz="2150" dirty="0">
                <a:solidFill>
                  <a:srgbClr val="000000"/>
                </a:solidFill>
                <a:latin typeface="Arial" panose="020B0604020202020204" pitchFamily="34" charset="0"/>
                <a:cs typeface="Arial" panose="020B0604020202020204" pitchFamily="34" charset="0"/>
              </a:rPr>
              <a:t>A) Yalnız I 					B) I ve II</a:t>
            </a:r>
          </a:p>
          <a:p>
            <a:pPr>
              <a:spcAft>
                <a:spcPts val="600"/>
              </a:spcAft>
            </a:pPr>
            <a:r>
              <a:rPr lang="tr-TR" sz="2150" dirty="0">
                <a:solidFill>
                  <a:srgbClr val="000000"/>
                </a:solidFill>
                <a:latin typeface="Arial" panose="020B0604020202020204" pitchFamily="34" charset="0"/>
                <a:cs typeface="Arial" panose="020B0604020202020204" pitchFamily="34" charset="0"/>
              </a:rPr>
              <a:t>C) Yalnız II 					D) II ve III</a:t>
            </a:r>
            <a:endParaRPr lang="en-US" sz="2150" dirty="0">
              <a:solidFill>
                <a:srgbClr val="000000"/>
              </a:solidFill>
              <a:latin typeface="Arial" panose="020B0604020202020204" pitchFamily="34" charset="0"/>
              <a:cs typeface="Arial" panose="020B0604020202020204" pitchFamily="34" charset="0"/>
            </a:endParaRPr>
          </a:p>
        </p:txBody>
      </p:sp>
      <p:sp>
        <p:nvSpPr>
          <p:cNvPr id="6" name="Metin kutusu 5">
            <a:extLst>
              <a:ext uri="{FF2B5EF4-FFF2-40B4-BE49-F238E27FC236}">
                <a16:creationId xmlns:a16="http://schemas.microsoft.com/office/drawing/2014/main" id="{BDB3BEDC-FE28-7474-6D8B-551A311ED039}"/>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CB217512-9341-F69B-E02D-28185A2623C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8" name="Metin kutusu 4">
            <a:extLst>
              <a:ext uri="{FF2B5EF4-FFF2-40B4-BE49-F238E27FC236}">
                <a16:creationId xmlns:a16="http://schemas.microsoft.com/office/drawing/2014/main" id="{910FF686-E675-82AB-95C0-5958E7D5DFCB}"/>
              </a:ext>
            </a:extLst>
          </p:cNvPr>
          <p:cNvSpPr txBox="1"/>
          <p:nvPr/>
        </p:nvSpPr>
        <p:spPr>
          <a:xfrm>
            <a:off x="0" y="585247"/>
            <a:ext cx="5401994"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a:latin typeface="Arial" panose="020B0604020202020204" pitchFamily="34" charset="0"/>
                <a:cs typeface="Arial" panose="020B0604020202020204" pitchFamily="34" charset="0"/>
              </a:rPr>
              <a:t>  Bumerang</a:t>
            </a:r>
            <a:r>
              <a:rPr lang="tr-TR" sz="1800" dirty="0">
                <a:latin typeface="Arial" panose="020B0604020202020204" pitchFamily="34" charset="0"/>
                <a:cs typeface="Arial" panose="020B0604020202020204" pitchFamily="34" charset="0"/>
              </a:rPr>
              <a:t> / 1. Ünite / Kavratan Testler 6 / Soru 1</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1836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04EB149F-2C69-29A3-DE1A-2EF28EEE0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D13F1733-1837-3E6E-957B-80E2491AD43E}"/>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D8C25843-504B-B500-D65F-D785B999D84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3641D274-13B0-521B-E27E-54171780D586}"/>
              </a:ext>
            </a:extLst>
          </p:cNvPr>
          <p:cNvSpPr txBox="1"/>
          <p:nvPr/>
        </p:nvSpPr>
        <p:spPr>
          <a:xfrm>
            <a:off x="773405" y="723900"/>
            <a:ext cx="10551087" cy="5447645"/>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Aşağıda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cümlelerdeki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noktalı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yerlere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uygun</a:t>
            </a:r>
            <a:r>
              <a:rPr lang="en-US" sz="2400" b="1" dirty="0">
                <a:solidFill>
                  <a:srgbClr val="000000"/>
                </a:solidFill>
                <a:latin typeface="Arial" panose="020B0604020202020204" pitchFamily="34" charset="0"/>
                <a:cs typeface="Arial" panose="020B0604020202020204" pitchFamily="34" charset="0"/>
              </a:rPr>
              <a:t> kelimeleri </a:t>
            </a:r>
            <a:endParaRPr lang="tr-TR" sz="2400" b="1" dirty="0">
              <a:solidFill>
                <a:srgbClr val="000000"/>
              </a:solidFill>
              <a:latin typeface="Arial" panose="020B0604020202020204" pitchFamily="34" charset="0"/>
              <a:cs typeface="Arial" panose="020B0604020202020204" pitchFamily="34" charset="0"/>
            </a:endParaRPr>
          </a:p>
          <a:p>
            <a:pPr>
              <a:spcAft>
                <a:spcPts val="1200"/>
              </a:spcAft>
            </a:pPr>
            <a:r>
              <a:rPr lang="en-US" sz="2400" b="1" dirty="0" err="1">
                <a:solidFill>
                  <a:srgbClr val="000000"/>
                </a:solidFill>
                <a:latin typeface="Arial" panose="020B0604020202020204" pitchFamily="34" charset="0"/>
                <a:cs typeface="Arial" panose="020B0604020202020204" pitchFamily="34" charset="0"/>
              </a:rPr>
              <a:t>yazınız</a:t>
            </a:r>
            <a:r>
              <a:rPr lang="en-US" sz="2400" b="1" dirty="0">
                <a:solidFill>
                  <a:srgbClr val="000000"/>
                </a:solidFill>
                <a:latin typeface="Arial" panose="020B0604020202020204" pitchFamily="34" charset="0"/>
                <a:cs typeface="Arial" panose="020B0604020202020204" pitchFamily="34" charset="0"/>
              </a:rPr>
              <a:t>.</a:t>
            </a:r>
          </a:p>
          <a:p>
            <a:pPr>
              <a:spcAft>
                <a:spcPts val="1200"/>
              </a:spcAft>
            </a:pPr>
            <a:r>
              <a:rPr lang="tr-TR" sz="2400" dirty="0">
                <a:solidFill>
                  <a:srgbClr val="000000"/>
                </a:solidFill>
                <a:latin typeface="Arial" panose="020B0604020202020204" pitchFamily="34" charset="0"/>
                <a:cs typeface="Arial" panose="020B0604020202020204" pitchFamily="34" charset="0"/>
              </a:rPr>
              <a:t>• Ayet el-</a:t>
            </a:r>
            <a:r>
              <a:rPr lang="tr-TR" sz="2400" dirty="0" err="1">
                <a:solidFill>
                  <a:srgbClr val="000000"/>
                </a:solidFill>
                <a:latin typeface="Arial" panose="020B0604020202020204" pitchFamily="34" charset="0"/>
                <a:cs typeface="Arial" panose="020B0604020202020204" pitchFamily="34" charset="0"/>
              </a:rPr>
              <a:t>Kürsi’yi</a:t>
            </a:r>
            <a:r>
              <a:rPr lang="tr-TR" sz="2400" dirty="0">
                <a:solidFill>
                  <a:srgbClr val="000000"/>
                </a:solidFill>
                <a:latin typeface="Arial" panose="020B0604020202020204" pitchFamily="34" charset="0"/>
                <a:cs typeface="Arial" panose="020B0604020202020204" pitchFamily="34" charset="0"/>
              </a:rPr>
              <a:t> …………… suresinin 255. ayetidir. </a:t>
            </a:r>
          </a:p>
          <a:p>
            <a:pPr>
              <a:spcAft>
                <a:spcPts val="1200"/>
              </a:spcAft>
            </a:pPr>
            <a:r>
              <a:rPr lang="tr-TR" sz="2400" dirty="0">
                <a:solidFill>
                  <a:srgbClr val="000000"/>
                </a:solidFill>
                <a:latin typeface="Arial" panose="020B0604020202020204" pitchFamily="34" charset="0"/>
                <a:cs typeface="Arial" panose="020B0604020202020204" pitchFamily="34" charset="0"/>
              </a:rPr>
              <a:t>• Ayet el-</a:t>
            </a:r>
            <a:r>
              <a:rPr lang="tr-TR" sz="2400" dirty="0" err="1">
                <a:solidFill>
                  <a:srgbClr val="000000"/>
                </a:solidFill>
                <a:latin typeface="Arial" panose="020B0604020202020204" pitchFamily="34" charset="0"/>
                <a:cs typeface="Arial" panose="020B0604020202020204" pitchFamily="34" charset="0"/>
              </a:rPr>
              <a:t>Kürsi’de</a:t>
            </a:r>
            <a:r>
              <a:rPr lang="tr-TR" sz="2400" dirty="0">
                <a:solidFill>
                  <a:srgbClr val="000000"/>
                </a:solidFill>
                <a:latin typeface="Arial" panose="020B0604020202020204" pitchFamily="34" charset="0"/>
                <a:cs typeface="Arial" panose="020B0604020202020204" pitchFamily="34" charset="0"/>
              </a:rPr>
              <a:t> İslam’ın en temel ilkesi olan …………... yani Allah’ın (c.c.) varlığı ve birliği vurgulanmaktadır.</a:t>
            </a:r>
          </a:p>
          <a:p>
            <a:pPr>
              <a:spcAft>
                <a:spcPts val="1200"/>
              </a:spcAft>
            </a:pPr>
            <a:r>
              <a:rPr lang="tr-TR" sz="2400" dirty="0">
                <a:solidFill>
                  <a:srgbClr val="000000"/>
                </a:solidFill>
                <a:latin typeface="Arial" panose="020B0604020202020204" pitchFamily="34" charset="0"/>
                <a:cs typeface="Arial" panose="020B0604020202020204" pitchFamily="34" charset="0"/>
              </a:rPr>
              <a:t>• Hz. Peygamber (s.a.v.) ………….……namazlarından sonra Ayet el-</a:t>
            </a:r>
            <a:r>
              <a:rPr lang="tr-TR" sz="2400" dirty="0" err="1">
                <a:solidFill>
                  <a:srgbClr val="000000"/>
                </a:solidFill>
                <a:latin typeface="Arial" panose="020B0604020202020204" pitchFamily="34" charset="0"/>
                <a:cs typeface="Arial" panose="020B0604020202020204" pitchFamily="34" charset="0"/>
              </a:rPr>
              <a:t>Kürsi’yi</a:t>
            </a:r>
            <a:r>
              <a:rPr lang="tr-TR" sz="2400" dirty="0">
                <a:solidFill>
                  <a:srgbClr val="000000"/>
                </a:solidFill>
                <a:latin typeface="Arial" panose="020B0604020202020204" pitchFamily="34" charset="0"/>
                <a:cs typeface="Arial" panose="020B0604020202020204" pitchFamily="34" charset="0"/>
              </a:rPr>
              <a:t> okumayı tavsiye etmiştir. </a:t>
            </a:r>
          </a:p>
          <a:p>
            <a:pPr>
              <a:spcAft>
                <a:spcPts val="1200"/>
              </a:spcAft>
            </a:pPr>
            <a:r>
              <a:rPr lang="tr-TR" sz="2400" dirty="0">
                <a:solidFill>
                  <a:srgbClr val="000000"/>
                </a:solidFill>
                <a:latin typeface="Arial" panose="020B0604020202020204" pitchFamily="34" charset="0"/>
                <a:cs typeface="Arial" panose="020B0604020202020204" pitchFamily="34" charset="0"/>
              </a:rPr>
              <a:t>• …………..… varlığı kendinden, kendi kendine yeterli, yarattıklarına hâkim ve koruyup gözeten demektir.</a:t>
            </a:r>
          </a:p>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tr-TR" sz="2400" dirty="0" err="1">
                <a:solidFill>
                  <a:srgbClr val="000000"/>
                </a:solidFill>
                <a:latin typeface="Arial" panose="020B0604020202020204" pitchFamily="34" charset="0"/>
                <a:cs typeface="Arial" panose="020B0604020202020204" pitchFamily="34" charset="0"/>
              </a:rPr>
              <a:t>Kürsi</a:t>
            </a:r>
            <a:r>
              <a:rPr lang="tr-TR" sz="2400" dirty="0">
                <a:solidFill>
                  <a:srgbClr val="000000"/>
                </a:solidFill>
                <a:latin typeface="Arial" panose="020B0604020202020204" pitchFamily="34" charset="0"/>
                <a:cs typeface="Arial" panose="020B0604020202020204" pitchFamily="34" charset="0"/>
              </a:rPr>
              <a:t> kelime olarak ..…..…..…. anlamına gelir.</a:t>
            </a:r>
          </a:p>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tr-TR" sz="2400" dirty="0" err="1">
                <a:solidFill>
                  <a:srgbClr val="000000"/>
                </a:solidFill>
                <a:latin typeface="Arial" panose="020B0604020202020204" pitchFamily="34" charset="0"/>
                <a:cs typeface="Arial" panose="020B0604020202020204" pitchFamily="34" charset="0"/>
              </a:rPr>
              <a:t>Ayete'l-Kürsi'de</a:t>
            </a:r>
            <a:r>
              <a:rPr lang="tr-TR" sz="2400" dirty="0">
                <a:solidFill>
                  <a:srgbClr val="000000"/>
                </a:solidFill>
                <a:latin typeface="Arial" panose="020B0604020202020204" pitchFamily="34" charset="0"/>
                <a:cs typeface="Arial" panose="020B0604020202020204" pitchFamily="34" charset="0"/>
              </a:rPr>
              <a:t> ..…..……. yetkisinin sadece Allah’a (c.c.) ait olduğu vurgulanır.</a:t>
            </a:r>
          </a:p>
        </p:txBody>
      </p:sp>
      <p:sp>
        <p:nvSpPr>
          <p:cNvPr id="4" name="Metin kutusu 3">
            <a:extLst>
              <a:ext uri="{FF2B5EF4-FFF2-40B4-BE49-F238E27FC236}">
                <a16:creationId xmlns:a16="http://schemas.microsoft.com/office/drawing/2014/main" id="{5F810D84-3B5C-91F6-E38D-86A00261590A}"/>
              </a:ext>
            </a:extLst>
          </p:cNvPr>
          <p:cNvSpPr txBox="1"/>
          <p:nvPr/>
        </p:nvSpPr>
        <p:spPr>
          <a:xfrm>
            <a:off x="3127247" y="1562305"/>
            <a:ext cx="1580827" cy="461665"/>
          </a:xfrm>
          <a:prstGeom prst="rect">
            <a:avLst/>
          </a:prstGeom>
          <a:noFill/>
        </p:spPr>
        <p:txBody>
          <a:bodyPr wrap="square" rtlCol="0">
            <a:spAutoFit/>
          </a:bodyPr>
          <a:lstStyle/>
          <a:p>
            <a:pPr algn="ctr"/>
            <a:r>
              <a:rPr lang="tr-TR" sz="2400" b="1" dirty="0">
                <a:solidFill>
                  <a:srgbClr val="FF0000"/>
                </a:solidFill>
              </a:rPr>
              <a:t>Bakara</a:t>
            </a:r>
          </a:p>
        </p:txBody>
      </p:sp>
      <p:sp>
        <p:nvSpPr>
          <p:cNvPr id="8" name="Metin kutusu 7">
            <a:extLst>
              <a:ext uri="{FF2B5EF4-FFF2-40B4-BE49-F238E27FC236}">
                <a16:creationId xmlns:a16="http://schemas.microsoft.com/office/drawing/2014/main" id="{67D9C1C6-C429-050F-67CC-E466BB5AA1CB}"/>
              </a:ext>
            </a:extLst>
          </p:cNvPr>
          <p:cNvSpPr txBox="1"/>
          <p:nvPr/>
        </p:nvSpPr>
        <p:spPr>
          <a:xfrm>
            <a:off x="6836268" y="2067545"/>
            <a:ext cx="1830428" cy="461665"/>
          </a:xfrm>
          <a:prstGeom prst="rect">
            <a:avLst/>
          </a:prstGeom>
          <a:noFill/>
        </p:spPr>
        <p:txBody>
          <a:bodyPr wrap="square" rtlCol="0">
            <a:spAutoFit/>
          </a:bodyPr>
          <a:lstStyle/>
          <a:p>
            <a:pPr algn="ctr"/>
            <a:r>
              <a:rPr lang="tr-TR" sz="2400" b="1" dirty="0">
                <a:solidFill>
                  <a:srgbClr val="FF0000"/>
                </a:solidFill>
              </a:rPr>
              <a:t>tevhit</a:t>
            </a:r>
          </a:p>
        </p:txBody>
      </p:sp>
      <p:sp>
        <p:nvSpPr>
          <p:cNvPr id="10" name="Metin kutusu 9">
            <a:extLst>
              <a:ext uri="{FF2B5EF4-FFF2-40B4-BE49-F238E27FC236}">
                <a16:creationId xmlns:a16="http://schemas.microsoft.com/office/drawing/2014/main" id="{286865E6-0D8C-A4D4-48DD-F87E28D1414A}"/>
              </a:ext>
            </a:extLst>
          </p:cNvPr>
          <p:cNvSpPr txBox="1"/>
          <p:nvPr/>
        </p:nvSpPr>
        <p:spPr>
          <a:xfrm>
            <a:off x="3767034" y="4715941"/>
            <a:ext cx="1344507" cy="461665"/>
          </a:xfrm>
          <a:prstGeom prst="rect">
            <a:avLst/>
          </a:prstGeom>
          <a:noFill/>
        </p:spPr>
        <p:txBody>
          <a:bodyPr wrap="square" rtlCol="0">
            <a:spAutoFit/>
          </a:bodyPr>
          <a:lstStyle/>
          <a:p>
            <a:pPr algn="ctr"/>
            <a:r>
              <a:rPr lang="tr-TR" sz="2400" b="1" dirty="0">
                <a:solidFill>
                  <a:srgbClr val="FF0000"/>
                </a:solidFill>
              </a:rPr>
              <a:t>taht</a:t>
            </a:r>
          </a:p>
        </p:txBody>
      </p:sp>
      <p:sp>
        <p:nvSpPr>
          <p:cNvPr id="7" name="Metin kutusu 6">
            <a:extLst>
              <a:ext uri="{FF2B5EF4-FFF2-40B4-BE49-F238E27FC236}">
                <a16:creationId xmlns:a16="http://schemas.microsoft.com/office/drawing/2014/main" id="{569B3822-E1A9-2526-0FC5-9170E0E9CC2A}"/>
              </a:ext>
            </a:extLst>
          </p:cNvPr>
          <p:cNvSpPr txBox="1"/>
          <p:nvPr/>
        </p:nvSpPr>
        <p:spPr>
          <a:xfrm>
            <a:off x="4189322" y="2918147"/>
            <a:ext cx="1844439" cy="461665"/>
          </a:xfrm>
          <a:prstGeom prst="rect">
            <a:avLst/>
          </a:prstGeom>
          <a:noFill/>
        </p:spPr>
        <p:txBody>
          <a:bodyPr wrap="square" rtlCol="0">
            <a:spAutoFit/>
          </a:bodyPr>
          <a:lstStyle/>
          <a:p>
            <a:pPr algn="ctr"/>
            <a:r>
              <a:rPr lang="tr-TR" sz="2400" b="1" dirty="0">
                <a:solidFill>
                  <a:srgbClr val="FF0000"/>
                </a:solidFill>
              </a:rPr>
              <a:t>vakit</a:t>
            </a:r>
          </a:p>
        </p:txBody>
      </p:sp>
      <p:sp>
        <p:nvSpPr>
          <p:cNvPr id="13" name="Metin kutusu 12">
            <a:extLst>
              <a:ext uri="{FF2B5EF4-FFF2-40B4-BE49-F238E27FC236}">
                <a16:creationId xmlns:a16="http://schemas.microsoft.com/office/drawing/2014/main" id="{28740CC6-3A1D-6765-FD6E-7A220FC4EF9C}"/>
              </a:ext>
            </a:extLst>
          </p:cNvPr>
          <p:cNvSpPr txBox="1"/>
          <p:nvPr/>
        </p:nvSpPr>
        <p:spPr>
          <a:xfrm>
            <a:off x="1031997" y="3811564"/>
            <a:ext cx="1681777" cy="461665"/>
          </a:xfrm>
          <a:prstGeom prst="rect">
            <a:avLst/>
          </a:prstGeom>
          <a:noFill/>
        </p:spPr>
        <p:txBody>
          <a:bodyPr wrap="square" rtlCol="0">
            <a:spAutoFit/>
          </a:bodyPr>
          <a:lstStyle/>
          <a:p>
            <a:pPr algn="ctr"/>
            <a:r>
              <a:rPr lang="tr-TR" sz="2400" b="1" dirty="0">
                <a:solidFill>
                  <a:srgbClr val="FF0000"/>
                </a:solidFill>
              </a:rPr>
              <a:t>el-Kayyum</a:t>
            </a:r>
          </a:p>
        </p:txBody>
      </p:sp>
      <p:sp>
        <p:nvSpPr>
          <p:cNvPr id="11" name="Metin kutusu 10">
            <a:extLst>
              <a:ext uri="{FF2B5EF4-FFF2-40B4-BE49-F238E27FC236}">
                <a16:creationId xmlns:a16="http://schemas.microsoft.com/office/drawing/2014/main" id="{0418A9DC-2D81-5E51-E5C9-F2807B21F0A6}"/>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6BB98E2F-469A-9CDB-DFB3-B166039046D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15" name="Metin kutusu 14">
            <a:extLst>
              <a:ext uri="{FF2B5EF4-FFF2-40B4-BE49-F238E27FC236}">
                <a16:creationId xmlns:a16="http://schemas.microsoft.com/office/drawing/2014/main" id="{C8C3348D-B141-C608-7DEC-D60D9D6D81DA}"/>
              </a:ext>
            </a:extLst>
          </p:cNvPr>
          <p:cNvSpPr txBox="1"/>
          <p:nvPr/>
        </p:nvSpPr>
        <p:spPr>
          <a:xfrm>
            <a:off x="2714772" y="5219810"/>
            <a:ext cx="2236461" cy="461665"/>
          </a:xfrm>
          <a:prstGeom prst="rect">
            <a:avLst/>
          </a:prstGeom>
          <a:noFill/>
        </p:spPr>
        <p:txBody>
          <a:bodyPr wrap="square" rtlCol="0">
            <a:spAutoFit/>
          </a:bodyPr>
          <a:lstStyle/>
          <a:p>
            <a:pPr algn="ctr"/>
            <a:r>
              <a:rPr lang="tr-TR" sz="2400" b="1" dirty="0">
                <a:solidFill>
                  <a:srgbClr val="FF0000"/>
                </a:solidFill>
              </a:rPr>
              <a:t>şefaat</a:t>
            </a:r>
          </a:p>
        </p:txBody>
      </p:sp>
    </p:spTree>
    <p:extLst>
      <p:ext uri="{BB962C8B-B14F-4D97-AF65-F5344CB8AC3E}">
        <p14:creationId xmlns:p14="http://schemas.microsoft.com/office/powerpoint/2010/main" val="29934802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7"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çizgi film, grafik içeren bir resim&#10;&#10;Açıklama otomatik olarak oluşturuldu">
            <a:extLst>
              <a:ext uri="{FF2B5EF4-FFF2-40B4-BE49-F238E27FC236}">
                <a16:creationId xmlns:a16="http://schemas.microsoft.com/office/drawing/2014/main" id="{238282E6-90F1-52B2-8874-AFDD7527F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4" name="Grup 53">
            <a:extLst>
              <a:ext uri="{FF2B5EF4-FFF2-40B4-BE49-F238E27FC236}">
                <a16:creationId xmlns:a16="http://schemas.microsoft.com/office/drawing/2014/main" id="{2BFF7C52-8450-87AA-8924-30CEE6385E10}"/>
              </a:ext>
            </a:extLst>
          </p:cNvPr>
          <p:cNvGrpSpPr/>
          <p:nvPr/>
        </p:nvGrpSpPr>
        <p:grpSpPr>
          <a:xfrm>
            <a:off x="773406" y="3876296"/>
            <a:ext cx="10645189" cy="2056532"/>
            <a:chOff x="251411" y="1531342"/>
            <a:chExt cx="10645189" cy="2056532"/>
          </a:xfrm>
        </p:grpSpPr>
        <p:sp>
          <p:nvSpPr>
            <p:cNvPr id="55" name="Freeform 6">
              <a:extLst>
                <a:ext uri="{FF2B5EF4-FFF2-40B4-BE49-F238E27FC236}">
                  <a16:creationId xmlns:a16="http://schemas.microsoft.com/office/drawing/2014/main" id="{C365A3DE-A133-7863-4420-AF3470C1ABA3}"/>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6" name="Freeform 6">
              <a:extLst>
                <a:ext uri="{FF2B5EF4-FFF2-40B4-BE49-F238E27FC236}">
                  <a16:creationId xmlns:a16="http://schemas.microsoft.com/office/drawing/2014/main" id="{E3FFE183-5AB3-C552-AE11-DAB12DBCD681}"/>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7" name="Freeform 6">
              <a:extLst>
                <a:ext uri="{FF2B5EF4-FFF2-40B4-BE49-F238E27FC236}">
                  <a16:creationId xmlns:a16="http://schemas.microsoft.com/office/drawing/2014/main" id="{1747A9E7-611D-84BE-5E34-D6E7384CD43C}"/>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8" name="Freeform 6">
              <a:extLst>
                <a:ext uri="{FF2B5EF4-FFF2-40B4-BE49-F238E27FC236}">
                  <a16:creationId xmlns:a16="http://schemas.microsoft.com/office/drawing/2014/main" id="{F7498534-B4C2-ABD1-4C4E-2CB622F1CB05}"/>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grpSp>
        <p:nvGrpSpPr>
          <p:cNvPr id="29" name="Grup 28">
            <a:extLst>
              <a:ext uri="{FF2B5EF4-FFF2-40B4-BE49-F238E27FC236}">
                <a16:creationId xmlns:a16="http://schemas.microsoft.com/office/drawing/2014/main" id="{959867F3-64FC-8094-B96C-33180B47EB4D}"/>
              </a:ext>
            </a:extLst>
          </p:cNvPr>
          <p:cNvGrpSpPr/>
          <p:nvPr/>
        </p:nvGrpSpPr>
        <p:grpSpPr>
          <a:xfrm>
            <a:off x="773406" y="1531342"/>
            <a:ext cx="10645189" cy="2056532"/>
            <a:chOff x="251411" y="1531342"/>
            <a:chExt cx="10645189" cy="2056532"/>
          </a:xfrm>
        </p:grpSpPr>
        <p:sp>
          <p:nvSpPr>
            <p:cNvPr id="25" name="Freeform 6">
              <a:extLst>
                <a:ext uri="{FF2B5EF4-FFF2-40B4-BE49-F238E27FC236}">
                  <a16:creationId xmlns:a16="http://schemas.microsoft.com/office/drawing/2014/main" id="{2E4D0B71-D511-907D-0E32-8476635A5A8C}"/>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6" name="Freeform 6">
              <a:extLst>
                <a:ext uri="{FF2B5EF4-FFF2-40B4-BE49-F238E27FC236}">
                  <a16:creationId xmlns:a16="http://schemas.microsoft.com/office/drawing/2014/main" id="{6EF8027B-0218-7906-97D5-43AEFFA6F71E}"/>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7" name="Freeform 6">
              <a:extLst>
                <a:ext uri="{FF2B5EF4-FFF2-40B4-BE49-F238E27FC236}">
                  <a16:creationId xmlns:a16="http://schemas.microsoft.com/office/drawing/2014/main" id="{11B5DD07-B03D-A858-B379-00CDA277ABFA}"/>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8" name="Freeform 6">
              <a:extLst>
                <a:ext uri="{FF2B5EF4-FFF2-40B4-BE49-F238E27FC236}">
                  <a16:creationId xmlns:a16="http://schemas.microsoft.com/office/drawing/2014/main" id="{031B24CF-DE9A-0DE4-3AC7-8E874F748EBA}"/>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sp>
        <p:nvSpPr>
          <p:cNvPr id="2" name="Metin kutusu 1">
            <a:extLst>
              <a:ext uri="{FF2B5EF4-FFF2-40B4-BE49-F238E27FC236}">
                <a16:creationId xmlns:a16="http://schemas.microsoft.com/office/drawing/2014/main" id="{7DE58B19-44CE-A54F-1816-B581A07F0D00}"/>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94D1C195-DE72-71DE-6AAC-1795A0D4E8EE}"/>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20" name="Metin kutusu 19">
            <a:extLst>
              <a:ext uri="{FF2B5EF4-FFF2-40B4-BE49-F238E27FC236}">
                <a16:creationId xmlns:a16="http://schemas.microsoft.com/office/drawing/2014/main" id="{E912EDEC-AD55-DFFB-3F3D-CF5EC7B70E4C}"/>
              </a:ext>
            </a:extLst>
          </p:cNvPr>
          <p:cNvSpPr txBox="1"/>
          <p:nvPr/>
        </p:nvSpPr>
        <p:spPr>
          <a:xfrm>
            <a:off x="1231473" y="2484413"/>
            <a:ext cx="1929531" cy="384721"/>
          </a:xfrm>
          <a:prstGeom prst="rect">
            <a:avLst/>
          </a:prstGeom>
          <a:solidFill>
            <a:srgbClr val="FC8F00"/>
          </a:solidFill>
        </p:spPr>
        <p:txBody>
          <a:bodyPr wrap="square" rtlCol="0">
            <a:spAutoFit/>
          </a:bodyPr>
          <a:lstStyle/>
          <a:p>
            <a:pPr algn="ctr"/>
            <a:r>
              <a:rPr lang="tr-TR" sz="1900" b="1" dirty="0">
                <a:latin typeface="Arial" panose="020B0604020202020204" pitchFamily="34" charset="0"/>
                <a:cs typeface="Arial" panose="020B0604020202020204" pitchFamily="34" charset="0"/>
              </a:rPr>
              <a:t>AYETELKÜRSİ</a:t>
            </a:r>
          </a:p>
        </p:txBody>
      </p:sp>
      <p:sp>
        <p:nvSpPr>
          <p:cNvPr id="37" name="Metin kutusu 36">
            <a:extLst>
              <a:ext uri="{FF2B5EF4-FFF2-40B4-BE49-F238E27FC236}">
                <a16:creationId xmlns:a16="http://schemas.microsoft.com/office/drawing/2014/main" id="{B1AAAE71-8BDA-D4D3-9083-8EA396B701AB}"/>
              </a:ext>
            </a:extLst>
          </p:cNvPr>
          <p:cNvSpPr txBox="1"/>
          <p:nvPr/>
        </p:nvSpPr>
        <p:spPr>
          <a:xfrm>
            <a:off x="3930125"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ELHAYY</a:t>
            </a:r>
          </a:p>
        </p:txBody>
      </p:sp>
      <p:sp>
        <p:nvSpPr>
          <p:cNvPr id="38" name="Metin kutusu 37">
            <a:extLst>
              <a:ext uri="{FF2B5EF4-FFF2-40B4-BE49-F238E27FC236}">
                <a16:creationId xmlns:a16="http://schemas.microsoft.com/office/drawing/2014/main" id="{2078244D-5A42-9EBA-F167-B5D059571036}"/>
              </a:ext>
            </a:extLst>
          </p:cNvPr>
          <p:cNvSpPr txBox="1"/>
          <p:nvPr/>
        </p:nvSpPr>
        <p:spPr>
          <a:xfrm>
            <a:off x="6614710" y="2442430"/>
            <a:ext cx="1929531" cy="461665"/>
          </a:xfrm>
          <a:prstGeom prst="rect">
            <a:avLst/>
          </a:prstGeom>
          <a:solidFill>
            <a:srgbClr val="FC8F00"/>
          </a:solidFill>
        </p:spPr>
        <p:txBody>
          <a:bodyPr wrap="square" rtlCol="0">
            <a:spAutoFit/>
          </a:bodyPr>
          <a:lstStyle/>
          <a:p>
            <a:pPr algn="ctr"/>
            <a:r>
              <a:rPr lang="tr-TR" sz="2400" b="1" dirty="0">
                <a:latin typeface="Arial" panose="020B0604020202020204" pitchFamily="34" charset="0"/>
                <a:cs typeface="Arial" panose="020B0604020202020204" pitchFamily="34" charset="0"/>
              </a:rPr>
              <a:t>ELKAYYUM</a:t>
            </a:r>
          </a:p>
        </p:txBody>
      </p:sp>
      <p:sp>
        <p:nvSpPr>
          <p:cNvPr id="39" name="Metin kutusu 38">
            <a:extLst>
              <a:ext uri="{FF2B5EF4-FFF2-40B4-BE49-F238E27FC236}">
                <a16:creationId xmlns:a16="http://schemas.microsoft.com/office/drawing/2014/main" id="{6595D76C-D235-7DD1-CE34-2BEDBC8EDE0C}"/>
              </a:ext>
            </a:extLst>
          </p:cNvPr>
          <p:cNvSpPr txBox="1"/>
          <p:nvPr/>
        </p:nvSpPr>
        <p:spPr>
          <a:xfrm>
            <a:off x="9317373"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ELAZİM</a:t>
            </a:r>
          </a:p>
        </p:txBody>
      </p:sp>
      <p:sp>
        <p:nvSpPr>
          <p:cNvPr id="59" name="Metin kutusu 58">
            <a:extLst>
              <a:ext uri="{FF2B5EF4-FFF2-40B4-BE49-F238E27FC236}">
                <a16:creationId xmlns:a16="http://schemas.microsoft.com/office/drawing/2014/main" id="{5F37E11A-61B3-ECFC-EBA5-FF116863F584}"/>
              </a:ext>
            </a:extLst>
          </p:cNvPr>
          <p:cNvSpPr txBox="1"/>
          <p:nvPr/>
        </p:nvSpPr>
        <p:spPr>
          <a:xfrm>
            <a:off x="12314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ELALİYY</a:t>
            </a:r>
          </a:p>
        </p:txBody>
      </p:sp>
      <p:sp>
        <p:nvSpPr>
          <p:cNvPr id="60" name="Metin kutusu 59">
            <a:extLst>
              <a:ext uri="{FF2B5EF4-FFF2-40B4-BE49-F238E27FC236}">
                <a16:creationId xmlns:a16="http://schemas.microsoft.com/office/drawing/2014/main" id="{C2092870-37FE-6FCC-17A0-BC1D07E6E355}"/>
              </a:ext>
            </a:extLst>
          </p:cNvPr>
          <p:cNvSpPr txBox="1"/>
          <p:nvPr/>
        </p:nvSpPr>
        <p:spPr>
          <a:xfrm>
            <a:off x="3930125"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ŞEFAAT</a:t>
            </a:r>
          </a:p>
        </p:txBody>
      </p:sp>
      <p:sp>
        <p:nvSpPr>
          <p:cNvPr id="61" name="Metin kutusu 60">
            <a:extLst>
              <a:ext uri="{FF2B5EF4-FFF2-40B4-BE49-F238E27FC236}">
                <a16:creationId xmlns:a16="http://schemas.microsoft.com/office/drawing/2014/main" id="{EEAE2093-10C7-49B1-8109-41F7FF4C772B}"/>
              </a:ext>
            </a:extLst>
          </p:cNvPr>
          <p:cNvSpPr txBox="1"/>
          <p:nvPr/>
        </p:nvSpPr>
        <p:spPr>
          <a:xfrm>
            <a:off x="6614710"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KUDRET</a:t>
            </a:r>
          </a:p>
        </p:txBody>
      </p:sp>
      <p:sp>
        <p:nvSpPr>
          <p:cNvPr id="62" name="Metin kutusu 61">
            <a:extLst>
              <a:ext uri="{FF2B5EF4-FFF2-40B4-BE49-F238E27FC236}">
                <a16:creationId xmlns:a16="http://schemas.microsoft.com/office/drawing/2014/main" id="{47F5938A-535E-274C-9B42-7AB93E81EB55}"/>
              </a:ext>
            </a:extLst>
          </p:cNvPr>
          <p:cNvSpPr txBox="1"/>
          <p:nvPr/>
        </p:nvSpPr>
        <p:spPr>
          <a:xfrm>
            <a:off x="9317373" y="4787163"/>
            <a:ext cx="1929531" cy="507831"/>
          </a:xfrm>
          <a:prstGeom prst="rect">
            <a:avLst/>
          </a:prstGeom>
          <a:solidFill>
            <a:srgbClr val="FC8F00"/>
          </a:solidFill>
        </p:spPr>
        <p:txBody>
          <a:bodyPr wrap="square" rtlCol="0">
            <a:spAutoFit/>
          </a:bodyPr>
          <a:lstStyle/>
          <a:p>
            <a:pPr algn="ctr"/>
            <a:r>
              <a:rPr lang="tr-TR" sz="2700" b="1" dirty="0">
                <a:latin typeface="Arial" panose="020B0604020202020204" pitchFamily="34" charset="0"/>
                <a:cs typeface="Arial" panose="020B0604020202020204" pitchFamily="34" charset="0"/>
              </a:rPr>
              <a:t>BAKARA</a:t>
            </a:r>
          </a:p>
        </p:txBody>
      </p:sp>
      <p:sp>
        <p:nvSpPr>
          <p:cNvPr id="63" name="Metin kutusu 62">
            <a:extLst>
              <a:ext uri="{FF2B5EF4-FFF2-40B4-BE49-F238E27FC236}">
                <a16:creationId xmlns:a16="http://schemas.microsoft.com/office/drawing/2014/main" id="{8D938D09-3C7F-3EA5-1DBA-D863F5C92F45}"/>
              </a:ext>
            </a:extLst>
          </p:cNvPr>
          <p:cNvSpPr txBox="1"/>
          <p:nvPr/>
        </p:nvSpPr>
        <p:spPr>
          <a:xfrm>
            <a:off x="1231473" y="2495627"/>
            <a:ext cx="1929531" cy="384721"/>
          </a:xfrm>
          <a:prstGeom prst="rect">
            <a:avLst/>
          </a:prstGeom>
          <a:solidFill>
            <a:srgbClr val="FC8F00"/>
          </a:solidFill>
        </p:spPr>
        <p:txBody>
          <a:bodyPr wrap="square" rtlCol="0">
            <a:spAutoFit/>
          </a:bodyPr>
          <a:lstStyle/>
          <a:p>
            <a:pPr algn="ctr"/>
            <a:r>
              <a:rPr lang="tr-TR" sz="1900" b="1" dirty="0">
                <a:latin typeface="Arial" panose="020B0604020202020204" pitchFamily="34" charset="0"/>
                <a:cs typeface="Arial" panose="020B0604020202020204" pitchFamily="34" charset="0"/>
              </a:rPr>
              <a:t>İSKETÜRAYEL</a:t>
            </a:r>
          </a:p>
        </p:txBody>
      </p:sp>
      <p:sp>
        <p:nvSpPr>
          <p:cNvPr id="64" name="Metin kutusu 63">
            <a:extLst>
              <a:ext uri="{FF2B5EF4-FFF2-40B4-BE49-F238E27FC236}">
                <a16:creationId xmlns:a16="http://schemas.microsoft.com/office/drawing/2014/main" id="{E3609E82-027A-ADED-83FD-48A487B3EAAB}"/>
              </a:ext>
            </a:extLst>
          </p:cNvPr>
          <p:cNvSpPr txBox="1"/>
          <p:nvPr/>
        </p:nvSpPr>
        <p:spPr>
          <a:xfrm>
            <a:off x="3930125"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ELYAHY</a:t>
            </a:r>
          </a:p>
        </p:txBody>
      </p:sp>
      <p:sp>
        <p:nvSpPr>
          <p:cNvPr id="65" name="Metin kutusu 64">
            <a:extLst>
              <a:ext uri="{FF2B5EF4-FFF2-40B4-BE49-F238E27FC236}">
                <a16:creationId xmlns:a16="http://schemas.microsoft.com/office/drawing/2014/main" id="{9FBEF497-B370-9515-1936-B8579AF67618}"/>
              </a:ext>
            </a:extLst>
          </p:cNvPr>
          <p:cNvSpPr txBox="1"/>
          <p:nvPr/>
        </p:nvSpPr>
        <p:spPr>
          <a:xfrm>
            <a:off x="6614710" y="2439355"/>
            <a:ext cx="1929531" cy="461665"/>
          </a:xfrm>
          <a:prstGeom prst="rect">
            <a:avLst/>
          </a:prstGeom>
          <a:solidFill>
            <a:srgbClr val="FC8F00"/>
          </a:solidFill>
        </p:spPr>
        <p:txBody>
          <a:bodyPr wrap="square" rtlCol="0">
            <a:spAutoFit/>
          </a:bodyPr>
          <a:lstStyle/>
          <a:p>
            <a:pPr algn="ctr"/>
            <a:r>
              <a:rPr lang="tr-TR" sz="2400" b="1" dirty="0">
                <a:latin typeface="Arial" panose="020B0604020202020204" pitchFamily="34" charset="0"/>
                <a:cs typeface="Arial" panose="020B0604020202020204" pitchFamily="34" charset="0"/>
              </a:rPr>
              <a:t>ELUMYKAY</a:t>
            </a:r>
          </a:p>
        </p:txBody>
      </p:sp>
      <p:sp>
        <p:nvSpPr>
          <p:cNvPr id="66" name="Metin kutusu 65">
            <a:extLst>
              <a:ext uri="{FF2B5EF4-FFF2-40B4-BE49-F238E27FC236}">
                <a16:creationId xmlns:a16="http://schemas.microsoft.com/office/drawing/2014/main" id="{460DC56A-E0E7-68F3-3DED-0E29EA1E09BC}"/>
              </a:ext>
            </a:extLst>
          </p:cNvPr>
          <p:cNvSpPr txBox="1"/>
          <p:nvPr/>
        </p:nvSpPr>
        <p:spPr>
          <a:xfrm>
            <a:off x="93173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ELMAİZ</a:t>
            </a:r>
          </a:p>
        </p:txBody>
      </p:sp>
      <p:sp>
        <p:nvSpPr>
          <p:cNvPr id="67" name="Metin kutusu 66">
            <a:extLst>
              <a:ext uri="{FF2B5EF4-FFF2-40B4-BE49-F238E27FC236}">
                <a16:creationId xmlns:a16="http://schemas.microsoft.com/office/drawing/2014/main" id="{4CB7C8D8-A0F5-7E06-312F-E6A8F053D950}"/>
              </a:ext>
            </a:extLst>
          </p:cNvPr>
          <p:cNvSpPr txBox="1"/>
          <p:nvPr/>
        </p:nvSpPr>
        <p:spPr>
          <a:xfrm>
            <a:off x="12314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ELYALİY</a:t>
            </a:r>
          </a:p>
        </p:txBody>
      </p:sp>
      <p:sp>
        <p:nvSpPr>
          <p:cNvPr id="68" name="Metin kutusu 67">
            <a:extLst>
              <a:ext uri="{FF2B5EF4-FFF2-40B4-BE49-F238E27FC236}">
                <a16:creationId xmlns:a16="http://schemas.microsoft.com/office/drawing/2014/main" id="{00E65472-2126-1C65-DEC3-E4666E76C2EB}"/>
              </a:ext>
            </a:extLst>
          </p:cNvPr>
          <p:cNvSpPr txBox="1"/>
          <p:nvPr/>
        </p:nvSpPr>
        <p:spPr>
          <a:xfrm>
            <a:off x="3930125"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ATFAŞE</a:t>
            </a:r>
          </a:p>
        </p:txBody>
      </p:sp>
      <p:sp>
        <p:nvSpPr>
          <p:cNvPr id="69" name="Metin kutusu 68">
            <a:extLst>
              <a:ext uri="{FF2B5EF4-FFF2-40B4-BE49-F238E27FC236}">
                <a16:creationId xmlns:a16="http://schemas.microsoft.com/office/drawing/2014/main" id="{ACFB8FDF-F242-2E78-6AA9-1CD79FA9A595}"/>
              </a:ext>
            </a:extLst>
          </p:cNvPr>
          <p:cNvSpPr txBox="1"/>
          <p:nvPr/>
        </p:nvSpPr>
        <p:spPr>
          <a:xfrm>
            <a:off x="6614710"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UKDTER</a:t>
            </a:r>
          </a:p>
        </p:txBody>
      </p:sp>
      <p:sp>
        <p:nvSpPr>
          <p:cNvPr id="70" name="Metin kutusu 69">
            <a:extLst>
              <a:ext uri="{FF2B5EF4-FFF2-40B4-BE49-F238E27FC236}">
                <a16:creationId xmlns:a16="http://schemas.microsoft.com/office/drawing/2014/main" id="{3AC4CA68-F0B6-D02C-293C-51A22EAE55F0}"/>
              </a:ext>
            </a:extLst>
          </p:cNvPr>
          <p:cNvSpPr txBox="1"/>
          <p:nvPr/>
        </p:nvSpPr>
        <p:spPr>
          <a:xfrm>
            <a:off x="93173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ARAKAB</a:t>
            </a:r>
          </a:p>
        </p:txBody>
      </p:sp>
      <p:sp>
        <p:nvSpPr>
          <p:cNvPr id="35" name="Metin kutusu 34">
            <a:extLst>
              <a:ext uri="{FF2B5EF4-FFF2-40B4-BE49-F238E27FC236}">
                <a16:creationId xmlns:a16="http://schemas.microsoft.com/office/drawing/2014/main" id="{72FCE838-BAEF-B835-6644-B6645A1B114F}"/>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Harfleri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karışık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olarak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kavramları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tahmin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edelim</a:t>
            </a:r>
            <a:r>
              <a:rPr lang="en-US" sz="2400" b="1" dirty="0">
                <a:solidFill>
                  <a:srgbClr val="000000"/>
                </a:solidFill>
                <a:latin typeface="Arial" panose="020B0604020202020204" pitchFamily="34" charset="0"/>
                <a:cs typeface="Arial" panose="020B0604020202020204" pitchFamily="34" charset="0"/>
              </a:rPr>
              <a:t>.</a:t>
            </a:r>
          </a:p>
        </p:txBody>
      </p:sp>
      <p:sp>
        <p:nvSpPr>
          <p:cNvPr id="5" name="Metin kutusu 4">
            <a:extLst>
              <a:ext uri="{FF2B5EF4-FFF2-40B4-BE49-F238E27FC236}">
                <a16:creationId xmlns:a16="http://schemas.microsoft.com/office/drawing/2014/main" id="{1640F1E1-FC44-FA57-D5C5-4E4776A6C949}"/>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6" name="Metin kutusu 5">
            <a:extLst>
              <a:ext uri="{FF2B5EF4-FFF2-40B4-BE49-F238E27FC236}">
                <a16:creationId xmlns:a16="http://schemas.microsoft.com/office/drawing/2014/main" id="{3F0D8D24-47AD-53B3-E9E1-F77DA4037B8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1651398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3"/>
                                        </p:tgtEl>
                                        <p:attrNameLst>
                                          <p:attrName>ppt_x</p:attrName>
                                        </p:attrNameLst>
                                      </p:cBhvr>
                                      <p:tavLst>
                                        <p:tav tm="0">
                                          <p:val>
                                            <p:strVal val="ppt_x"/>
                                          </p:val>
                                        </p:tav>
                                        <p:tav tm="100000">
                                          <p:val>
                                            <p:strVal val="ppt_x"/>
                                          </p:val>
                                        </p:tav>
                                      </p:tavLst>
                                    </p:anim>
                                    <p:anim calcmode="lin" valueType="num">
                                      <p:cBhvr additive="base">
                                        <p:cTn id="7" dur="500"/>
                                        <p:tgtEl>
                                          <p:spTgt spid="63"/>
                                        </p:tgtEl>
                                        <p:attrNameLst>
                                          <p:attrName>ppt_y</p:attrName>
                                        </p:attrNameLst>
                                      </p:cBhvr>
                                      <p:tavLst>
                                        <p:tav tm="0">
                                          <p:val>
                                            <p:strVal val="ppt_y"/>
                                          </p:val>
                                        </p:tav>
                                        <p:tav tm="100000">
                                          <p:val>
                                            <p:strVal val="1+ppt_h/2"/>
                                          </p:val>
                                        </p:tav>
                                      </p:tavLst>
                                    </p:anim>
                                    <p:set>
                                      <p:cBhvr>
                                        <p:cTn id="8" dur="1" fill="hold">
                                          <p:stCondLst>
                                            <p:cond delay="499"/>
                                          </p:stCondLst>
                                        </p:cTn>
                                        <p:tgtEl>
                                          <p:spTgt spid="6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4"/>
                                        </p:tgtEl>
                                        <p:attrNameLst>
                                          <p:attrName>ppt_x</p:attrName>
                                        </p:attrNameLst>
                                      </p:cBhvr>
                                      <p:tavLst>
                                        <p:tav tm="0">
                                          <p:val>
                                            <p:strVal val="ppt_x"/>
                                          </p:val>
                                        </p:tav>
                                        <p:tav tm="100000">
                                          <p:val>
                                            <p:strVal val="ppt_x"/>
                                          </p:val>
                                        </p:tav>
                                      </p:tavLst>
                                    </p:anim>
                                    <p:anim calcmode="lin" valueType="num">
                                      <p:cBhvr additive="base">
                                        <p:cTn id="13" dur="500"/>
                                        <p:tgtEl>
                                          <p:spTgt spid="64"/>
                                        </p:tgtEl>
                                        <p:attrNameLst>
                                          <p:attrName>ppt_y</p:attrName>
                                        </p:attrNameLst>
                                      </p:cBhvr>
                                      <p:tavLst>
                                        <p:tav tm="0">
                                          <p:val>
                                            <p:strVal val="ppt_y"/>
                                          </p:val>
                                        </p:tav>
                                        <p:tav tm="100000">
                                          <p:val>
                                            <p:strVal val="1+ppt_h/2"/>
                                          </p:val>
                                        </p:tav>
                                      </p:tavLst>
                                    </p:anim>
                                    <p:set>
                                      <p:cBhvr>
                                        <p:cTn id="14" dur="1" fill="hold">
                                          <p:stCondLst>
                                            <p:cond delay="499"/>
                                          </p:stCondLst>
                                        </p:cTn>
                                        <p:tgtEl>
                                          <p:spTgt spid="6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5"/>
                                        </p:tgtEl>
                                        <p:attrNameLst>
                                          <p:attrName>ppt_x</p:attrName>
                                        </p:attrNameLst>
                                      </p:cBhvr>
                                      <p:tavLst>
                                        <p:tav tm="0">
                                          <p:val>
                                            <p:strVal val="ppt_x"/>
                                          </p:val>
                                        </p:tav>
                                        <p:tav tm="100000">
                                          <p:val>
                                            <p:strVal val="ppt_x"/>
                                          </p:val>
                                        </p:tav>
                                      </p:tavLst>
                                    </p:anim>
                                    <p:anim calcmode="lin" valueType="num">
                                      <p:cBhvr additive="base">
                                        <p:cTn id="19" dur="500"/>
                                        <p:tgtEl>
                                          <p:spTgt spid="65"/>
                                        </p:tgtEl>
                                        <p:attrNameLst>
                                          <p:attrName>ppt_y</p:attrName>
                                        </p:attrNameLst>
                                      </p:cBhvr>
                                      <p:tavLst>
                                        <p:tav tm="0">
                                          <p:val>
                                            <p:strVal val="ppt_y"/>
                                          </p:val>
                                        </p:tav>
                                        <p:tav tm="100000">
                                          <p:val>
                                            <p:strVal val="1+ppt_h/2"/>
                                          </p:val>
                                        </p:tav>
                                      </p:tavLst>
                                    </p:anim>
                                    <p:set>
                                      <p:cBhvr>
                                        <p:cTn id="20" dur="1" fill="hold">
                                          <p:stCondLst>
                                            <p:cond delay="499"/>
                                          </p:stCondLst>
                                        </p:cTn>
                                        <p:tgtEl>
                                          <p:spTgt spid="6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66"/>
                                        </p:tgtEl>
                                        <p:attrNameLst>
                                          <p:attrName>ppt_x</p:attrName>
                                        </p:attrNameLst>
                                      </p:cBhvr>
                                      <p:tavLst>
                                        <p:tav tm="0">
                                          <p:val>
                                            <p:strVal val="ppt_x"/>
                                          </p:val>
                                        </p:tav>
                                        <p:tav tm="100000">
                                          <p:val>
                                            <p:strVal val="ppt_x"/>
                                          </p:val>
                                        </p:tav>
                                      </p:tavLst>
                                    </p:anim>
                                    <p:anim calcmode="lin" valueType="num">
                                      <p:cBhvr additive="base">
                                        <p:cTn id="25" dur="500"/>
                                        <p:tgtEl>
                                          <p:spTgt spid="66"/>
                                        </p:tgtEl>
                                        <p:attrNameLst>
                                          <p:attrName>ppt_y</p:attrName>
                                        </p:attrNameLst>
                                      </p:cBhvr>
                                      <p:tavLst>
                                        <p:tav tm="0">
                                          <p:val>
                                            <p:strVal val="ppt_y"/>
                                          </p:val>
                                        </p:tav>
                                        <p:tav tm="100000">
                                          <p:val>
                                            <p:strVal val="1+ppt_h/2"/>
                                          </p:val>
                                        </p:tav>
                                      </p:tavLst>
                                    </p:anim>
                                    <p:set>
                                      <p:cBhvr>
                                        <p:cTn id="26" dur="1" fill="hold">
                                          <p:stCondLst>
                                            <p:cond delay="499"/>
                                          </p:stCondLst>
                                        </p:cTn>
                                        <p:tgtEl>
                                          <p:spTgt spid="6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67"/>
                                        </p:tgtEl>
                                        <p:attrNameLst>
                                          <p:attrName>ppt_x</p:attrName>
                                        </p:attrNameLst>
                                      </p:cBhvr>
                                      <p:tavLst>
                                        <p:tav tm="0">
                                          <p:val>
                                            <p:strVal val="ppt_x"/>
                                          </p:val>
                                        </p:tav>
                                        <p:tav tm="100000">
                                          <p:val>
                                            <p:strVal val="ppt_x"/>
                                          </p:val>
                                        </p:tav>
                                      </p:tavLst>
                                    </p:anim>
                                    <p:anim calcmode="lin" valueType="num">
                                      <p:cBhvr additive="base">
                                        <p:cTn id="31" dur="500"/>
                                        <p:tgtEl>
                                          <p:spTgt spid="67"/>
                                        </p:tgtEl>
                                        <p:attrNameLst>
                                          <p:attrName>ppt_y</p:attrName>
                                        </p:attrNameLst>
                                      </p:cBhvr>
                                      <p:tavLst>
                                        <p:tav tm="0">
                                          <p:val>
                                            <p:strVal val="ppt_y"/>
                                          </p:val>
                                        </p:tav>
                                        <p:tav tm="100000">
                                          <p:val>
                                            <p:strVal val="1+ppt_h/2"/>
                                          </p:val>
                                        </p:tav>
                                      </p:tavLst>
                                    </p:anim>
                                    <p:set>
                                      <p:cBhvr>
                                        <p:cTn id="32" dur="1" fill="hold">
                                          <p:stCondLst>
                                            <p:cond delay="499"/>
                                          </p:stCondLst>
                                        </p:cTn>
                                        <p:tgtEl>
                                          <p:spTgt spid="6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68"/>
                                        </p:tgtEl>
                                        <p:attrNameLst>
                                          <p:attrName>ppt_x</p:attrName>
                                        </p:attrNameLst>
                                      </p:cBhvr>
                                      <p:tavLst>
                                        <p:tav tm="0">
                                          <p:val>
                                            <p:strVal val="ppt_x"/>
                                          </p:val>
                                        </p:tav>
                                        <p:tav tm="100000">
                                          <p:val>
                                            <p:strVal val="ppt_x"/>
                                          </p:val>
                                        </p:tav>
                                      </p:tavLst>
                                    </p:anim>
                                    <p:anim calcmode="lin" valueType="num">
                                      <p:cBhvr additive="base">
                                        <p:cTn id="37" dur="500"/>
                                        <p:tgtEl>
                                          <p:spTgt spid="68"/>
                                        </p:tgtEl>
                                        <p:attrNameLst>
                                          <p:attrName>ppt_y</p:attrName>
                                        </p:attrNameLst>
                                      </p:cBhvr>
                                      <p:tavLst>
                                        <p:tav tm="0">
                                          <p:val>
                                            <p:strVal val="ppt_y"/>
                                          </p:val>
                                        </p:tav>
                                        <p:tav tm="100000">
                                          <p:val>
                                            <p:strVal val="1+ppt_h/2"/>
                                          </p:val>
                                        </p:tav>
                                      </p:tavLst>
                                    </p:anim>
                                    <p:set>
                                      <p:cBhvr>
                                        <p:cTn id="38" dur="1" fill="hold">
                                          <p:stCondLst>
                                            <p:cond delay="499"/>
                                          </p:stCondLst>
                                        </p:cTn>
                                        <p:tgtEl>
                                          <p:spTgt spid="6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69"/>
                                        </p:tgtEl>
                                        <p:attrNameLst>
                                          <p:attrName>ppt_x</p:attrName>
                                        </p:attrNameLst>
                                      </p:cBhvr>
                                      <p:tavLst>
                                        <p:tav tm="0">
                                          <p:val>
                                            <p:strVal val="ppt_x"/>
                                          </p:val>
                                        </p:tav>
                                        <p:tav tm="100000">
                                          <p:val>
                                            <p:strVal val="ppt_x"/>
                                          </p:val>
                                        </p:tav>
                                      </p:tavLst>
                                    </p:anim>
                                    <p:anim calcmode="lin" valueType="num">
                                      <p:cBhvr additive="base">
                                        <p:cTn id="43" dur="500"/>
                                        <p:tgtEl>
                                          <p:spTgt spid="69"/>
                                        </p:tgtEl>
                                        <p:attrNameLst>
                                          <p:attrName>ppt_y</p:attrName>
                                        </p:attrNameLst>
                                      </p:cBhvr>
                                      <p:tavLst>
                                        <p:tav tm="0">
                                          <p:val>
                                            <p:strVal val="ppt_y"/>
                                          </p:val>
                                        </p:tav>
                                        <p:tav tm="100000">
                                          <p:val>
                                            <p:strVal val="1+ppt_h/2"/>
                                          </p:val>
                                        </p:tav>
                                      </p:tavLst>
                                    </p:anim>
                                    <p:set>
                                      <p:cBhvr>
                                        <p:cTn id="44" dur="1" fill="hold">
                                          <p:stCondLst>
                                            <p:cond delay="499"/>
                                          </p:stCondLst>
                                        </p:cTn>
                                        <p:tgtEl>
                                          <p:spTgt spid="6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70"/>
                                        </p:tgtEl>
                                        <p:attrNameLst>
                                          <p:attrName>ppt_x</p:attrName>
                                        </p:attrNameLst>
                                      </p:cBhvr>
                                      <p:tavLst>
                                        <p:tav tm="0">
                                          <p:val>
                                            <p:strVal val="ppt_x"/>
                                          </p:val>
                                        </p:tav>
                                        <p:tav tm="100000">
                                          <p:val>
                                            <p:strVal val="ppt_x"/>
                                          </p:val>
                                        </p:tav>
                                      </p:tavLst>
                                    </p:anim>
                                    <p:anim calcmode="lin" valueType="num">
                                      <p:cBhvr additive="base">
                                        <p:cTn id="49" dur="500"/>
                                        <p:tgtEl>
                                          <p:spTgt spid="70"/>
                                        </p:tgtEl>
                                        <p:attrNameLst>
                                          <p:attrName>ppt_y</p:attrName>
                                        </p:attrNameLst>
                                      </p:cBhvr>
                                      <p:tavLst>
                                        <p:tav tm="0">
                                          <p:val>
                                            <p:strVal val="ppt_y"/>
                                          </p:val>
                                        </p:tav>
                                        <p:tav tm="100000">
                                          <p:val>
                                            <p:strVal val="1+ppt_h/2"/>
                                          </p:val>
                                        </p:tav>
                                      </p:tavLst>
                                    </p:anim>
                                    <p:set>
                                      <p:cBhvr>
                                        <p:cTn id="50"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A713AD8A-E483-3116-6949-9C492AF7E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33CF070-425D-0621-4AD2-E3D08AE5DEF3}"/>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E7B0458F-477F-A2DD-43B3-C21EBC1D8BA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pSp>
        <p:nvGrpSpPr>
          <p:cNvPr id="13" name="Grup 12">
            <a:extLst>
              <a:ext uri="{FF2B5EF4-FFF2-40B4-BE49-F238E27FC236}">
                <a16:creationId xmlns:a16="http://schemas.microsoft.com/office/drawing/2014/main" id="{C23A11F5-4848-5445-5D6B-C0F5DCA7D1A8}"/>
              </a:ext>
            </a:extLst>
          </p:cNvPr>
          <p:cNvGrpSpPr/>
          <p:nvPr/>
        </p:nvGrpSpPr>
        <p:grpSpPr>
          <a:xfrm>
            <a:off x="1493626" y="1578030"/>
            <a:ext cx="9204749" cy="1330931"/>
            <a:chOff x="1133051" y="1746846"/>
            <a:chExt cx="9204749" cy="1330931"/>
          </a:xfrm>
        </p:grpSpPr>
        <p:sp>
          <p:nvSpPr>
            <p:cNvPr id="4" name="Freeform 6">
              <a:extLst>
                <a:ext uri="{FF2B5EF4-FFF2-40B4-BE49-F238E27FC236}">
                  <a16:creationId xmlns:a16="http://schemas.microsoft.com/office/drawing/2014/main" id="{B83CCD7E-9498-C77D-B838-22F605E59A14}"/>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8" name="Freeform 6">
              <a:extLst>
                <a:ext uri="{FF2B5EF4-FFF2-40B4-BE49-F238E27FC236}">
                  <a16:creationId xmlns:a16="http://schemas.microsoft.com/office/drawing/2014/main" id="{065FD81F-8E48-6591-6B82-51BDF90FA217}"/>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AC4A67F1-6A19-6452-BB15-821A0A1BAD15}"/>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27935B8A-FFE9-7572-83BD-EAA1766A4EAA}"/>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7FFFFF59-6580-8242-8FC8-91895EB6070A}"/>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8E2B320B-7044-97BC-0563-1280D3783599}"/>
                </a:ext>
              </a:extLst>
            </p:cNvPr>
            <p:cNvSpPr/>
            <p:nvPr/>
          </p:nvSpPr>
          <p:spPr>
            <a:xfrm>
              <a:off x="8943551" y="1746846"/>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14" name="Grup 13">
            <a:extLst>
              <a:ext uri="{FF2B5EF4-FFF2-40B4-BE49-F238E27FC236}">
                <a16:creationId xmlns:a16="http://schemas.microsoft.com/office/drawing/2014/main" id="{E91FC9F8-B387-4A2E-8EA9-04A043C05559}"/>
              </a:ext>
            </a:extLst>
          </p:cNvPr>
          <p:cNvGrpSpPr/>
          <p:nvPr/>
        </p:nvGrpSpPr>
        <p:grpSpPr>
          <a:xfrm>
            <a:off x="2274676" y="3089331"/>
            <a:ext cx="7642649" cy="1330930"/>
            <a:chOff x="1133051" y="1746847"/>
            <a:chExt cx="7642649" cy="1330930"/>
          </a:xfrm>
        </p:grpSpPr>
        <p:sp>
          <p:nvSpPr>
            <p:cNvPr id="15" name="Freeform 6">
              <a:extLst>
                <a:ext uri="{FF2B5EF4-FFF2-40B4-BE49-F238E27FC236}">
                  <a16:creationId xmlns:a16="http://schemas.microsoft.com/office/drawing/2014/main" id="{87096019-9029-A0BE-F3FB-B463131B1325}"/>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6" name="Freeform 6">
              <a:extLst>
                <a:ext uri="{FF2B5EF4-FFF2-40B4-BE49-F238E27FC236}">
                  <a16:creationId xmlns:a16="http://schemas.microsoft.com/office/drawing/2014/main" id="{23E2E60E-A818-0F0F-8DB5-6E3997F5803E}"/>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7" name="Freeform 6">
              <a:extLst>
                <a:ext uri="{FF2B5EF4-FFF2-40B4-BE49-F238E27FC236}">
                  <a16:creationId xmlns:a16="http://schemas.microsoft.com/office/drawing/2014/main" id="{B8A04467-67AA-5D77-6D93-D20CCD58CF9E}"/>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8" name="Freeform 6">
              <a:extLst>
                <a:ext uri="{FF2B5EF4-FFF2-40B4-BE49-F238E27FC236}">
                  <a16:creationId xmlns:a16="http://schemas.microsoft.com/office/drawing/2014/main" id="{E56C6B45-F4CF-1A89-897B-0BC05285E05C}"/>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9" name="Freeform 6">
              <a:extLst>
                <a:ext uri="{FF2B5EF4-FFF2-40B4-BE49-F238E27FC236}">
                  <a16:creationId xmlns:a16="http://schemas.microsoft.com/office/drawing/2014/main" id="{BF9873DF-48DF-5B15-AC8F-56AD0BB976D5}"/>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40" name="Grup 39">
            <a:extLst>
              <a:ext uri="{FF2B5EF4-FFF2-40B4-BE49-F238E27FC236}">
                <a16:creationId xmlns:a16="http://schemas.microsoft.com/office/drawing/2014/main" id="{1B50268F-7177-82F5-D590-0E58A8ACC543}"/>
              </a:ext>
            </a:extLst>
          </p:cNvPr>
          <p:cNvGrpSpPr/>
          <p:nvPr/>
        </p:nvGrpSpPr>
        <p:grpSpPr>
          <a:xfrm>
            <a:off x="1681640" y="2040115"/>
            <a:ext cx="8894410" cy="584778"/>
            <a:chOff x="1681640" y="2155395"/>
            <a:chExt cx="8894410" cy="584778"/>
          </a:xfrm>
        </p:grpSpPr>
        <p:sp>
          <p:nvSpPr>
            <p:cNvPr id="34" name="Metin kutusu 33">
              <a:extLst>
                <a:ext uri="{FF2B5EF4-FFF2-40B4-BE49-F238E27FC236}">
                  <a16:creationId xmlns:a16="http://schemas.microsoft.com/office/drawing/2014/main" id="{C64637EC-0736-F571-33B6-7BF62EE8F193}"/>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35" name="Metin kutusu 34">
              <a:extLst>
                <a:ext uri="{FF2B5EF4-FFF2-40B4-BE49-F238E27FC236}">
                  <a16:creationId xmlns:a16="http://schemas.microsoft.com/office/drawing/2014/main" id="{BC583DB7-A930-24F4-0087-B32D3B9A09EF}"/>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36" name="Metin kutusu 35">
              <a:extLst>
                <a:ext uri="{FF2B5EF4-FFF2-40B4-BE49-F238E27FC236}">
                  <a16:creationId xmlns:a16="http://schemas.microsoft.com/office/drawing/2014/main" id="{4C3A41E5-7909-ABAD-B9B8-232F5126291C}"/>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37" name="Metin kutusu 36">
              <a:extLst>
                <a:ext uri="{FF2B5EF4-FFF2-40B4-BE49-F238E27FC236}">
                  <a16:creationId xmlns:a16="http://schemas.microsoft.com/office/drawing/2014/main" id="{E656621C-E5F9-E6D3-3AA5-678183C3764F}"/>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38" name="Metin kutusu 37">
              <a:extLst>
                <a:ext uri="{FF2B5EF4-FFF2-40B4-BE49-F238E27FC236}">
                  <a16:creationId xmlns:a16="http://schemas.microsoft.com/office/drawing/2014/main" id="{E82AD5DE-D145-E87A-699C-46E3DB3A8FA4}"/>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39" name="Metin kutusu 38">
              <a:extLst>
                <a:ext uri="{FF2B5EF4-FFF2-40B4-BE49-F238E27FC236}">
                  <a16:creationId xmlns:a16="http://schemas.microsoft.com/office/drawing/2014/main" id="{63E1324F-525F-A719-923A-3C9058330ACF}"/>
                </a:ext>
              </a:extLst>
            </p:cNvPr>
            <p:cNvSpPr txBox="1"/>
            <p:nvPr/>
          </p:nvSpPr>
          <p:spPr>
            <a:xfrm>
              <a:off x="9482738"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grpSp>
      <p:grpSp>
        <p:nvGrpSpPr>
          <p:cNvPr id="55" name="Grup 54">
            <a:extLst>
              <a:ext uri="{FF2B5EF4-FFF2-40B4-BE49-F238E27FC236}">
                <a16:creationId xmlns:a16="http://schemas.microsoft.com/office/drawing/2014/main" id="{1FE00A7F-8406-5D18-EC73-D682619A856F}"/>
              </a:ext>
            </a:extLst>
          </p:cNvPr>
          <p:cNvGrpSpPr/>
          <p:nvPr/>
        </p:nvGrpSpPr>
        <p:grpSpPr>
          <a:xfrm>
            <a:off x="2467945" y="3556345"/>
            <a:ext cx="7336729" cy="584778"/>
            <a:chOff x="1681640" y="2155395"/>
            <a:chExt cx="7336729" cy="584778"/>
          </a:xfrm>
        </p:grpSpPr>
        <p:sp>
          <p:nvSpPr>
            <p:cNvPr id="56" name="Metin kutusu 55">
              <a:extLst>
                <a:ext uri="{FF2B5EF4-FFF2-40B4-BE49-F238E27FC236}">
                  <a16:creationId xmlns:a16="http://schemas.microsoft.com/office/drawing/2014/main" id="{07DE8AA0-29C2-4BE2-18B1-7A10D2D87FC6}"/>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O</a:t>
              </a:r>
            </a:p>
          </p:txBody>
        </p:sp>
        <p:sp>
          <p:nvSpPr>
            <p:cNvPr id="57" name="Metin kutusu 56">
              <a:extLst>
                <a:ext uri="{FF2B5EF4-FFF2-40B4-BE49-F238E27FC236}">
                  <a16:creationId xmlns:a16="http://schemas.microsoft.com/office/drawing/2014/main" id="{E35F66A9-49B5-C18D-C0E5-D9077B776C45}"/>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Y</a:t>
              </a:r>
            </a:p>
          </p:txBody>
        </p:sp>
        <p:sp>
          <p:nvSpPr>
            <p:cNvPr id="58" name="Metin kutusu 57">
              <a:extLst>
                <a:ext uri="{FF2B5EF4-FFF2-40B4-BE49-F238E27FC236}">
                  <a16:creationId xmlns:a16="http://schemas.microsoft.com/office/drawing/2014/main" id="{D0D2112B-8E7D-8555-6E91-84DB2384DC17}"/>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59" name="Metin kutusu 58">
              <a:extLst>
                <a:ext uri="{FF2B5EF4-FFF2-40B4-BE49-F238E27FC236}">
                  <a16:creationId xmlns:a16="http://schemas.microsoft.com/office/drawing/2014/main" id="{87DD2869-7ED3-C02A-1938-405D67B7C094}"/>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60" name="Metin kutusu 59">
              <a:extLst>
                <a:ext uri="{FF2B5EF4-FFF2-40B4-BE49-F238E27FC236}">
                  <a16:creationId xmlns:a16="http://schemas.microsoft.com/office/drawing/2014/main" id="{FCF73E64-25DE-E662-FF0E-34890E8C1129}"/>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grpSp>
      <p:sp>
        <p:nvSpPr>
          <p:cNvPr id="6" name="Metin kutusu 5">
            <a:extLst>
              <a:ext uri="{FF2B5EF4-FFF2-40B4-BE49-F238E27FC236}">
                <a16:creationId xmlns:a16="http://schemas.microsoft.com/office/drawing/2014/main" id="{83D404CD-07CE-5C31-EB8D-E44E6C2A33F6}"/>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Haydi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kelime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oyunu</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oynayalım</a:t>
            </a:r>
            <a:r>
              <a:rPr lang="en-US" sz="2400" b="1" dirty="0">
                <a:solidFill>
                  <a:srgbClr val="000000"/>
                </a:solidFill>
                <a:latin typeface="Arial" panose="020B0604020202020204" pitchFamily="34" charset="0"/>
                <a:cs typeface="Arial" panose="020B0604020202020204" pitchFamily="34" charset="0"/>
              </a:rPr>
              <a:t>.</a:t>
            </a:r>
          </a:p>
        </p:txBody>
      </p:sp>
      <p:sp>
        <p:nvSpPr>
          <p:cNvPr id="7" name="Metin kutusu 6">
            <a:extLst>
              <a:ext uri="{FF2B5EF4-FFF2-40B4-BE49-F238E27FC236}">
                <a16:creationId xmlns:a16="http://schemas.microsoft.com/office/drawing/2014/main" id="{CEC2CCBD-62B5-981C-B294-C14CECC83550}"/>
              </a:ext>
            </a:extLst>
          </p:cNvPr>
          <p:cNvSpPr txBox="1"/>
          <p:nvPr/>
        </p:nvSpPr>
        <p:spPr>
          <a:xfrm>
            <a:off x="771763" y="4717747"/>
            <a:ext cx="8586494" cy="150810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Tanımdan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yola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çıkarak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kavram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tahmini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yapıyoruz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Almak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istediğimiz</a:t>
            </a: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harf</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için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defa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tıklıyoruz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kutu 10 </a:t>
            </a:r>
            <a:r>
              <a:rPr lang="en-US" sz="2400" dirty="0" err="1">
                <a:solidFill>
                  <a:srgbClr val="000000"/>
                </a:solidFill>
                <a:latin typeface="Arial" panose="020B0604020202020204" pitchFamily="34" charset="0"/>
                <a:cs typeface="Arial" panose="020B0604020202020204" pitchFamily="34" charset="0"/>
              </a:rPr>
              <a:t>puan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değerindedir</a:t>
            </a:r>
            <a:r>
              <a:rPr lang="en-US" sz="2400" dirty="0">
                <a:solidFill>
                  <a:srgbClr val="000000"/>
                </a:solidFill>
                <a:latin typeface="Arial" panose="020B0604020202020204" pitchFamily="34" charset="0"/>
                <a:cs typeface="Arial" panose="020B0604020202020204" pitchFamily="34" charset="0"/>
              </a:rPr>
              <a:t>.</a:t>
            </a:r>
          </a:p>
        </p:txBody>
      </p:sp>
      <p:sp>
        <p:nvSpPr>
          <p:cNvPr id="20" name="Metin kutusu 19">
            <a:extLst>
              <a:ext uri="{FF2B5EF4-FFF2-40B4-BE49-F238E27FC236}">
                <a16:creationId xmlns:a16="http://schemas.microsoft.com/office/drawing/2014/main" id="{114D999C-D9E0-2549-FC15-D71A0156A4C0}"/>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1" name="Metin kutusu 20">
            <a:extLst>
              <a:ext uri="{FF2B5EF4-FFF2-40B4-BE49-F238E27FC236}">
                <a16:creationId xmlns:a16="http://schemas.microsoft.com/office/drawing/2014/main" id="{E106EDF3-18D6-20D8-BDD8-0A6217F372E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2899185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5B86C848-7ADD-DD26-B4CD-3CC8B7CCD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8"/>
            <a:ext cx="6080549" cy="1330929"/>
            <a:chOff x="663633" y="2495893"/>
            <a:chExt cx="6080549" cy="1330929"/>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T</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H</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T</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40 Puan</a:t>
            </a:r>
          </a:p>
        </p:txBody>
      </p:sp>
      <p:sp>
        <p:nvSpPr>
          <p:cNvPr id="13" name="Metin kutusu 12">
            <a:extLst>
              <a:ext uri="{FF2B5EF4-FFF2-40B4-BE49-F238E27FC236}">
                <a16:creationId xmlns:a16="http://schemas.microsoft.com/office/drawing/2014/main" id="{C8DCF318-2DC4-2391-172E-DDE619031288}"/>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err="1">
                <a:solidFill>
                  <a:srgbClr val="000000"/>
                </a:solidFill>
                <a:latin typeface="Arial" panose="020B0604020202020204" pitchFamily="34" charset="0"/>
                <a:cs typeface="Arial" panose="020B0604020202020204" pitchFamily="34" charset="0"/>
              </a:rPr>
              <a:t>Kürsi</a:t>
            </a:r>
            <a:r>
              <a:rPr lang="tr-TR" sz="2400" dirty="0">
                <a:solidFill>
                  <a:srgbClr val="000000"/>
                </a:solidFill>
                <a:latin typeface="Arial" panose="020B0604020202020204" pitchFamily="34" charset="0"/>
                <a:cs typeface="Arial" panose="020B0604020202020204" pitchFamily="34" charset="0"/>
              </a:rPr>
              <a:t> sözcüğünün kelime anlamı</a:t>
            </a:r>
          </a:p>
        </p:txBody>
      </p:sp>
      <p:sp>
        <p:nvSpPr>
          <p:cNvPr id="7" name="Metin kutusu 6">
            <a:extLst>
              <a:ext uri="{FF2B5EF4-FFF2-40B4-BE49-F238E27FC236}">
                <a16:creationId xmlns:a16="http://schemas.microsoft.com/office/drawing/2014/main" id="{FF4F4F8D-6B1F-3C35-687B-B6E4F0FFF543}"/>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6471AB1E-A18D-F743-DEF1-F1884C10FFE8}"/>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5245396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B974E045-2B0D-6F25-148C-3E4AACAD8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7"/>
            <a:ext cx="7642649" cy="1330930"/>
            <a:chOff x="663633" y="2495892"/>
            <a:chExt cx="7642649" cy="1330930"/>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V</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R</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50 Puan</a:t>
            </a:r>
          </a:p>
        </p:txBody>
      </p:sp>
      <p:sp>
        <p:nvSpPr>
          <p:cNvPr id="14" name="Metin kutusu 13">
            <a:extLst>
              <a:ext uri="{FF2B5EF4-FFF2-40B4-BE49-F238E27FC236}">
                <a16:creationId xmlns:a16="http://schemas.microsoft.com/office/drawing/2014/main" id="{667506A0-56CD-E304-C977-0070497BDD7C}"/>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Allah’ın (c.c.) yarattığı kainat, alem, mahlukat</a:t>
            </a:r>
          </a:p>
        </p:txBody>
      </p:sp>
      <p:sp>
        <p:nvSpPr>
          <p:cNvPr id="7" name="Metin kutusu 6">
            <a:extLst>
              <a:ext uri="{FF2B5EF4-FFF2-40B4-BE49-F238E27FC236}">
                <a16:creationId xmlns:a16="http://schemas.microsoft.com/office/drawing/2014/main" id="{B1A241D8-3741-C004-5159-D47217312833}"/>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C8E276E8-27E2-5E59-1304-76D89074C071}"/>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8576976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0302ADCB-7EC5-B56D-41E9-AC2F1EF9E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6"/>
            <a:ext cx="9204749" cy="1330931"/>
            <a:chOff x="663633" y="2495891"/>
            <a:chExt cx="9204749" cy="1330931"/>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Ş</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F</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T</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60 Puan</a:t>
            </a:r>
          </a:p>
        </p:txBody>
      </p:sp>
      <p:sp>
        <p:nvSpPr>
          <p:cNvPr id="21" name="Metin kutusu 20">
            <a:extLst>
              <a:ext uri="{FF2B5EF4-FFF2-40B4-BE49-F238E27FC236}">
                <a16:creationId xmlns:a16="http://schemas.microsoft.com/office/drawing/2014/main" id="{DFF02907-016C-12A7-0495-1C940A8338D5}"/>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Günahları affetme yetkisi, aracı ve ricacı olma</a:t>
            </a:r>
          </a:p>
        </p:txBody>
      </p:sp>
      <p:sp>
        <p:nvSpPr>
          <p:cNvPr id="7" name="Metin kutusu 6">
            <a:extLst>
              <a:ext uri="{FF2B5EF4-FFF2-40B4-BE49-F238E27FC236}">
                <a16:creationId xmlns:a16="http://schemas.microsoft.com/office/drawing/2014/main" id="{9398C1D9-A08D-53D8-89C5-EB6768CA3D1F}"/>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4" name="Metin kutusu 13">
            <a:extLst>
              <a:ext uri="{FF2B5EF4-FFF2-40B4-BE49-F238E27FC236}">
                <a16:creationId xmlns:a16="http://schemas.microsoft.com/office/drawing/2014/main" id="{3ED640A9-C230-D579-03FF-4F11F2F7D04C}"/>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2569812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67A446A5-FCEC-C236-A54B-03481D275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İNANCI</a:t>
            </a:r>
            <a:endParaRPr lang="en-US" sz="1800" b="1" dirty="0">
              <a:solidFill>
                <a:srgbClr val="F2FAFF"/>
              </a:solidFill>
              <a:latin typeface="Arial" panose="020B0604020202020204" pitchFamily="34" charset="0"/>
              <a:cs typeface="Arial" panose="020B0604020202020204" pitchFamily="34" charset="0"/>
            </a:endParaRP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5"/>
            <a:ext cx="10777610" cy="1330932"/>
            <a:chOff x="663633" y="2495890"/>
            <a:chExt cx="10777610" cy="1330932"/>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21" name="Freeform 6">
              <a:extLst>
                <a:ext uri="{FF2B5EF4-FFF2-40B4-BE49-F238E27FC236}">
                  <a16:creationId xmlns:a16="http://schemas.microsoft.com/office/drawing/2014/main" id="{C98667FD-4383-86F9-180C-8B540AD7309B}"/>
                </a:ext>
              </a:extLst>
            </p:cNvPr>
            <p:cNvSpPr/>
            <p:nvPr/>
          </p:nvSpPr>
          <p:spPr>
            <a:xfrm>
              <a:off x="10046994" y="249589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Y</a:t>
            </a:r>
          </a:p>
        </p:txBody>
      </p:sp>
      <p:sp>
        <p:nvSpPr>
          <p:cNvPr id="22" name="Metin kutusu 21">
            <a:extLst>
              <a:ext uri="{FF2B5EF4-FFF2-40B4-BE49-F238E27FC236}">
                <a16:creationId xmlns:a16="http://schemas.microsoft.com/office/drawing/2014/main" id="{6721DE25-2BDA-CB2F-D444-16B9BA085E6E}"/>
              </a:ext>
            </a:extLst>
          </p:cNvPr>
          <p:cNvSpPr txBox="1"/>
          <p:nvPr/>
        </p:nvSpPr>
        <p:spPr>
          <a:xfrm>
            <a:off x="10225598"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Y</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70 Puan</a:t>
            </a:r>
          </a:p>
        </p:txBody>
      </p:sp>
      <p:sp>
        <p:nvSpPr>
          <p:cNvPr id="25" name="Metin kutusu 24">
            <a:extLst>
              <a:ext uri="{FF2B5EF4-FFF2-40B4-BE49-F238E27FC236}">
                <a16:creationId xmlns:a16="http://schemas.microsoft.com/office/drawing/2014/main" id="{4566CF51-5870-FA1A-206B-F4CC26F9E3C1}"/>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İzzet, şeref ve hükümranlık bakımından en yüce, aşkın olan</a:t>
            </a:r>
          </a:p>
        </p:txBody>
      </p:sp>
      <p:sp>
        <p:nvSpPr>
          <p:cNvPr id="7" name="Metin kutusu 6">
            <a:extLst>
              <a:ext uri="{FF2B5EF4-FFF2-40B4-BE49-F238E27FC236}">
                <a16:creationId xmlns:a16="http://schemas.microsoft.com/office/drawing/2014/main" id="{5FDA3D97-7C7D-8A4B-7E4C-B6693EA8F90C}"/>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4" name="Metin kutusu 13">
            <a:extLst>
              <a:ext uri="{FF2B5EF4-FFF2-40B4-BE49-F238E27FC236}">
                <a16:creationId xmlns:a16="http://schemas.microsoft.com/office/drawing/2014/main" id="{53C2FB08-61CE-E817-C590-E1BE8D1361CD}"/>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1761113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81F9DFE1-77BB-9A6D-3B33-C2E7E4C26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KADER </a:t>
            </a:r>
            <a:r>
              <a:rPr lang="en-US"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80 Puan</a:t>
            </a:r>
          </a:p>
        </p:txBody>
      </p:sp>
      <p:sp>
        <p:nvSpPr>
          <p:cNvPr id="25" name="Metin kutusu 24">
            <a:extLst>
              <a:ext uri="{FF2B5EF4-FFF2-40B4-BE49-F238E27FC236}">
                <a16:creationId xmlns:a16="http://schemas.microsoft.com/office/drawing/2014/main" id="{4566CF51-5870-FA1A-206B-F4CC26F9E3C1}"/>
              </a:ext>
            </a:extLst>
          </p:cNvPr>
          <p:cNvSpPr txBox="1"/>
          <p:nvPr/>
        </p:nvSpPr>
        <p:spPr>
          <a:xfrm>
            <a:off x="537021" y="3625001"/>
            <a:ext cx="8586494" cy="830997"/>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Varlığı kendinden, kendi kendine yeterli, yarattıklarına hâkim olan</a:t>
            </a:r>
          </a:p>
        </p:txBody>
      </p:sp>
      <p:sp>
        <p:nvSpPr>
          <p:cNvPr id="24" name="Freeform 6">
            <a:extLst>
              <a:ext uri="{FF2B5EF4-FFF2-40B4-BE49-F238E27FC236}">
                <a16:creationId xmlns:a16="http://schemas.microsoft.com/office/drawing/2014/main" id="{B96A0DA3-AD46-75EE-BD18-75ECA8518B79}"/>
              </a:ext>
            </a:extLst>
          </p:cNvPr>
          <p:cNvSpPr/>
          <p:nvPr/>
        </p:nvSpPr>
        <p:spPr>
          <a:xfrm>
            <a:off x="371533" y="211606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26" name="Freeform 6">
            <a:extLst>
              <a:ext uri="{FF2B5EF4-FFF2-40B4-BE49-F238E27FC236}">
                <a16:creationId xmlns:a16="http://schemas.microsoft.com/office/drawing/2014/main" id="{5F858D6C-964C-6DC9-97C8-53B65FC08E05}"/>
              </a:ext>
            </a:extLst>
          </p:cNvPr>
          <p:cNvSpPr/>
          <p:nvPr/>
        </p:nvSpPr>
        <p:spPr>
          <a:xfrm>
            <a:off x="1793933" y="211605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27" name="Freeform 6">
            <a:extLst>
              <a:ext uri="{FF2B5EF4-FFF2-40B4-BE49-F238E27FC236}">
                <a16:creationId xmlns:a16="http://schemas.microsoft.com/office/drawing/2014/main" id="{A16E2E11-596A-EDDB-43EE-5C8A53F8522F}"/>
              </a:ext>
            </a:extLst>
          </p:cNvPr>
          <p:cNvSpPr/>
          <p:nvPr/>
        </p:nvSpPr>
        <p:spPr>
          <a:xfrm>
            <a:off x="3229033" y="211605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28" name="Freeform 6">
            <a:extLst>
              <a:ext uri="{FF2B5EF4-FFF2-40B4-BE49-F238E27FC236}">
                <a16:creationId xmlns:a16="http://schemas.microsoft.com/office/drawing/2014/main" id="{CCC393D7-DA58-C8CB-3FDC-C49946FA0636}"/>
              </a:ext>
            </a:extLst>
          </p:cNvPr>
          <p:cNvSpPr/>
          <p:nvPr/>
        </p:nvSpPr>
        <p:spPr>
          <a:xfrm>
            <a:off x="4664133" y="211605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29" name="Freeform 6">
            <a:extLst>
              <a:ext uri="{FF2B5EF4-FFF2-40B4-BE49-F238E27FC236}">
                <a16:creationId xmlns:a16="http://schemas.microsoft.com/office/drawing/2014/main" id="{50E28095-92F7-2F94-9720-5A0C5BB8581E}"/>
              </a:ext>
            </a:extLst>
          </p:cNvPr>
          <p:cNvSpPr/>
          <p:nvPr/>
        </p:nvSpPr>
        <p:spPr>
          <a:xfrm>
            <a:off x="6086533" y="211605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30" name="Freeform 6">
            <a:extLst>
              <a:ext uri="{FF2B5EF4-FFF2-40B4-BE49-F238E27FC236}">
                <a16:creationId xmlns:a16="http://schemas.microsoft.com/office/drawing/2014/main" id="{F6611828-134D-F60A-E7F7-37D92209FFD7}"/>
              </a:ext>
            </a:extLst>
          </p:cNvPr>
          <p:cNvSpPr/>
          <p:nvPr/>
        </p:nvSpPr>
        <p:spPr>
          <a:xfrm>
            <a:off x="7521633" y="2116056"/>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31" name="Freeform 6">
            <a:extLst>
              <a:ext uri="{FF2B5EF4-FFF2-40B4-BE49-F238E27FC236}">
                <a16:creationId xmlns:a16="http://schemas.microsoft.com/office/drawing/2014/main" id="{C39642A0-9049-32FA-25B1-EAE3250B8C88}"/>
              </a:ext>
            </a:extLst>
          </p:cNvPr>
          <p:cNvSpPr/>
          <p:nvPr/>
        </p:nvSpPr>
        <p:spPr>
          <a:xfrm>
            <a:off x="8954794" y="211605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dirty="0"/>
          </a:p>
        </p:txBody>
      </p:sp>
      <p:sp>
        <p:nvSpPr>
          <p:cNvPr id="32" name="Metin kutusu 31">
            <a:extLst>
              <a:ext uri="{FF2B5EF4-FFF2-40B4-BE49-F238E27FC236}">
                <a16:creationId xmlns:a16="http://schemas.microsoft.com/office/drawing/2014/main" id="{C6E12980-796E-144A-71CB-46352ED9D881}"/>
              </a:ext>
            </a:extLst>
          </p:cNvPr>
          <p:cNvSpPr txBox="1"/>
          <p:nvPr/>
        </p:nvSpPr>
        <p:spPr>
          <a:xfrm>
            <a:off x="5595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33" name="Metin kutusu 32">
            <a:extLst>
              <a:ext uri="{FF2B5EF4-FFF2-40B4-BE49-F238E27FC236}">
                <a16:creationId xmlns:a16="http://schemas.microsoft.com/office/drawing/2014/main" id="{0C75434C-0F37-4AD7-3F4F-2A5BB2FCBBFE}"/>
              </a:ext>
            </a:extLst>
          </p:cNvPr>
          <p:cNvSpPr txBox="1"/>
          <p:nvPr/>
        </p:nvSpPr>
        <p:spPr>
          <a:xfrm>
            <a:off x="19756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34" name="Metin kutusu 33">
            <a:extLst>
              <a:ext uri="{FF2B5EF4-FFF2-40B4-BE49-F238E27FC236}">
                <a16:creationId xmlns:a16="http://schemas.microsoft.com/office/drawing/2014/main" id="{E235764C-7295-3DAC-C1A0-13EE030C544D}"/>
              </a:ext>
            </a:extLst>
          </p:cNvPr>
          <p:cNvSpPr txBox="1"/>
          <p:nvPr/>
        </p:nvSpPr>
        <p:spPr>
          <a:xfrm>
            <a:off x="34126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35" name="Metin kutusu 34">
            <a:extLst>
              <a:ext uri="{FF2B5EF4-FFF2-40B4-BE49-F238E27FC236}">
                <a16:creationId xmlns:a16="http://schemas.microsoft.com/office/drawing/2014/main" id="{B703D4DD-B379-3A43-58DE-5D0B31E5CBE1}"/>
              </a:ext>
            </a:extLst>
          </p:cNvPr>
          <p:cNvSpPr txBox="1"/>
          <p:nvPr/>
        </p:nvSpPr>
        <p:spPr>
          <a:xfrm>
            <a:off x="48477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36" name="Metin kutusu 35">
            <a:extLst>
              <a:ext uri="{FF2B5EF4-FFF2-40B4-BE49-F238E27FC236}">
                <a16:creationId xmlns:a16="http://schemas.microsoft.com/office/drawing/2014/main" id="{FBA37157-614C-D7C2-62F6-B4D4E82AC7D5}"/>
              </a:ext>
            </a:extLst>
          </p:cNvPr>
          <p:cNvSpPr txBox="1"/>
          <p:nvPr/>
        </p:nvSpPr>
        <p:spPr>
          <a:xfrm>
            <a:off x="62695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Y</a:t>
            </a:r>
          </a:p>
        </p:txBody>
      </p:sp>
      <p:sp>
        <p:nvSpPr>
          <p:cNvPr id="37" name="Metin kutusu 36">
            <a:extLst>
              <a:ext uri="{FF2B5EF4-FFF2-40B4-BE49-F238E27FC236}">
                <a16:creationId xmlns:a16="http://schemas.microsoft.com/office/drawing/2014/main" id="{23AA3B05-B739-E028-0FFD-37A9EC4DBD2C}"/>
              </a:ext>
            </a:extLst>
          </p:cNvPr>
          <p:cNvSpPr txBox="1"/>
          <p:nvPr/>
        </p:nvSpPr>
        <p:spPr>
          <a:xfrm>
            <a:off x="77002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Y</a:t>
            </a:r>
          </a:p>
        </p:txBody>
      </p:sp>
      <p:sp>
        <p:nvSpPr>
          <p:cNvPr id="38" name="Metin kutusu 37">
            <a:extLst>
              <a:ext uri="{FF2B5EF4-FFF2-40B4-BE49-F238E27FC236}">
                <a16:creationId xmlns:a16="http://schemas.microsoft.com/office/drawing/2014/main" id="{0E084BEC-DFEF-10C9-1B1E-3B36FC86E93B}"/>
              </a:ext>
            </a:extLst>
          </p:cNvPr>
          <p:cNvSpPr txBox="1"/>
          <p:nvPr/>
        </p:nvSpPr>
        <p:spPr>
          <a:xfrm>
            <a:off x="9133398"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39" name="Freeform 6">
            <a:extLst>
              <a:ext uri="{FF2B5EF4-FFF2-40B4-BE49-F238E27FC236}">
                <a16:creationId xmlns:a16="http://schemas.microsoft.com/office/drawing/2014/main" id="{1BECFF68-F773-ABB8-7EB5-904ADCA7A773}"/>
              </a:ext>
            </a:extLst>
          </p:cNvPr>
          <p:cNvSpPr/>
          <p:nvPr/>
        </p:nvSpPr>
        <p:spPr>
          <a:xfrm>
            <a:off x="10404443" y="211605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dirty="0"/>
          </a:p>
        </p:txBody>
      </p:sp>
      <p:sp>
        <p:nvSpPr>
          <p:cNvPr id="40" name="Metin kutusu 39">
            <a:extLst>
              <a:ext uri="{FF2B5EF4-FFF2-40B4-BE49-F238E27FC236}">
                <a16:creationId xmlns:a16="http://schemas.microsoft.com/office/drawing/2014/main" id="{02F56F92-A88C-1379-8304-A3859B6DF0F8}"/>
              </a:ext>
            </a:extLst>
          </p:cNvPr>
          <p:cNvSpPr txBox="1"/>
          <p:nvPr/>
        </p:nvSpPr>
        <p:spPr>
          <a:xfrm>
            <a:off x="10583047"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7" name="Metin kutusu 6">
            <a:extLst>
              <a:ext uri="{FF2B5EF4-FFF2-40B4-BE49-F238E27FC236}">
                <a16:creationId xmlns:a16="http://schemas.microsoft.com/office/drawing/2014/main" id="{84D1A991-0669-57BE-5077-685D23CAC3A9}"/>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8" name="Metin kutusu 7">
            <a:extLst>
              <a:ext uri="{FF2B5EF4-FFF2-40B4-BE49-F238E27FC236}">
                <a16:creationId xmlns:a16="http://schemas.microsoft.com/office/drawing/2014/main" id="{A39246FB-CBA3-D5C7-7719-D0003726B121}"/>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0276334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çizgi film, grafik içeren bir resim&#10;&#10;Açıklama otomatik olarak oluşturuldu">
            <a:extLst>
              <a:ext uri="{FF2B5EF4-FFF2-40B4-BE49-F238E27FC236}">
                <a16:creationId xmlns:a16="http://schemas.microsoft.com/office/drawing/2014/main" id="{55E9B61B-D244-0A45-E256-EFDD51411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Resim 13" descr="ekran görüntüsü, grafik, grafik tasarım, tasarım içeren bir resim&#10;&#10;Açıklama otomatik olarak oluşturuldu">
            <a:extLst>
              <a:ext uri="{FF2B5EF4-FFF2-40B4-BE49-F238E27FC236}">
                <a16:creationId xmlns:a16="http://schemas.microsoft.com/office/drawing/2014/main" id="{4F4A5E0A-2851-90CC-6302-ACC5A067F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62" y="2013562"/>
            <a:ext cx="4614000" cy="1008000"/>
          </a:xfrm>
          <a:prstGeom prst="rect">
            <a:avLst/>
          </a:prstGeom>
        </p:spPr>
      </p:pic>
      <p:pic>
        <p:nvPicPr>
          <p:cNvPr id="18" name="Resim 17" descr="ekran görüntüsü, grafik, grafik tasarım, tasarım içeren bir resim&#10;&#10;Açıklama otomatik olarak oluşturuldu">
            <a:extLst>
              <a:ext uri="{FF2B5EF4-FFF2-40B4-BE49-F238E27FC236}">
                <a16:creationId xmlns:a16="http://schemas.microsoft.com/office/drawing/2014/main" id="{DEF65EF1-4B38-8F3D-B33C-96599966D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62" y="3163203"/>
            <a:ext cx="4614000" cy="1008000"/>
          </a:xfrm>
          <a:prstGeom prst="rect">
            <a:avLst/>
          </a:prstGeom>
        </p:spPr>
      </p:pic>
      <p:pic>
        <p:nvPicPr>
          <p:cNvPr id="20" name="Resim 19" descr="ekran görüntüsü, grafik, grafik tasarım, tasarım içeren bir resim&#10;&#10;Açıklama otomatik olarak oluşturuldu">
            <a:extLst>
              <a:ext uri="{FF2B5EF4-FFF2-40B4-BE49-F238E27FC236}">
                <a16:creationId xmlns:a16="http://schemas.microsoft.com/office/drawing/2014/main" id="{615AE505-D033-775A-5203-D22FE217C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62" y="4309625"/>
            <a:ext cx="4614000" cy="1008000"/>
          </a:xfrm>
          <a:prstGeom prst="rect">
            <a:avLst/>
          </a:prstGeom>
        </p:spPr>
      </p:pic>
      <p:sp>
        <p:nvSpPr>
          <p:cNvPr id="2" name="Metin kutusu 1">
            <a:extLst>
              <a:ext uri="{FF2B5EF4-FFF2-40B4-BE49-F238E27FC236}">
                <a16:creationId xmlns:a16="http://schemas.microsoft.com/office/drawing/2014/main" id="{243ECD13-DEF1-4748-14FD-ED8F427C913B}"/>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KADER </a:t>
            </a:r>
            <a:r>
              <a:rPr lang="en-US"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FAFAD566-886A-AF12-215C-4C8D3878BE42}"/>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C3A6B053-D21F-D553-80FC-5493ED4ED9DC}"/>
              </a:ext>
            </a:extLst>
          </p:cNvPr>
          <p:cNvSpPr txBox="1"/>
          <p:nvPr/>
        </p:nvSpPr>
        <p:spPr>
          <a:xfrm>
            <a:off x="4828660" y="2286488"/>
            <a:ext cx="3944399"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9" name="Metin kutusu 8">
            <a:extLst>
              <a:ext uri="{FF2B5EF4-FFF2-40B4-BE49-F238E27FC236}">
                <a16:creationId xmlns:a16="http://schemas.microsoft.com/office/drawing/2014/main" id="{D1C76440-660B-EF76-FF51-B8360FD156F2}"/>
              </a:ext>
            </a:extLst>
          </p:cNvPr>
          <p:cNvSpPr txBox="1"/>
          <p:nvPr/>
        </p:nvSpPr>
        <p:spPr>
          <a:xfrm>
            <a:off x="4828660" y="3444065"/>
            <a:ext cx="3172643"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1" name="Metin kutusu 10">
            <a:extLst>
              <a:ext uri="{FF2B5EF4-FFF2-40B4-BE49-F238E27FC236}">
                <a16:creationId xmlns:a16="http://schemas.microsoft.com/office/drawing/2014/main" id="{F657C86F-DF15-33E7-AD19-E0EC14375299}"/>
              </a:ext>
            </a:extLst>
          </p:cNvPr>
          <p:cNvSpPr txBox="1"/>
          <p:nvPr/>
        </p:nvSpPr>
        <p:spPr>
          <a:xfrm>
            <a:off x="4833356" y="4601642"/>
            <a:ext cx="3944399"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13" name="Metin kutusu 12">
            <a:extLst>
              <a:ext uri="{FF2B5EF4-FFF2-40B4-BE49-F238E27FC236}">
                <a16:creationId xmlns:a16="http://schemas.microsoft.com/office/drawing/2014/main" id="{EB046F4B-23DD-D3F9-BAC9-A4319A09E4F9}"/>
              </a:ext>
            </a:extLst>
          </p:cNvPr>
          <p:cNvSpPr txBox="1"/>
          <p:nvPr/>
        </p:nvSpPr>
        <p:spPr>
          <a:xfrm>
            <a:off x="773406" y="723900"/>
            <a:ext cx="3067074" cy="461665"/>
          </a:xfrm>
          <a:prstGeom prst="rect">
            <a:avLst/>
          </a:prstGeom>
          <a:noFill/>
        </p:spPr>
        <p:txBody>
          <a:bodyPr wrap="square" rtlCol="0">
            <a:spAutoFit/>
          </a:bodyPr>
          <a:lstStyle/>
          <a:p>
            <a:r>
              <a:rPr lang="tr-TR" sz="2400" b="1" dirty="0">
                <a:solidFill>
                  <a:srgbClr val="000000"/>
                </a:solidFill>
                <a:latin typeface="Arial" panose="020B0604020202020204" pitchFamily="34" charset="0"/>
                <a:cs typeface="Arial" panose="020B0604020202020204" pitchFamily="34" charset="0"/>
              </a:rPr>
              <a:t>HAZIRLAYANLAR</a:t>
            </a:r>
            <a:endParaRPr lang="en-US" sz="2400" b="1" dirty="0">
              <a:solidFill>
                <a:srgbClr val="000000"/>
              </a:solidFill>
              <a:latin typeface="Arial" panose="020B0604020202020204" pitchFamily="34" charset="0"/>
              <a:cs typeface="Arial" panose="020B0604020202020204" pitchFamily="34" charset="0"/>
            </a:endParaRPr>
          </a:p>
        </p:txBody>
      </p:sp>
      <p:sp>
        <p:nvSpPr>
          <p:cNvPr id="5" name="Metin kutusu 4">
            <a:extLst>
              <a:ext uri="{FF2B5EF4-FFF2-40B4-BE49-F238E27FC236}">
                <a16:creationId xmlns:a16="http://schemas.microsoft.com/office/drawing/2014/main" id="{C78346E3-473B-23C9-0FBC-B3BD885F45F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8" name="Metin kutusu 7">
            <a:extLst>
              <a:ext uri="{FF2B5EF4-FFF2-40B4-BE49-F238E27FC236}">
                <a16:creationId xmlns:a16="http://schemas.microsoft.com/office/drawing/2014/main" id="{D0548224-3F34-EC9B-3A84-04F6867D2FA8}"/>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grpSp>
        <p:nvGrpSpPr>
          <p:cNvPr id="7" name="Grup 6">
            <a:extLst>
              <a:ext uri="{FF2B5EF4-FFF2-40B4-BE49-F238E27FC236}">
                <a16:creationId xmlns:a16="http://schemas.microsoft.com/office/drawing/2014/main" id="{0471592E-A42A-436D-3928-EB79ADBFA8D9}"/>
              </a:ext>
            </a:extLst>
          </p:cNvPr>
          <p:cNvGrpSpPr/>
          <p:nvPr/>
        </p:nvGrpSpPr>
        <p:grpSpPr>
          <a:xfrm>
            <a:off x="0" y="5365357"/>
            <a:ext cx="12192000" cy="954107"/>
            <a:chOff x="0" y="5372597"/>
            <a:chExt cx="12192000" cy="954107"/>
          </a:xfrm>
        </p:grpSpPr>
        <p:sp>
          <p:nvSpPr>
            <p:cNvPr id="10" name="Dikdörtgen 9">
              <a:extLst>
                <a:ext uri="{FF2B5EF4-FFF2-40B4-BE49-F238E27FC236}">
                  <a16:creationId xmlns:a16="http://schemas.microsoft.com/office/drawing/2014/main" id="{D32972ED-CAD3-D1FD-75A1-241BD7FBAF38}"/>
                </a:ext>
              </a:extLst>
            </p:cNvPr>
            <p:cNvSpPr/>
            <p:nvPr/>
          </p:nvSpPr>
          <p:spPr>
            <a:xfrm>
              <a:off x="0" y="5400838"/>
              <a:ext cx="12192000" cy="89762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a:p>
          </p:txBody>
        </p:sp>
        <p:sp>
          <p:nvSpPr>
            <p:cNvPr id="12" name="Metin kutusu 11">
              <a:extLst>
                <a:ext uri="{FF2B5EF4-FFF2-40B4-BE49-F238E27FC236}">
                  <a16:creationId xmlns:a16="http://schemas.microsoft.com/office/drawing/2014/main" id="{2C90D1A1-A922-7486-198F-94DAC9FE8B52}"/>
                </a:ext>
              </a:extLst>
            </p:cNvPr>
            <p:cNvSpPr txBox="1"/>
            <p:nvPr/>
          </p:nvSpPr>
          <p:spPr>
            <a:xfrm>
              <a:off x="1154628" y="5372597"/>
              <a:ext cx="9882744" cy="954107"/>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dirty="0">
                  <a:latin typeface="Arial" panose="020B0604020202020204" pitchFamily="34" charset="0"/>
                  <a:cs typeface="Arial" panose="020B0604020202020204" pitchFamily="34" charset="0"/>
                </a:rPr>
                <a:t>Bu içerik öğretmen ve öğrencilerin ücretsiz olarak kullanımına sunulmuştur. Dosyanın tamamının veya bir kısmının kopyalanması ve herhangi bir sitede yayınlanması kesinlikle yasaktır. </a:t>
              </a:r>
            </a:p>
            <a:p>
              <a:pPr algn="ctr"/>
              <a:r>
                <a:rPr lang="tr-TR" sz="1400" dirty="0">
                  <a:latin typeface="Arial" panose="020B0604020202020204" pitchFamily="34" charset="0"/>
                  <a:cs typeface="Arial" panose="020B0604020202020204" pitchFamily="34" charset="0"/>
                </a:rPr>
                <a:t>Bu kuralı ihlal eden şahıslara yönelik yasal işlem başlatılacaktır. </a:t>
              </a:r>
            </a:p>
            <a:p>
              <a:pPr algn="ctr"/>
              <a:r>
                <a:rPr lang="tr-TR" sz="1400" b="1" dirty="0">
                  <a:latin typeface="Arial" panose="020B0604020202020204" pitchFamily="34" charset="0"/>
                  <a:cs typeface="Arial" panose="020B0604020202020204" pitchFamily="34" charset="0"/>
                </a:rPr>
                <a:t>Bu dosyanın tüm hakları </a:t>
              </a:r>
              <a:r>
                <a:rPr lang="tr-TR" sz="1400" b="1" dirty="0" err="1">
                  <a:latin typeface="Arial" panose="020B0604020202020204" pitchFamily="34" charset="0"/>
                  <a:cs typeface="Arial" panose="020B0604020202020204" pitchFamily="34" charset="0"/>
                </a:rPr>
                <a:t>mikailokumus.com'a</a:t>
              </a:r>
              <a:r>
                <a:rPr lang="tr-TR" sz="1400" b="1" dirty="0">
                  <a:latin typeface="Arial" panose="020B0604020202020204" pitchFamily="34" charset="0"/>
                  <a:cs typeface="Arial" panose="020B0604020202020204" pitchFamily="34" charset="0"/>
                </a:rPr>
                <a:t> aittir.</a:t>
              </a:r>
            </a:p>
          </p:txBody>
        </p:sp>
        <p:pic>
          <p:nvPicPr>
            <p:cNvPr id="15" name="Resim 14" descr="daire, ekran görüntüsü, grafik, yaratıcılık içeren bir resim&#10;&#10;Açıklama otomatik olarak oluşturuldu">
              <a:extLst>
                <a:ext uri="{FF2B5EF4-FFF2-40B4-BE49-F238E27FC236}">
                  <a16:creationId xmlns:a16="http://schemas.microsoft.com/office/drawing/2014/main" id="{FA1F1B5B-21A5-730B-005F-CB9A3C388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6794" y="5471988"/>
              <a:ext cx="755784" cy="755784"/>
            </a:xfrm>
            <a:prstGeom prst="rect">
              <a:avLst/>
            </a:prstGeom>
          </p:spPr>
        </p:pic>
        <p:pic>
          <p:nvPicPr>
            <p:cNvPr id="16" name="Resim 15" descr="daire, ekran görüntüsü, grafik, yaratıcılık içeren bir resim&#10;&#10;Açıklama otomatik olarak oluşturuldu">
              <a:extLst>
                <a:ext uri="{FF2B5EF4-FFF2-40B4-BE49-F238E27FC236}">
                  <a16:creationId xmlns:a16="http://schemas.microsoft.com/office/drawing/2014/main" id="{7ACA03B9-9A06-B7F2-8880-6C4AE0F125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422" y="5471758"/>
              <a:ext cx="755784" cy="755784"/>
            </a:xfrm>
            <a:prstGeom prst="rect">
              <a:avLst/>
            </a:prstGeom>
          </p:spPr>
        </p:pic>
      </p:grpSp>
    </p:spTree>
    <p:extLst>
      <p:ext uri="{BB962C8B-B14F-4D97-AF65-F5344CB8AC3E}">
        <p14:creationId xmlns:p14="http://schemas.microsoft.com/office/powerpoint/2010/main" val="39305821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çizgi film, grafik içeren bir resim&#10;&#10;Açıklama otomatik olarak oluşturuldu">
            <a:extLst>
              <a:ext uri="{FF2B5EF4-FFF2-40B4-BE49-F238E27FC236}">
                <a16:creationId xmlns:a16="http://schemas.microsoft.com/office/drawing/2014/main" id="{6D04A295-D2EC-17E2-FABE-FE94D3EBD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solidFill>
              <a:srgbClr val="E4A344"/>
            </a:solidFill>
          </a:ln>
        </p:spPr>
      </p:pic>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pic>
        <p:nvPicPr>
          <p:cNvPr id="7" name="Resim 6" descr="renklilik, piksel, tasarım içeren bir resim&#10;&#10;Açıklama otomatik olarak oluşturuldu">
            <a:extLst>
              <a:ext uri="{FF2B5EF4-FFF2-40B4-BE49-F238E27FC236}">
                <a16:creationId xmlns:a16="http://schemas.microsoft.com/office/drawing/2014/main" id="{DACEE830-428F-4E4D-D1B2-D0F77075DAFF}"/>
              </a:ext>
            </a:extLst>
          </p:cNvPr>
          <p:cNvPicPr>
            <a:picLocks noChangeAspect="1"/>
          </p:cNvPicPr>
          <p:nvPr/>
        </p:nvPicPr>
        <p:blipFill rotWithShape="1">
          <a:blip r:embed="rId3">
            <a:extLst>
              <a:ext uri="{28A0092B-C50C-407E-A947-70E740481C1C}">
                <a14:useLocalDpi xmlns:a14="http://schemas.microsoft.com/office/drawing/2010/main" val="0"/>
              </a:ext>
            </a:extLst>
          </a:blip>
          <a:srcRect l="12099" t="15590" r="4741" b="27794"/>
          <a:stretch/>
        </p:blipFill>
        <p:spPr>
          <a:xfrm>
            <a:off x="1931964" y="705602"/>
            <a:ext cx="8328072" cy="5446797"/>
          </a:xfrm>
          <a:prstGeom prst="rect">
            <a:avLst/>
          </a:prstGeom>
        </p:spPr>
      </p:pic>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2" name="Metin kutusu 1">
            <a:extLst>
              <a:ext uri="{FF2B5EF4-FFF2-40B4-BE49-F238E27FC236}">
                <a16:creationId xmlns:a16="http://schemas.microsoft.com/office/drawing/2014/main" id="{EC99A015-E9EA-EDA4-312F-DC36107CBC9A}"/>
              </a:ext>
            </a:extLst>
          </p:cNvPr>
          <p:cNvSpPr txBox="1"/>
          <p:nvPr/>
        </p:nvSpPr>
        <p:spPr>
          <a:xfrm>
            <a:off x="3459287" y="1135877"/>
            <a:ext cx="2463211" cy="2092881"/>
          </a:xfrm>
          <a:prstGeom prst="rect">
            <a:avLst/>
          </a:prstGeom>
          <a:noFill/>
        </p:spPr>
        <p:txBody>
          <a:bodyPr wrap="square" rtlCol="0">
            <a:spAutoFit/>
          </a:bodyPr>
          <a:lstStyle/>
          <a:p>
            <a:pPr marL="3175" algn="ctr"/>
            <a:r>
              <a:rPr lang="tr-TR" sz="2600" dirty="0">
                <a:latin typeface="Arial" panose="020B0604020202020204" pitchFamily="34" charset="0"/>
                <a:cs typeface="Arial" panose="020B0604020202020204" pitchFamily="34" charset="0"/>
              </a:rPr>
              <a:t>Kur’an-ı Kerim’deki Bakara suresinin 255. ayetidir. </a:t>
            </a:r>
          </a:p>
        </p:txBody>
      </p:sp>
      <p:sp>
        <p:nvSpPr>
          <p:cNvPr id="8" name="Metin kutusu 7">
            <a:extLst>
              <a:ext uri="{FF2B5EF4-FFF2-40B4-BE49-F238E27FC236}">
                <a16:creationId xmlns:a16="http://schemas.microsoft.com/office/drawing/2014/main" id="{B41D8004-A1E2-A94A-B03C-4EAA3ABC79AE}"/>
              </a:ext>
            </a:extLst>
          </p:cNvPr>
          <p:cNvSpPr txBox="1"/>
          <p:nvPr/>
        </p:nvSpPr>
        <p:spPr>
          <a:xfrm>
            <a:off x="6269504" y="1564122"/>
            <a:ext cx="2463211" cy="1292662"/>
          </a:xfrm>
          <a:prstGeom prst="rect">
            <a:avLst/>
          </a:prstGeom>
          <a:noFill/>
        </p:spPr>
        <p:txBody>
          <a:bodyPr wrap="square" rtlCol="0">
            <a:spAutoFit/>
          </a:bodyPr>
          <a:lstStyle/>
          <a:p>
            <a:pPr marL="3175" algn="ctr"/>
            <a:r>
              <a:rPr lang="en-US" sz="2600" dirty="0">
                <a:latin typeface="Arial" panose="020B0604020202020204" pitchFamily="34" charset="0"/>
                <a:cs typeface="Arial" panose="020B0604020202020204" pitchFamily="34" charset="0"/>
              </a:rPr>
              <a:t>Tek </a:t>
            </a:r>
            <a:r>
              <a:rPr lang="en-US" sz="2600" dirty="0" err="1">
                <a:latin typeface="Arial" panose="020B0604020202020204" pitchFamily="34" charset="0"/>
                <a:cs typeface="Arial" panose="020B0604020202020204" pitchFamily="34" charset="0"/>
              </a:rPr>
              <a:t>bir</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ayettir</a:t>
            </a:r>
            <a:r>
              <a:rPr lang="tr-TR" sz="2600" dirty="0">
                <a:latin typeface="Arial" panose="020B0604020202020204" pitchFamily="34" charset="0"/>
                <a:cs typeface="Arial" panose="020B0604020202020204" pitchFamily="34" charset="0"/>
              </a:rPr>
              <a: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bağımsız</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bir</a:t>
            </a:r>
            <a:r>
              <a:rPr lang="en-US" sz="2600" dirty="0">
                <a:latin typeface="Arial" panose="020B0604020202020204" pitchFamily="34" charset="0"/>
                <a:cs typeface="Arial" panose="020B0604020202020204" pitchFamily="34" charset="0"/>
              </a:rPr>
              <a:t> sure </a:t>
            </a:r>
            <a:r>
              <a:rPr lang="en-US" sz="2600" dirty="0" err="1">
                <a:latin typeface="Arial" panose="020B0604020202020204" pitchFamily="34" charset="0"/>
                <a:cs typeface="Arial" panose="020B0604020202020204" pitchFamily="34" charset="0"/>
              </a:rPr>
              <a:t>değildir</a:t>
            </a:r>
            <a:r>
              <a:rPr lang="en-US" sz="2600" dirty="0">
                <a:latin typeface="Arial" panose="020B0604020202020204" pitchFamily="34" charset="0"/>
                <a:cs typeface="Arial" panose="020B0604020202020204" pitchFamily="34" charset="0"/>
              </a:rPr>
              <a:t>. </a:t>
            </a:r>
            <a:endParaRPr lang="tr-TR" sz="2600" dirty="0">
              <a:latin typeface="Arial" panose="020B060402020202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B994894C-E289-36D6-0D4A-0D59CF4D9F4F}"/>
              </a:ext>
            </a:extLst>
          </p:cNvPr>
          <p:cNvSpPr txBox="1"/>
          <p:nvPr/>
        </p:nvSpPr>
        <p:spPr>
          <a:xfrm>
            <a:off x="2044505" y="3787921"/>
            <a:ext cx="2463211" cy="1692771"/>
          </a:xfrm>
          <a:prstGeom prst="rect">
            <a:avLst/>
          </a:prstGeom>
          <a:noFill/>
        </p:spPr>
        <p:txBody>
          <a:bodyPr wrap="square" rtlCol="0">
            <a:spAutoFit/>
          </a:bodyPr>
          <a:lstStyle/>
          <a:p>
            <a:pPr marL="3175" algn="ctr"/>
            <a:r>
              <a:rPr lang="tr-TR" sz="2600" dirty="0">
                <a:latin typeface="Arial" panose="020B0604020202020204" pitchFamily="34" charset="0"/>
                <a:cs typeface="Arial" panose="020B0604020202020204" pitchFamily="34" charset="0"/>
              </a:rPr>
              <a:t> İçinde “</a:t>
            </a:r>
            <a:r>
              <a:rPr lang="tr-TR" sz="2600" dirty="0" err="1">
                <a:latin typeface="Arial" panose="020B0604020202020204" pitchFamily="34" charset="0"/>
                <a:cs typeface="Arial" panose="020B0604020202020204" pitchFamily="34" charset="0"/>
              </a:rPr>
              <a:t>kürsi</a:t>
            </a:r>
            <a:r>
              <a:rPr lang="tr-TR" sz="2600" dirty="0">
                <a:latin typeface="Arial" panose="020B0604020202020204" pitchFamily="34" charset="0"/>
                <a:cs typeface="Arial" panose="020B0604020202020204" pitchFamily="34" charset="0"/>
              </a:rPr>
              <a:t>” sözcüğü geçtiği için bu isimle anılır.</a:t>
            </a:r>
          </a:p>
        </p:txBody>
      </p:sp>
      <p:sp>
        <p:nvSpPr>
          <p:cNvPr id="12" name="Metin kutusu 11">
            <a:extLst>
              <a:ext uri="{FF2B5EF4-FFF2-40B4-BE49-F238E27FC236}">
                <a16:creationId xmlns:a16="http://schemas.microsoft.com/office/drawing/2014/main" id="{D9A28812-B8C1-D8DD-3FD4-2E64251C6ACC}"/>
              </a:ext>
            </a:extLst>
          </p:cNvPr>
          <p:cNvSpPr txBox="1"/>
          <p:nvPr/>
        </p:nvSpPr>
        <p:spPr>
          <a:xfrm>
            <a:off x="4864394" y="3427208"/>
            <a:ext cx="2463211" cy="2215991"/>
          </a:xfrm>
          <a:prstGeom prst="rect">
            <a:avLst/>
          </a:prstGeom>
          <a:noFill/>
        </p:spPr>
        <p:txBody>
          <a:bodyPr wrap="square" rtlCol="0">
            <a:spAutoFit/>
          </a:bodyPr>
          <a:lstStyle/>
          <a:p>
            <a:pPr marL="3175" algn="ctr"/>
            <a:r>
              <a:rPr lang="tr-TR" sz="2300" dirty="0">
                <a:latin typeface="Arial" panose="020B0604020202020204" pitchFamily="34" charset="0"/>
                <a:cs typeface="Arial" panose="020B0604020202020204" pitchFamily="34" charset="0"/>
              </a:rPr>
              <a:t>Farz namazlardan sonra Allah’tan (c.c.) yardım ve koruma istemek için okunabilir.</a:t>
            </a:r>
          </a:p>
        </p:txBody>
      </p:sp>
      <p:sp>
        <p:nvSpPr>
          <p:cNvPr id="13" name="Metin kutusu 12">
            <a:extLst>
              <a:ext uri="{FF2B5EF4-FFF2-40B4-BE49-F238E27FC236}">
                <a16:creationId xmlns:a16="http://schemas.microsoft.com/office/drawing/2014/main" id="{559F1198-4B50-A42F-44BB-13900FBCB3CB}"/>
              </a:ext>
            </a:extLst>
          </p:cNvPr>
          <p:cNvSpPr txBox="1"/>
          <p:nvPr/>
        </p:nvSpPr>
        <p:spPr>
          <a:xfrm>
            <a:off x="7647450" y="3977481"/>
            <a:ext cx="2463211" cy="1292662"/>
          </a:xfrm>
          <a:prstGeom prst="rect">
            <a:avLst/>
          </a:prstGeom>
          <a:noFill/>
        </p:spPr>
        <p:txBody>
          <a:bodyPr wrap="square" rtlCol="0">
            <a:spAutoFit/>
          </a:bodyPr>
          <a:lstStyle/>
          <a:p>
            <a:pPr marL="3175" algn="ctr"/>
            <a:r>
              <a:rPr lang="tr-TR" sz="2600" dirty="0">
                <a:latin typeface="Arial" panose="020B0604020202020204" pitchFamily="34" charset="0"/>
                <a:cs typeface="Arial" panose="020B0604020202020204" pitchFamily="34" charset="0"/>
              </a:rPr>
              <a:t>Halk arasında okunması çok yaygındır.</a:t>
            </a:r>
          </a:p>
        </p:txBody>
      </p:sp>
      <p:pic>
        <p:nvPicPr>
          <p:cNvPr id="18" name="Resim 17" descr="ekran görüntüsü, kırmızı, dikdörtgen, renklilik içeren bir resim&#10;&#10;Açıklama otomatik olarak oluşturuldu">
            <a:extLst>
              <a:ext uri="{FF2B5EF4-FFF2-40B4-BE49-F238E27FC236}">
                <a16:creationId xmlns:a16="http://schemas.microsoft.com/office/drawing/2014/main" id="{5EF9DE49-4BAA-F477-FEE5-61CE56DCDF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0819"/>
            <a:ext cx="3281095" cy="619762"/>
          </a:xfrm>
          <a:prstGeom prst="rect">
            <a:avLst/>
          </a:prstGeom>
        </p:spPr>
      </p:pic>
      <p:sp>
        <p:nvSpPr>
          <p:cNvPr id="19" name="Metin kutusu 18">
            <a:extLst>
              <a:ext uri="{FF2B5EF4-FFF2-40B4-BE49-F238E27FC236}">
                <a16:creationId xmlns:a16="http://schemas.microsoft.com/office/drawing/2014/main" id="{D8686BFE-D6B0-8EA3-3DCE-58FFEAE3E4F6}"/>
              </a:ext>
            </a:extLst>
          </p:cNvPr>
          <p:cNvSpPr txBox="1"/>
          <p:nvPr/>
        </p:nvSpPr>
        <p:spPr>
          <a:xfrm>
            <a:off x="408941" y="944478"/>
            <a:ext cx="2463211" cy="492443"/>
          </a:xfrm>
          <a:prstGeom prst="rect">
            <a:avLst/>
          </a:prstGeom>
          <a:noFill/>
        </p:spPr>
        <p:txBody>
          <a:bodyPr wrap="square" rtlCol="0">
            <a:spAutoFit/>
          </a:bodyPr>
          <a:lstStyle/>
          <a:p>
            <a:pPr marL="3175" algn="ctr"/>
            <a:r>
              <a:rPr lang="tr-TR" sz="2600" b="1" dirty="0" err="1">
                <a:solidFill>
                  <a:schemeClr val="bg1"/>
                </a:solidFill>
                <a:latin typeface="Arial" panose="020B0604020202020204" pitchFamily="34" charset="0"/>
                <a:cs typeface="Arial" panose="020B0604020202020204" pitchFamily="34" charset="0"/>
              </a:rPr>
              <a:t>Ayet'el-Kürsi</a:t>
            </a:r>
            <a:endParaRPr lang="tr-TR"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35974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çizgi film, grafik içeren bir resim&#10;&#10;Açıklama otomatik olarak oluşturuldu">
            <a:extLst>
              <a:ext uri="{FF2B5EF4-FFF2-40B4-BE49-F238E27FC236}">
                <a16:creationId xmlns:a16="http://schemas.microsoft.com/office/drawing/2014/main" id="{8BB1DC69-94C1-6D53-2A49-B5AECC187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8" name="Metin kutusu 17">
            <a:extLst>
              <a:ext uri="{FF2B5EF4-FFF2-40B4-BE49-F238E27FC236}">
                <a16:creationId xmlns:a16="http://schemas.microsoft.com/office/drawing/2014/main" id="{65B33C0D-5BC6-4C54-9E08-97E463DDA2B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0" name="Metin kutusu 19">
            <a:extLst>
              <a:ext uri="{FF2B5EF4-FFF2-40B4-BE49-F238E27FC236}">
                <a16:creationId xmlns:a16="http://schemas.microsoft.com/office/drawing/2014/main" id="{8690CA0B-394B-1522-7ED1-2F1ADB34722B}"/>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pic>
        <p:nvPicPr>
          <p:cNvPr id="14" name="Resim 13" descr="el yazısı, yazı tipi, metin, hat sanatı, kaligrafi içeren bir resim&#10;&#10;Açıklama otomatik olarak oluşturuldu">
            <a:extLst>
              <a:ext uri="{FF2B5EF4-FFF2-40B4-BE49-F238E27FC236}">
                <a16:creationId xmlns:a16="http://schemas.microsoft.com/office/drawing/2014/main" id="{46BE5A76-E823-4669-EAD1-11541DFC2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136" y="803831"/>
            <a:ext cx="6247729" cy="3142461"/>
          </a:xfrm>
          <a:prstGeom prst="rect">
            <a:avLst/>
          </a:prstGeom>
        </p:spPr>
      </p:pic>
      <p:sp>
        <p:nvSpPr>
          <p:cNvPr id="15" name="Metin kutusu 14">
            <a:extLst>
              <a:ext uri="{FF2B5EF4-FFF2-40B4-BE49-F238E27FC236}">
                <a16:creationId xmlns:a16="http://schemas.microsoft.com/office/drawing/2014/main" id="{F7ECEEE1-C0B5-A78B-C4AD-CED0A4A18E93}"/>
              </a:ext>
            </a:extLst>
          </p:cNvPr>
          <p:cNvSpPr txBox="1"/>
          <p:nvPr/>
        </p:nvSpPr>
        <p:spPr>
          <a:xfrm>
            <a:off x="158262" y="3877002"/>
            <a:ext cx="11875477" cy="2246769"/>
          </a:xfrm>
          <a:prstGeom prst="rect">
            <a:avLst/>
          </a:prstGeom>
          <a:noFill/>
        </p:spPr>
        <p:txBody>
          <a:bodyPr wrap="square" rtlCol="0">
            <a:spAutoFit/>
          </a:bodyPr>
          <a:lstStyle/>
          <a:p>
            <a:pPr algn="ctr"/>
            <a:r>
              <a:rPr lang="tr-TR" sz="2800" dirty="0" err="1">
                <a:latin typeface="Arial" panose="020B0604020202020204" pitchFamily="34" charset="0"/>
                <a:cs typeface="Arial" panose="020B0604020202020204" pitchFamily="34" charset="0"/>
              </a:rPr>
              <a:t>Allahü</a:t>
            </a:r>
            <a:r>
              <a:rPr lang="tr-TR" sz="2800" dirty="0">
                <a:latin typeface="Arial" panose="020B0604020202020204" pitchFamily="34" charset="0"/>
                <a:cs typeface="Arial" panose="020B0604020202020204" pitchFamily="34" charset="0"/>
              </a:rPr>
              <a:t> lâ ilâhe illâ </a:t>
            </a:r>
            <a:r>
              <a:rPr lang="tr-TR" sz="2800" dirty="0" err="1">
                <a:latin typeface="Arial" panose="020B0604020202020204" pitchFamily="34" charset="0"/>
                <a:cs typeface="Arial" panose="020B0604020202020204" pitchFamily="34" charset="0"/>
              </a:rPr>
              <a:t>hüvel</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hayyül</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kayyûm</a:t>
            </a:r>
            <a:r>
              <a:rPr lang="tr-TR" sz="2800" dirty="0">
                <a:latin typeface="Arial" panose="020B0604020202020204" pitchFamily="34" charset="0"/>
                <a:cs typeface="Arial" panose="020B0604020202020204" pitchFamily="34" charset="0"/>
              </a:rPr>
              <a:t>, lâ </a:t>
            </a:r>
            <a:r>
              <a:rPr lang="tr-TR" sz="2800" dirty="0" err="1">
                <a:latin typeface="Arial" panose="020B0604020202020204" pitchFamily="34" charset="0"/>
                <a:cs typeface="Arial" panose="020B0604020202020204" pitchFamily="34" charset="0"/>
              </a:rPr>
              <a:t>te’huzühû</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sinetün</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velâ</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nevm</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lehû</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mâ</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fis</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semâvâti</a:t>
            </a:r>
            <a:r>
              <a:rPr lang="tr-TR" sz="2800" dirty="0">
                <a:latin typeface="Arial" panose="020B0604020202020204" pitchFamily="34" charset="0"/>
                <a:cs typeface="Arial" panose="020B0604020202020204" pitchFamily="34" charset="0"/>
              </a:rPr>
              <a:t> ve </a:t>
            </a:r>
            <a:r>
              <a:rPr lang="tr-TR" sz="2800" dirty="0" err="1">
                <a:latin typeface="Arial" panose="020B0604020202020204" pitchFamily="34" charset="0"/>
                <a:cs typeface="Arial" panose="020B0604020202020204" pitchFamily="34" charset="0"/>
              </a:rPr>
              <a:t>mâ</a:t>
            </a:r>
            <a:r>
              <a:rPr lang="tr-TR" sz="2800" dirty="0">
                <a:latin typeface="Arial" panose="020B0604020202020204" pitchFamily="34" charset="0"/>
                <a:cs typeface="Arial" panose="020B0604020202020204" pitchFamily="34" charset="0"/>
              </a:rPr>
              <a:t> fil </a:t>
            </a:r>
            <a:r>
              <a:rPr lang="tr-TR" sz="2800" dirty="0" err="1">
                <a:latin typeface="Arial" panose="020B0604020202020204" pitchFamily="34" charset="0"/>
                <a:cs typeface="Arial" panose="020B0604020202020204" pitchFamily="34" charset="0"/>
              </a:rPr>
              <a:t>ard</a:t>
            </a:r>
            <a:r>
              <a:rPr lang="tr-TR" sz="2800" dirty="0">
                <a:latin typeface="Arial" panose="020B0604020202020204" pitchFamily="34" charset="0"/>
                <a:cs typeface="Arial" panose="020B0604020202020204" pitchFamily="34" charset="0"/>
              </a:rPr>
              <a:t>, men </a:t>
            </a:r>
            <a:r>
              <a:rPr lang="tr-TR" sz="2800" dirty="0" err="1">
                <a:latin typeface="Arial" panose="020B0604020202020204" pitchFamily="34" charset="0"/>
                <a:cs typeface="Arial" panose="020B0604020202020204" pitchFamily="34" charset="0"/>
              </a:rPr>
              <a:t>zellezî</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yeşfeu</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indehû</a:t>
            </a:r>
            <a:r>
              <a:rPr lang="tr-TR" sz="2800" dirty="0">
                <a:latin typeface="Arial" panose="020B0604020202020204" pitchFamily="34" charset="0"/>
                <a:cs typeface="Arial" panose="020B0604020202020204" pitchFamily="34" charset="0"/>
              </a:rPr>
              <a:t> illâ </a:t>
            </a:r>
            <a:r>
              <a:rPr lang="tr-TR" sz="2800" dirty="0" err="1">
                <a:latin typeface="Arial" panose="020B0604020202020204" pitchFamily="34" charset="0"/>
                <a:cs typeface="Arial" panose="020B0604020202020204" pitchFamily="34" charset="0"/>
              </a:rPr>
              <a:t>bi</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iznih</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ya’lemü</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mâ</a:t>
            </a:r>
            <a:r>
              <a:rPr lang="tr-TR" sz="2800" dirty="0">
                <a:latin typeface="Arial" panose="020B0604020202020204" pitchFamily="34" charset="0"/>
                <a:cs typeface="Arial" panose="020B0604020202020204" pitchFamily="34" charset="0"/>
              </a:rPr>
              <a:t> beyne </a:t>
            </a:r>
            <a:r>
              <a:rPr lang="tr-TR" sz="2800" dirty="0" err="1">
                <a:latin typeface="Arial" panose="020B0604020202020204" pitchFamily="34" charset="0"/>
                <a:cs typeface="Arial" panose="020B0604020202020204" pitchFamily="34" charset="0"/>
              </a:rPr>
              <a:t>eydîhim</a:t>
            </a:r>
            <a:r>
              <a:rPr lang="tr-TR" sz="2800" dirty="0">
                <a:latin typeface="Arial" panose="020B0604020202020204" pitchFamily="34" charset="0"/>
                <a:cs typeface="Arial" panose="020B0604020202020204" pitchFamily="34" charset="0"/>
              </a:rPr>
              <a:t> ve </a:t>
            </a:r>
            <a:r>
              <a:rPr lang="tr-TR" sz="2800" dirty="0" err="1">
                <a:latin typeface="Arial" panose="020B0604020202020204" pitchFamily="34" charset="0"/>
                <a:cs typeface="Arial" panose="020B0604020202020204" pitchFamily="34" charset="0"/>
              </a:rPr>
              <a:t>mâ</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halfehüm</a:t>
            </a:r>
            <a:r>
              <a:rPr lang="tr-TR" sz="2800" dirty="0">
                <a:latin typeface="Arial" panose="020B0604020202020204" pitchFamily="34" charset="0"/>
                <a:cs typeface="Arial" panose="020B0604020202020204" pitchFamily="34" charset="0"/>
              </a:rPr>
              <a:t>, ve lâ </a:t>
            </a:r>
            <a:r>
              <a:rPr lang="tr-TR" sz="2800" dirty="0" err="1">
                <a:latin typeface="Arial" panose="020B0604020202020204" pitchFamily="34" charset="0"/>
                <a:cs typeface="Arial" panose="020B0604020202020204" pitchFamily="34" charset="0"/>
              </a:rPr>
              <a:t>yühîtûne</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bi</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şey’in</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min</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ilmihî</a:t>
            </a:r>
            <a:r>
              <a:rPr lang="tr-TR" sz="2800" dirty="0">
                <a:latin typeface="Arial" panose="020B0604020202020204" pitchFamily="34" charset="0"/>
                <a:cs typeface="Arial" panose="020B0604020202020204" pitchFamily="34" charset="0"/>
              </a:rPr>
              <a:t> illâ </a:t>
            </a:r>
            <a:r>
              <a:rPr lang="tr-TR" sz="2800" dirty="0" err="1">
                <a:latin typeface="Arial" panose="020B0604020202020204" pitchFamily="34" charset="0"/>
                <a:cs typeface="Arial" panose="020B0604020202020204" pitchFamily="34" charset="0"/>
              </a:rPr>
              <a:t>bimâ</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şâ</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vesia</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kürsiyyühüs</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semâvâti</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vel</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ard</a:t>
            </a:r>
            <a:r>
              <a:rPr lang="tr-TR" sz="2800" dirty="0">
                <a:latin typeface="Arial" panose="020B0604020202020204" pitchFamily="34" charset="0"/>
                <a:cs typeface="Arial" panose="020B0604020202020204" pitchFamily="34" charset="0"/>
              </a:rPr>
              <a:t>, ve lâ </a:t>
            </a:r>
            <a:r>
              <a:rPr lang="tr-TR" sz="2800" dirty="0" err="1">
                <a:latin typeface="Arial" panose="020B0604020202020204" pitchFamily="34" charset="0"/>
                <a:cs typeface="Arial" panose="020B0604020202020204" pitchFamily="34" charset="0"/>
              </a:rPr>
              <a:t>yeûdühû</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hifzuhümâ</a:t>
            </a:r>
            <a:r>
              <a:rPr lang="tr-TR" sz="2800" dirty="0">
                <a:latin typeface="Arial" panose="020B0604020202020204" pitchFamily="34" charset="0"/>
                <a:cs typeface="Arial" panose="020B0604020202020204" pitchFamily="34" charset="0"/>
              </a:rPr>
              <a:t>, ve </a:t>
            </a:r>
            <a:r>
              <a:rPr lang="tr-TR" sz="2800" dirty="0" err="1">
                <a:latin typeface="Arial" panose="020B0604020202020204" pitchFamily="34" charset="0"/>
                <a:cs typeface="Arial" panose="020B0604020202020204" pitchFamily="34" charset="0"/>
              </a:rPr>
              <a:t>hüvel</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aliyyül</a:t>
            </a:r>
            <a:r>
              <a:rPr lang="tr-TR" sz="2800" dirty="0">
                <a:latin typeface="Arial" panose="020B0604020202020204" pitchFamily="34" charset="0"/>
                <a:cs typeface="Arial" panose="020B0604020202020204" pitchFamily="34" charset="0"/>
              </a:rPr>
              <a:t> azîm.</a:t>
            </a:r>
          </a:p>
        </p:txBody>
      </p:sp>
      <p:pic>
        <p:nvPicPr>
          <p:cNvPr id="19" name="Resim 18" descr="ekran görüntüsü, kırmızı, dikdörtgen, renklilik içeren bir resim&#10;&#10;Açıklama otomatik olarak oluşturuldu">
            <a:extLst>
              <a:ext uri="{FF2B5EF4-FFF2-40B4-BE49-F238E27FC236}">
                <a16:creationId xmlns:a16="http://schemas.microsoft.com/office/drawing/2014/main" id="{41D238E0-B6D1-E48C-0D9D-A98813C27C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0819"/>
            <a:ext cx="3281095" cy="619762"/>
          </a:xfrm>
          <a:prstGeom prst="rect">
            <a:avLst/>
          </a:prstGeom>
        </p:spPr>
      </p:pic>
      <p:sp>
        <p:nvSpPr>
          <p:cNvPr id="21" name="Metin kutusu 20">
            <a:extLst>
              <a:ext uri="{FF2B5EF4-FFF2-40B4-BE49-F238E27FC236}">
                <a16:creationId xmlns:a16="http://schemas.microsoft.com/office/drawing/2014/main" id="{57DB2E8C-5187-E0CE-F2B5-D573C7121239}"/>
              </a:ext>
            </a:extLst>
          </p:cNvPr>
          <p:cNvSpPr txBox="1"/>
          <p:nvPr/>
        </p:nvSpPr>
        <p:spPr>
          <a:xfrm>
            <a:off x="-1" y="983920"/>
            <a:ext cx="3281095" cy="415498"/>
          </a:xfrm>
          <a:prstGeom prst="rect">
            <a:avLst/>
          </a:prstGeom>
          <a:noFill/>
        </p:spPr>
        <p:txBody>
          <a:bodyPr wrap="square" rtlCol="0">
            <a:spAutoFit/>
          </a:bodyPr>
          <a:lstStyle/>
          <a:p>
            <a:pPr marL="3175" algn="ctr"/>
            <a:r>
              <a:rPr lang="tr-TR" sz="2100" b="1" dirty="0" err="1">
                <a:solidFill>
                  <a:schemeClr val="bg1"/>
                </a:solidFill>
                <a:latin typeface="Arial" panose="020B0604020202020204" pitchFamily="34" charset="0"/>
                <a:cs typeface="Arial" panose="020B0604020202020204" pitchFamily="34" charset="0"/>
              </a:rPr>
              <a:t>Ayet'el-Kürsi</a:t>
            </a:r>
            <a:r>
              <a:rPr lang="tr-TR" sz="2100" b="1" dirty="0">
                <a:solidFill>
                  <a:schemeClr val="bg1"/>
                </a:solidFill>
                <a:latin typeface="Arial" panose="020B0604020202020204" pitchFamily="34" charset="0"/>
                <a:cs typeface="Arial" panose="020B0604020202020204" pitchFamily="34" charset="0"/>
              </a:rPr>
              <a:t> Okunuşu</a:t>
            </a:r>
          </a:p>
        </p:txBody>
      </p:sp>
    </p:spTree>
    <p:extLst>
      <p:ext uri="{BB962C8B-B14F-4D97-AF65-F5344CB8AC3E}">
        <p14:creationId xmlns:p14="http://schemas.microsoft.com/office/powerpoint/2010/main" val="21375042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çizgi film, grafik içeren bir resim&#10;&#10;Açıklama otomatik olarak oluşturuldu">
            <a:extLst>
              <a:ext uri="{FF2B5EF4-FFF2-40B4-BE49-F238E27FC236}">
                <a16:creationId xmlns:a16="http://schemas.microsoft.com/office/drawing/2014/main" id="{8BB1DC69-94C1-6D53-2A49-B5AECC187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8" name="Metin kutusu 17">
            <a:extLst>
              <a:ext uri="{FF2B5EF4-FFF2-40B4-BE49-F238E27FC236}">
                <a16:creationId xmlns:a16="http://schemas.microsoft.com/office/drawing/2014/main" id="{65B33C0D-5BC6-4C54-9E08-97E463DDA2B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0" name="Metin kutusu 19">
            <a:extLst>
              <a:ext uri="{FF2B5EF4-FFF2-40B4-BE49-F238E27FC236}">
                <a16:creationId xmlns:a16="http://schemas.microsoft.com/office/drawing/2014/main" id="{8690CA0B-394B-1522-7ED1-2F1ADB34722B}"/>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3" name="Metin kutusu 2">
            <a:extLst>
              <a:ext uri="{FF2B5EF4-FFF2-40B4-BE49-F238E27FC236}">
                <a16:creationId xmlns:a16="http://schemas.microsoft.com/office/drawing/2014/main" id="{F1C3D8C5-F971-691C-5A5B-53B9E76C45BB}"/>
              </a:ext>
            </a:extLst>
          </p:cNvPr>
          <p:cNvSpPr txBox="1"/>
          <p:nvPr/>
        </p:nvSpPr>
        <p:spPr>
          <a:xfrm>
            <a:off x="1012874" y="1729864"/>
            <a:ext cx="10564837" cy="4247317"/>
          </a:xfrm>
          <a:prstGeom prst="rect">
            <a:avLst/>
          </a:prstGeom>
          <a:noFill/>
        </p:spPr>
        <p:txBody>
          <a:bodyPr wrap="square" rtlCol="0">
            <a:spAutoFit/>
          </a:bodyPr>
          <a:lstStyle/>
          <a:p>
            <a:pPr algn="ctr"/>
            <a:r>
              <a:rPr lang="tr-TR" sz="3000" dirty="0">
                <a:latin typeface="Arial" panose="020B0604020202020204" pitchFamily="34" charset="0"/>
                <a:cs typeface="Arial" panose="020B0604020202020204" pitchFamily="34" charset="0"/>
              </a:rPr>
              <a:t>Allah’tan başka hiçbir ilah yoktur. O daima diridir, bütün varlığın idaresini yürütendir. Onu ne uyuklama tutar ne de uyku. Göklerde ve yerde ne varsa hepsi onundur. İzni olmadan huzurunda şefaat edecek olan kimdir? O, kullarının önlerinde ve arkalarında ne varsa hepsini bilir. Onlar ise onun dilediği kadarından başka ilminden hiçbir şey kavrayamazlar. Onun sonsuz kudreti, gökleri ve yeri kaplar. Onları görüp gözetmek ona ağır gelmez. Gerçekten yüce ve büyük olan yalnızca odur.</a:t>
            </a:r>
          </a:p>
        </p:txBody>
      </p:sp>
      <p:pic>
        <p:nvPicPr>
          <p:cNvPr id="6" name="Resim 5" descr="ekran görüntüsü, kırmızı, dikdörtgen, renklilik içeren bir resim&#10;&#10;Açıklama otomatik olarak oluşturuldu">
            <a:extLst>
              <a:ext uri="{FF2B5EF4-FFF2-40B4-BE49-F238E27FC236}">
                <a16:creationId xmlns:a16="http://schemas.microsoft.com/office/drawing/2014/main" id="{E28A5B9C-F43C-90C6-6742-C141CE23A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819"/>
            <a:ext cx="3281095" cy="619762"/>
          </a:xfrm>
          <a:prstGeom prst="rect">
            <a:avLst/>
          </a:prstGeom>
        </p:spPr>
      </p:pic>
      <p:sp>
        <p:nvSpPr>
          <p:cNvPr id="7" name="Metin kutusu 6">
            <a:extLst>
              <a:ext uri="{FF2B5EF4-FFF2-40B4-BE49-F238E27FC236}">
                <a16:creationId xmlns:a16="http://schemas.microsoft.com/office/drawing/2014/main" id="{DB51D7AD-3156-AC7E-A1F7-B7E1F9DF2240}"/>
              </a:ext>
            </a:extLst>
          </p:cNvPr>
          <p:cNvSpPr txBox="1"/>
          <p:nvPr/>
        </p:nvSpPr>
        <p:spPr>
          <a:xfrm>
            <a:off x="-1" y="983920"/>
            <a:ext cx="3281095" cy="415498"/>
          </a:xfrm>
          <a:prstGeom prst="rect">
            <a:avLst/>
          </a:prstGeom>
          <a:noFill/>
        </p:spPr>
        <p:txBody>
          <a:bodyPr wrap="square" rtlCol="0">
            <a:spAutoFit/>
          </a:bodyPr>
          <a:lstStyle/>
          <a:p>
            <a:pPr marL="3175" algn="ctr"/>
            <a:r>
              <a:rPr lang="tr-TR" sz="2100" b="1" dirty="0" err="1">
                <a:solidFill>
                  <a:schemeClr val="bg1"/>
                </a:solidFill>
                <a:latin typeface="Arial" panose="020B0604020202020204" pitchFamily="34" charset="0"/>
                <a:cs typeface="Arial" panose="020B0604020202020204" pitchFamily="34" charset="0"/>
              </a:rPr>
              <a:t>Ayet'el-Kürsi</a:t>
            </a:r>
            <a:r>
              <a:rPr lang="tr-TR" sz="2100" b="1" dirty="0">
                <a:solidFill>
                  <a:schemeClr val="bg1"/>
                </a:solidFill>
                <a:latin typeface="Arial" panose="020B0604020202020204" pitchFamily="34" charset="0"/>
                <a:cs typeface="Arial" panose="020B0604020202020204" pitchFamily="34" charset="0"/>
              </a:rPr>
              <a:t> Anlamı</a:t>
            </a:r>
          </a:p>
        </p:txBody>
      </p:sp>
    </p:spTree>
    <p:extLst>
      <p:ext uri="{BB962C8B-B14F-4D97-AF65-F5344CB8AC3E}">
        <p14:creationId xmlns:p14="http://schemas.microsoft.com/office/powerpoint/2010/main" val="1008734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çizgi film, grafik içeren bir resim&#10;&#10;Açıklama otomatik olarak oluşturuldu">
            <a:extLst>
              <a:ext uri="{FF2B5EF4-FFF2-40B4-BE49-F238E27FC236}">
                <a16:creationId xmlns:a16="http://schemas.microsoft.com/office/drawing/2014/main" id="{8BB1DC69-94C1-6D53-2A49-B5AECC187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5" name="Dikdörtgen: Köşeleri Yuvarlatılmış 4">
            <a:extLst>
              <a:ext uri="{FF2B5EF4-FFF2-40B4-BE49-F238E27FC236}">
                <a16:creationId xmlns:a16="http://schemas.microsoft.com/office/drawing/2014/main" id="{D72F4BF7-3635-66D4-0F48-3E0553567161}"/>
              </a:ext>
            </a:extLst>
          </p:cNvPr>
          <p:cNvSpPr/>
          <p:nvPr/>
        </p:nvSpPr>
        <p:spPr>
          <a:xfrm>
            <a:off x="-178192" y="659261"/>
            <a:ext cx="6274192" cy="657345"/>
          </a:xfrm>
          <a:prstGeom prst="roundRect">
            <a:avLst/>
          </a:prstGeom>
          <a:solidFill>
            <a:srgbClr val="E30056"/>
          </a:solidFill>
          <a:ln w="38100">
            <a:solidFill>
              <a:srgbClr val="1C33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459772" y="701465"/>
            <a:ext cx="5420523" cy="553998"/>
          </a:xfrm>
          <a:prstGeom prst="rect">
            <a:avLst/>
          </a:prstGeom>
          <a:noFill/>
        </p:spPr>
        <p:txBody>
          <a:bodyPr wrap="square" rtlCol="0">
            <a:spAutoFit/>
          </a:bodyPr>
          <a:lstStyle/>
          <a:p>
            <a:r>
              <a:rPr lang="tr-TR" sz="3000" b="1" dirty="0" err="1">
                <a:solidFill>
                  <a:schemeClr val="bg1"/>
                </a:solidFill>
                <a:latin typeface="Arial" panose="020B0604020202020204" pitchFamily="34" charset="0"/>
                <a:cs typeface="Arial" panose="020B0604020202020204" pitchFamily="34" charset="0"/>
              </a:rPr>
              <a:t>Ayet'el-Kürsi'deki</a:t>
            </a:r>
            <a:r>
              <a:rPr lang="tr-TR" sz="3000" b="1" dirty="0">
                <a:solidFill>
                  <a:schemeClr val="bg1"/>
                </a:solidFill>
                <a:latin typeface="Arial" panose="020B0604020202020204" pitchFamily="34" charset="0"/>
                <a:cs typeface="Arial" panose="020B0604020202020204" pitchFamily="34" charset="0"/>
              </a:rPr>
              <a:t> Hususlar</a:t>
            </a:r>
          </a:p>
        </p:txBody>
      </p:sp>
      <p:sp>
        <p:nvSpPr>
          <p:cNvPr id="18" name="Metin kutusu 17">
            <a:extLst>
              <a:ext uri="{FF2B5EF4-FFF2-40B4-BE49-F238E27FC236}">
                <a16:creationId xmlns:a16="http://schemas.microsoft.com/office/drawing/2014/main" id="{65B33C0D-5BC6-4C54-9E08-97E463DDA2B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0" name="Metin kutusu 19">
            <a:extLst>
              <a:ext uri="{FF2B5EF4-FFF2-40B4-BE49-F238E27FC236}">
                <a16:creationId xmlns:a16="http://schemas.microsoft.com/office/drawing/2014/main" id="{8690CA0B-394B-1522-7ED1-2F1ADB34722B}"/>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2" name="Metin kutusu 1">
            <a:extLst>
              <a:ext uri="{FF2B5EF4-FFF2-40B4-BE49-F238E27FC236}">
                <a16:creationId xmlns:a16="http://schemas.microsoft.com/office/drawing/2014/main" id="{857C765D-89C0-68CA-C624-E723BB8EE3CF}"/>
              </a:ext>
            </a:extLst>
          </p:cNvPr>
          <p:cNvSpPr txBox="1"/>
          <p:nvPr/>
        </p:nvSpPr>
        <p:spPr>
          <a:xfrm>
            <a:off x="3587490" y="1630166"/>
            <a:ext cx="8276036" cy="523220"/>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 Yüce Allah’ın eşsiz sıfatları ve gücü</a:t>
            </a:r>
          </a:p>
        </p:txBody>
      </p:sp>
      <p:pic>
        <p:nvPicPr>
          <p:cNvPr id="7" name="Resim 6" descr="el yazısı, mektup, harf, doküman, belge, kitap içeren bir resim&#10;&#10;Açıklama otomatik olarak oluşturuldu">
            <a:extLst>
              <a:ext uri="{FF2B5EF4-FFF2-40B4-BE49-F238E27FC236}">
                <a16:creationId xmlns:a16="http://schemas.microsoft.com/office/drawing/2014/main" id="{DC0E5A3B-B477-F3CB-8B63-F2A71AAEF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74" y="1624189"/>
            <a:ext cx="2930542" cy="4395813"/>
          </a:xfrm>
          <a:prstGeom prst="rect">
            <a:avLst/>
          </a:prstGeom>
        </p:spPr>
      </p:pic>
      <p:sp>
        <p:nvSpPr>
          <p:cNvPr id="11" name="Metin kutusu 10">
            <a:extLst>
              <a:ext uri="{FF2B5EF4-FFF2-40B4-BE49-F238E27FC236}">
                <a16:creationId xmlns:a16="http://schemas.microsoft.com/office/drawing/2014/main" id="{FA205E1A-0ABA-F894-3C29-45298CD25D90}"/>
              </a:ext>
            </a:extLst>
          </p:cNvPr>
          <p:cNvSpPr txBox="1"/>
          <p:nvPr/>
        </p:nvSpPr>
        <p:spPr>
          <a:xfrm>
            <a:off x="3587490" y="2214334"/>
            <a:ext cx="8276036" cy="954107"/>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 İslam’ın en temel ilkesi olan tevhit (Allah’ın (c.c.) varlığı ve birliği)</a:t>
            </a:r>
          </a:p>
        </p:txBody>
      </p:sp>
      <p:sp>
        <p:nvSpPr>
          <p:cNvPr id="13" name="Metin kutusu 12">
            <a:extLst>
              <a:ext uri="{FF2B5EF4-FFF2-40B4-BE49-F238E27FC236}">
                <a16:creationId xmlns:a16="http://schemas.microsoft.com/office/drawing/2014/main" id="{059EEA4C-299E-AFDA-C554-217345B866C8}"/>
              </a:ext>
            </a:extLst>
          </p:cNvPr>
          <p:cNvSpPr txBox="1"/>
          <p:nvPr/>
        </p:nvSpPr>
        <p:spPr>
          <a:xfrm>
            <a:off x="3587490" y="3229389"/>
            <a:ext cx="8276036" cy="523220"/>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 Yüce Allah’ın bütün kâinatın sahibi olması</a:t>
            </a:r>
          </a:p>
        </p:txBody>
      </p:sp>
      <p:sp>
        <p:nvSpPr>
          <p:cNvPr id="14" name="Metin kutusu 13">
            <a:extLst>
              <a:ext uri="{FF2B5EF4-FFF2-40B4-BE49-F238E27FC236}">
                <a16:creationId xmlns:a16="http://schemas.microsoft.com/office/drawing/2014/main" id="{7DE4B502-4B45-BC60-30F5-F2F99049AF52}"/>
              </a:ext>
            </a:extLst>
          </p:cNvPr>
          <p:cNvSpPr txBox="1"/>
          <p:nvPr/>
        </p:nvSpPr>
        <p:spPr>
          <a:xfrm>
            <a:off x="3587490" y="3829624"/>
            <a:ext cx="8276036" cy="523220"/>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 İnsanın bilgisinin kısıtlı oluşu</a:t>
            </a:r>
          </a:p>
        </p:txBody>
      </p:sp>
      <p:sp>
        <p:nvSpPr>
          <p:cNvPr id="15" name="Metin kutusu 14">
            <a:extLst>
              <a:ext uri="{FF2B5EF4-FFF2-40B4-BE49-F238E27FC236}">
                <a16:creationId xmlns:a16="http://schemas.microsoft.com/office/drawing/2014/main" id="{6A4F5D0C-FEC2-FB5E-045C-2DAE255F0AAC}"/>
              </a:ext>
            </a:extLst>
          </p:cNvPr>
          <p:cNvSpPr txBox="1"/>
          <p:nvPr/>
        </p:nvSpPr>
        <p:spPr>
          <a:xfrm>
            <a:off x="3587490" y="4414949"/>
            <a:ext cx="8276036" cy="954107"/>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 Evrendeki bütün işlerin ancak Allah’ın izniyle gerçekleşmesi</a:t>
            </a:r>
          </a:p>
        </p:txBody>
      </p:sp>
      <p:sp>
        <p:nvSpPr>
          <p:cNvPr id="16" name="Metin kutusu 15">
            <a:extLst>
              <a:ext uri="{FF2B5EF4-FFF2-40B4-BE49-F238E27FC236}">
                <a16:creationId xmlns:a16="http://schemas.microsoft.com/office/drawing/2014/main" id="{C506FBCD-4DD8-9C1B-8B8A-229ADF2A2F4F}"/>
              </a:ext>
            </a:extLst>
          </p:cNvPr>
          <p:cNvSpPr txBox="1"/>
          <p:nvPr/>
        </p:nvSpPr>
        <p:spPr>
          <a:xfrm>
            <a:off x="3587490" y="5431161"/>
            <a:ext cx="8276036" cy="523220"/>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 </a:t>
            </a:r>
            <a:r>
              <a:rPr lang="fi-FI" sz="2800" dirty="0">
                <a:latin typeface="Arial" panose="020B0604020202020204" pitchFamily="34" charset="0"/>
                <a:cs typeface="Arial" panose="020B0604020202020204" pitchFamily="34" charset="0"/>
              </a:rPr>
              <a:t>Şefaat etme yetkisinin sadece Allah’a ait olması</a:t>
            </a:r>
          </a:p>
        </p:txBody>
      </p:sp>
    </p:spTree>
    <p:extLst>
      <p:ext uri="{BB962C8B-B14F-4D97-AF65-F5344CB8AC3E}">
        <p14:creationId xmlns:p14="http://schemas.microsoft.com/office/powerpoint/2010/main" val="33578741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çizgi film, grafik içeren bir resim&#10;&#10;Açıklama otomatik olarak oluşturuldu">
            <a:extLst>
              <a:ext uri="{FF2B5EF4-FFF2-40B4-BE49-F238E27FC236}">
                <a16:creationId xmlns:a16="http://schemas.microsoft.com/office/drawing/2014/main" id="{8BB1DC69-94C1-6D53-2A49-B5AECC187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0" name="Dikdörtgen: Köşeleri Yuvarlatılmış 9">
            <a:extLst>
              <a:ext uri="{FF2B5EF4-FFF2-40B4-BE49-F238E27FC236}">
                <a16:creationId xmlns:a16="http://schemas.microsoft.com/office/drawing/2014/main" id="{9742A13B-67FE-3943-3A39-035BDE193A03}"/>
              </a:ext>
            </a:extLst>
          </p:cNvPr>
          <p:cNvSpPr/>
          <p:nvPr/>
        </p:nvSpPr>
        <p:spPr>
          <a:xfrm>
            <a:off x="-178191" y="659261"/>
            <a:ext cx="5481712" cy="657345"/>
          </a:xfrm>
          <a:prstGeom prst="roundRect">
            <a:avLst/>
          </a:prstGeom>
          <a:solidFill>
            <a:srgbClr val="E30056"/>
          </a:solidFill>
          <a:ln w="38100">
            <a:solidFill>
              <a:srgbClr val="1C33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459773" y="701465"/>
            <a:ext cx="4843747" cy="584775"/>
          </a:xfrm>
          <a:prstGeom prst="rect">
            <a:avLst/>
          </a:prstGeom>
          <a:noFill/>
        </p:spPr>
        <p:txBody>
          <a:bodyPr wrap="square" rtlCol="0">
            <a:spAutoFit/>
          </a:bodyPr>
          <a:lstStyle/>
          <a:p>
            <a:r>
              <a:rPr lang="tr-TR" sz="3200" b="1" dirty="0" err="1">
                <a:solidFill>
                  <a:schemeClr val="bg1"/>
                </a:solidFill>
                <a:latin typeface="Arial" panose="020B0604020202020204" pitchFamily="34" charset="0"/>
                <a:cs typeface="Arial" panose="020B0604020202020204" pitchFamily="34" charset="0"/>
              </a:rPr>
              <a:t>Ayet'el-Küsri'nin</a:t>
            </a:r>
            <a:r>
              <a:rPr lang="tr-TR" sz="3200" b="1" dirty="0">
                <a:solidFill>
                  <a:schemeClr val="bg1"/>
                </a:solidFill>
                <a:latin typeface="Arial" panose="020B0604020202020204" pitchFamily="34" charset="0"/>
                <a:cs typeface="Arial" panose="020B0604020202020204" pitchFamily="34" charset="0"/>
              </a:rPr>
              <a:t> Önemi</a:t>
            </a:r>
          </a:p>
        </p:txBody>
      </p:sp>
      <p:sp>
        <p:nvSpPr>
          <p:cNvPr id="18" name="Metin kutusu 17">
            <a:extLst>
              <a:ext uri="{FF2B5EF4-FFF2-40B4-BE49-F238E27FC236}">
                <a16:creationId xmlns:a16="http://schemas.microsoft.com/office/drawing/2014/main" id="{65B33C0D-5BC6-4C54-9E08-97E463DDA2B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6" name="Dikdörtgen: Köşeleri Yuvarlatılmış 5">
            <a:extLst>
              <a:ext uri="{FF2B5EF4-FFF2-40B4-BE49-F238E27FC236}">
                <a16:creationId xmlns:a16="http://schemas.microsoft.com/office/drawing/2014/main" id="{B5FAE334-78A9-DF7F-3203-E09C0B601F3E}"/>
              </a:ext>
            </a:extLst>
          </p:cNvPr>
          <p:cNvSpPr/>
          <p:nvPr/>
        </p:nvSpPr>
        <p:spPr>
          <a:xfrm>
            <a:off x="459772" y="1537606"/>
            <a:ext cx="12086153" cy="2107506"/>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Metin kutusu 19">
            <a:extLst>
              <a:ext uri="{FF2B5EF4-FFF2-40B4-BE49-F238E27FC236}">
                <a16:creationId xmlns:a16="http://schemas.microsoft.com/office/drawing/2014/main" id="{8690CA0B-394B-1522-7ED1-2F1ADB34722B}"/>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2" name="Metin kutusu 1">
            <a:extLst>
              <a:ext uri="{FF2B5EF4-FFF2-40B4-BE49-F238E27FC236}">
                <a16:creationId xmlns:a16="http://schemas.microsoft.com/office/drawing/2014/main" id="{857C765D-89C0-68CA-C624-E723BB8EE3CF}"/>
              </a:ext>
            </a:extLst>
          </p:cNvPr>
          <p:cNvSpPr txBox="1"/>
          <p:nvPr/>
        </p:nvSpPr>
        <p:spPr>
          <a:xfrm>
            <a:off x="635505" y="1636082"/>
            <a:ext cx="10920991" cy="1815882"/>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 Hz. Peygamber “Bir farz namazın ardından Ayet el-</a:t>
            </a:r>
            <a:r>
              <a:rPr lang="tr-TR" sz="2800" dirty="0" err="1">
                <a:latin typeface="Arial" panose="020B0604020202020204" pitchFamily="34" charset="0"/>
                <a:cs typeface="Arial" panose="020B0604020202020204" pitchFamily="34" charset="0"/>
              </a:rPr>
              <a:t>Kürsi’yi</a:t>
            </a:r>
            <a:r>
              <a:rPr lang="tr-TR" sz="2800" dirty="0">
                <a:latin typeface="Arial" panose="020B0604020202020204" pitchFamily="34" charset="0"/>
                <a:cs typeface="Arial" panose="020B0604020202020204" pitchFamily="34" charset="0"/>
              </a:rPr>
              <a:t> okuyan kimse, sonraki namaza kadar Allah’ın himayesi altındadır.” buyurarak vakit namazlarından sonra Ayet el-</a:t>
            </a:r>
            <a:r>
              <a:rPr lang="tr-TR" sz="2800" dirty="0" err="1">
                <a:latin typeface="Arial" panose="020B0604020202020204" pitchFamily="34" charset="0"/>
                <a:cs typeface="Arial" panose="020B0604020202020204" pitchFamily="34" charset="0"/>
              </a:rPr>
              <a:t>Kürsi’yi</a:t>
            </a:r>
            <a:r>
              <a:rPr lang="tr-TR" sz="2800" dirty="0">
                <a:latin typeface="Arial" panose="020B0604020202020204" pitchFamily="34" charset="0"/>
                <a:cs typeface="Arial" panose="020B0604020202020204" pitchFamily="34" charset="0"/>
              </a:rPr>
              <a:t> okumayı tavsiye etmiştir.</a:t>
            </a:r>
          </a:p>
        </p:txBody>
      </p:sp>
      <p:sp>
        <p:nvSpPr>
          <p:cNvPr id="3" name="Metin kutusu 2">
            <a:extLst>
              <a:ext uri="{FF2B5EF4-FFF2-40B4-BE49-F238E27FC236}">
                <a16:creationId xmlns:a16="http://schemas.microsoft.com/office/drawing/2014/main" id="{F1C3D8C5-F971-691C-5A5B-53B9E76C45BB}"/>
              </a:ext>
            </a:extLst>
          </p:cNvPr>
          <p:cNvSpPr txBox="1"/>
          <p:nvPr/>
        </p:nvSpPr>
        <p:spPr>
          <a:xfrm>
            <a:off x="468980" y="3909799"/>
            <a:ext cx="11254040" cy="2246769"/>
          </a:xfrm>
          <a:prstGeom prst="rect">
            <a:avLst/>
          </a:prstGeom>
          <a:noFill/>
        </p:spPr>
        <p:txBody>
          <a:bodyPr wrap="square" rtlCol="0">
            <a:spAutoFit/>
          </a:bodyPr>
          <a:lstStyle/>
          <a:p>
            <a:pPr algn="ctr"/>
            <a:r>
              <a:rPr lang="tr-TR" sz="2800" dirty="0">
                <a:latin typeface="Arial" panose="020B0604020202020204" pitchFamily="34" charset="0"/>
                <a:cs typeface="Arial" panose="020B0604020202020204" pitchFamily="34" charset="0"/>
              </a:rPr>
              <a:t>“Her kim akşam olunca </a:t>
            </a:r>
            <a:r>
              <a:rPr lang="tr-TR" sz="2800" dirty="0" err="1">
                <a:latin typeface="Arial" panose="020B0604020202020204" pitchFamily="34" charset="0"/>
                <a:cs typeface="Arial" panose="020B0604020202020204" pitchFamily="34" charset="0"/>
              </a:rPr>
              <a:t>Mü’min</a:t>
            </a:r>
            <a:r>
              <a:rPr lang="tr-TR" sz="2800" dirty="0">
                <a:latin typeface="Arial" panose="020B0604020202020204" pitchFamily="34" charset="0"/>
                <a:cs typeface="Arial" panose="020B0604020202020204" pitchFamily="34" charset="0"/>
              </a:rPr>
              <a:t> suresini baştan üçüncü ayetine kadar ve Ayet el-</a:t>
            </a:r>
            <a:r>
              <a:rPr lang="tr-TR" sz="2800" dirty="0" err="1">
                <a:latin typeface="Arial" panose="020B0604020202020204" pitchFamily="34" charset="0"/>
                <a:cs typeface="Arial" panose="020B0604020202020204" pitchFamily="34" charset="0"/>
              </a:rPr>
              <a:t>Kürsi’yi</a:t>
            </a:r>
            <a:r>
              <a:rPr lang="tr-TR" sz="2800" dirty="0">
                <a:latin typeface="Arial" panose="020B0604020202020204" pitchFamily="34" charset="0"/>
                <a:cs typeface="Arial" panose="020B0604020202020204" pitchFamily="34" charset="0"/>
              </a:rPr>
              <a:t> okuyacak olursa bu iki Kur’an kıraati sayesinde sabaha kadar muhafaza olunur. Kim de aynı şeyleri sabahleyin okursa onlar sayesinde akşama kadar muhafaza edilir.”</a:t>
            </a:r>
          </a:p>
          <a:p>
            <a:pPr algn="r"/>
            <a:r>
              <a:rPr lang="tr-TR" sz="2800" dirty="0">
                <a:latin typeface="Arial" panose="020B0604020202020204" pitchFamily="34" charset="0"/>
                <a:cs typeface="Arial" panose="020B0604020202020204" pitchFamily="34" charset="0"/>
              </a:rPr>
              <a:t>(Hadis)</a:t>
            </a:r>
          </a:p>
        </p:txBody>
      </p:sp>
    </p:spTree>
    <p:extLst>
      <p:ext uri="{BB962C8B-B14F-4D97-AF65-F5344CB8AC3E}">
        <p14:creationId xmlns:p14="http://schemas.microsoft.com/office/powerpoint/2010/main" val="23627356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çizgi film, grafik içeren bir resim&#10;&#10;Açıklama otomatik olarak oluşturuldu">
            <a:extLst>
              <a:ext uri="{FF2B5EF4-FFF2-40B4-BE49-F238E27FC236}">
                <a16:creationId xmlns:a16="http://schemas.microsoft.com/office/drawing/2014/main" id="{8BB1DC69-94C1-6D53-2A49-B5AECC187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Dikdörtgen: Köşeleri Yuvarlatılmış 5">
            <a:extLst>
              <a:ext uri="{FF2B5EF4-FFF2-40B4-BE49-F238E27FC236}">
                <a16:creationId xmlns:a16="http://schemas.microsoft.com/office/drawing/2014/main" id="{AFACA3C9-0B06-F0BD-B982-6124EB896C0E}"/>
              </a:ext>
            </a:extLst>
          </p:cNvPr>
          <p:cNvSpPr/>
          <p:nvPr/>
        </p:nvSpPr>
        <p:spPr>
          <a:xfrm>
            <a:off x="-178191" y="659261"/>
            <a:ext cx="9575410" cy="657345"/>
          </a:xfrm>
          <a:prstGeom prst="roundRect">
            <a:avLst/>
          </a:prstGeom>
          <a:solidFill>
            <a:srgbClr val="E30056"/>
          </a:solidFill>
          <a:ln w="38100">
            <a:solidFill>
              <a:srgbClr val="1C33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459773" y="701465"/>
            <a:ext cx="8937445" cy="584775"/>
          </a:xfrm>
          <a:prstGeom prst="rect">
            <a:avLst/>
          </a:prstGeom>
          <a:noFill/>
        </p:spPr>
        <p:txBody>
          <a:bodyPr wrap="square" rtlCol="0">
            <a:spAutoFit/>
          </a:bodyPr>
          <a:lstStyle/>
          <a:p>
            <a:r>
              <a:rPr lang="tr-TR" sz="3200" b="1" dirty="0">
                <a:solidFill>
                  <a:schemeClr val="bg1"/>
                </a:solidFill>
                <a:latin typeface="Arial" panose="020B0604020202020204" pitchFamily="34" charset="0"/>
                <a:cs typeface="Arial" panose="020B0604020202020204" pitchFamily="34" charset="0"/>
              </a:rPr>
              <a:t>Allah'ın (c.c.) </a:t>
            </a:r>
            <a:r>
              <a:rPr lang="tr-TR" sz="3200" b="1" dirty="0" err="1">
                <a:solidFill>
                  <a:schemeClr val="bg1"/>
                </a:solidFill>
                <a:latin typeface="Arial" panose="020B0604020202020204" pitchFamily="34" charset="0"/>
                <a:cs typeface="Arial" panose="020B0604020202020204" pitchFamily="34" charset="0"/>
              </a:rPr>
              <a:t>Ayet'el-Kürsi'de</a:t>
            </a:r>
            <a:r>
              <a:rPr lang="tr-TR" sz="3200" b="1" dirty="0">
                <a:solidFill>
                  <a:schemeClr val="bg1"/>
                </a:solidFill>
                <a:latin typeface="Arial" panose="020B0604020202020204" pitchFamily="34" charset="0"/>
                <a:cs typeface="Arial" panose="020B0604020202020204" pitchFamily="34" charset="0"/>
              </a:rPr>
              <a:t> Geçen İsimleri</a:t>
            </a:r>
          </a:p>
        </p:txBody>
      </p:sp>
      <p:sp>
        <p:nvSpPr>
          <p:cNvPr id="18" name="Metin kutusu 17">
            <a:extLst>
              <a:ext uri="{FF2B5EF4-FFF2-40B4-BE49-F238E27FC236}">
                <a16:creationId xmlns:a16="http://schemas.microsoft.com/office/drawing/2014/main" id="{65B33C0D-5BC6-4C54-9E08-97E463DDA2B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0" name="Metin kutusu 19">
            <a:extLst>
              <a:ext uri="{FF2B5EF4-FFF2-40B4-BE49-F238E27FC236}">
                <a16:creationId xmlns:a16="http://schemas.microsoft.com/office/drawing/2014/main" id="{8690CA0B-394B-1522-7ED1-2F1ADB34722B}"/>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15" name="Dikdörtgen: Çapraz Köşeleri Yuvarlatılmış 14">
            <a:extLst>
              <a:ext uri="{FF2B5EF4-FFF2-40B4-BE49-F238E27FC236}">
                <a16:creationId xmlns:a16="http://schemas.microsoft.com/office/drawing/2014/main" id="{B7C1FB84-CAD1-AF4E-0517-C24796F91D29}"/>
              </a:ext>
            </a:extLst>
          </p:cNvPr>
          <p:cNvSpPr/>
          <p:nvPr/>
        </p:nvSpPr>
        <p:spPr>
          <a:xfrm>
            <a:off x="1917678" y="1860646"/>
            <a:ext cx="7580533" cy="657345"/>
          </a:xfrm>
          <a:prstGeom prst="round2Diag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Köşeleri Yuvarlatılmış 12">
            <a:extLst>
              <a:ext uri="{FF2B5EF4-FFF2-40B4-BE49-F238E27FC236}">
                <a16:creationId xmlns:a16="http://schemas.microsoft.com/office/drawing/2014/main" id="{9FE8BC7E-E0E8-8F7C-E588-8A0F22EB9C3B}"/>
              </a:ext>
            </a:extLst>
          </p:cNvPr>
          <p:cNvSpPr/>
          <p:nvPr/>
        </p:nvSpPr>
        <p:spPr>
          <a:xfrm rot="2700000">
            <a:off x="1263993" y="1654299"/>
            <a:ext cx="1122418" cy="1122418"/>
          </a:xfrm>
          <a:prstGeom prst="roundRect">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Dikdörtgen: Çapraz Köşeleri Yuvarlatılmış 29">
            <a:extLst>
              <a:ext uri="{FF2B5EF4-FFF2-40B4-BE49-F238E27FC236}">
                <a16:creationId xmlns:a16="http://schemas.microsoft.com/office/drawing/2014/main" id="{0EEDBE79-F9AE-AA53-59D0-EEAF00A651E9}"/>
              </a:ext>
            </a:extLst>
          </p:cNvPr>
          <p:cNvSpPr/>
          <p:nvPr/>
        </p:nvSpPr>
        <p:spPr>
          <a:xfrm>
            <a:off x="1917677" y="3518767"/>
            <a:ext cx="7580533" cy="657345"/>
          </a:xfrm>
          <a:prstGeom prst="round2Diag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Çapraz Köşeleri Yuvarlatılmış 30">
            <a:extLst>
              <a:ext uri="{FF2B5EF4-FFF2-40B4-BE49-F238E27FC236}">
                <a16:creationId xmlns:a16="http://schemas.microsoft.com/office/drawing/2014/main" id="{04599699-A1C9-2A0B-BD6B-9F767154EA49}"/>
              </a:ext>
            </a:extLst>
          </p:cNvPr>
          <p:cNvSpPr/>
          <p:nvPr/>
        </p:nvSpPr>
        <p:spPr>
          <a:xfrm>
            <a:off x="1917676" y="5152768"/>
            <a:ext cx="7580533" cy="657345"/>
          </a:xfrm>
          <a:prstGeom prst="round2Diag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Köşeleri Yuvarlatılmış 21">
            <a:extLst>
              <a:ext uri="{FF2B5EF4-FFF2-40B4-BE49-F238E27FC236}">
                <a16:creationId xmlns:a16="http://schemas.microsoft.com/office/drawing/2014/main" id="{CD532114-349D-1D92-6CCF-DEDE35333D86}"/>
              </a:ext>
            </a:extLst>
          </p:cNvPr>
          <p:cNvSpPr/>
          <p:nvPr/>
        </p:nvSpPr>
        <p:spPr>
          <a:xfrm rot="2700000">
            <a:off x="1263991" y="3289964"/>
            <a:ext cx="1122418" cy="1122418"/>
          </a:xfrm>
          <a:prstGeom prst="roundRect">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3" name="Dikdörtgen: Köşeleri Yuvarlatılmış 22">
            <a:extLst>
              <a:ext uri="{FF2B5EF4-FFF2-40B4-BE49-F238E27FC236}">
                <a16:creationId xmlns:a16="http://schemas.microsoft.com/office/drawing/2014/main" id="{A56872A1-0D21-1574-1A8F-10658FE5898E}"/>
              </a:ext>
            </a:extLst>
          </p:cNvPr>
          <p:cNvSpPr/>
          <p:nvPr/>
        </p:nvSpPr>
        <p:spPr>
          <a:xfrm rot="2700000">
            <a:off x="1263990" y="4925628"/>
            <a:ext cx="1122418" cy="1122418"/>
          </a:xfrm>
          <a:prstGeom prst="roundRect">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Çapraz Köşeleri Yuvarlatılmış 27">
            <a:extLst>
              <a:ext uri="{FF2B5EF4-FFF2-40B4-BE49-F238E27FC236}">
                <a16:creationId xmlns:a16="http://schemas.microsoft.com/office/drawing/2014/main" id="{0AB90144-A207-AD22-2F23-C6E35EED02C6}"/>
              </a:ext>
            </a:extLst>
          </p:cNvPr>
          <p:cNvSpPr/>
          <p:nvPr/>
        </p:nvSpPr>
        <p:spPr>
          <a:xfrm flipV="1">
            <a:off x="3010948" y="2689706"/>
            <a:ext cx="7580533" cy="657345"/>
          </a:xfrm>
          <a:prstGeom prst="round2Diag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Köşeleri Yuvarlatılmış 25">
            <a:extLst>
              <a:ext uri="{FF2B5EF4-FFF2-40B4-BE49-F238E27FC236}">
                <a16:creationId xmlns:a16="http://schemas.microsoft.com/office/drawing/2014/main" id="{5520C3EE-9271-5214-64A8-2B7C0543F4C1}"/>
              </a:ext>
            </a:extLst>
          </p:cNvPr>
          <p:cNvSpPr/>
          <p:nvPr/>
        </p:nvSpPr>
        <p:spPr>
          <a:xfrm rot="2700000">
            <a:off x="9798393" y="2447968"/>
            <a:ext cx="1122418" cy="1122418"/>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Çapraz Köşeleri Yuvarlatılmış 28">
            <a:extLst>
              <a:ext uri="{FF2B5EF4-FFF2-40B4-BE49-F238E27FC236}">
                <a16:creationId xmlns:a16="http://schemas.microsoft.com/office/drawing/2014/main" id="{CA584FE6-6E89-7999-20AB-5A5020713AD7}"/>
              </a:ext>
            </a:extLst>
          </p:cNvPr>
          <p:cNvSpPr/>
          <p:nvPr/>
        </p:nvSpPr>
        <p:spPr>
          <a:xfrm flipV="1">
            <a:off x="3010949" y="4333541"/>
            <a:ext cx="7580533" cy="657345"/>
          </a:xfrm>
          <a:prstGeom prst="round2Diag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Dikdörtgen: Köşeleri Yuvarlatılmış 26">
            <a:extLst>
              <a:ext uri="{FF2B5EF4-FFF2-40B4-BE49-F238E27FC236}">
                <a16:creationId xmlns:a16="http://schemas.microsoft.com/office/drawing/2014/main" id="{8135E63A-7DD6-F97F-77B9-D1C680C7B2B2}"/>
              </a:ext>
            </a:extLst>
          </p:cNvPr>
          <p:cNvSpPr/>
          <p:nvPr/>
        </p:nvSpPr>
        <p:spPr>
          <a:xfrm rot="2700000">
            <a:off x="9798391" y="4083633"/>
            <a:ext cx="1122418" cy="1122418"/>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Metin kutusu 4">
            <a:extLst>
              <a:ext uri="{FF2B5EF4-FFF2-40B4-BE49-F238E27FC236}">
                <a16:creationId xmlns:a16="http://schemas.microsoft.com/office/drawing/2014/main" id="{1FDEC04E-ECBE-176B-1CCF-1A4B13530D99}"/>
              </a:ext>
            </a:extLst>
          </p:cNvPr>
          <p:cNvSpPr txBox="1"/>
          <p:nvPr/>
        </p:nvSpPr>
        <p:spPr>
          <a:xfrm>
            <a:off x="2686593" y="1990276"/>
            <a:ext cx="5430129" cy="400110"/>
          </a:xfrm>
          <a:prstGeom prst="rect">
            <a:avLst/>
          </a:prstGeom>
          <a:noFill/>
        </p:spPr>
        <p:txBody>
          <a:bodyPr wrap="square" rtlCol="0">
            <a:spAutoFit/>
          </a:bodyPr>
          <a:lstStyle/>
          <a:p>
            <a:r>
              <a:rPr lang="tr-TR" sz="2000" dirty="0">
                <a:solidFill>
                  <a:schemeClr val="bg1"/>
                </a:solidFill>
                <a:latin typeface="Arial" panose="020B0604020202020204" pitchFamily="34" charset="0"/>
                <a:cs typeface="Arial" panose="020B0604020202020204" pitchFamily="34" charset="0"/>
              </a:rPr>
              <a:t>Kâinatı yaratan ve idare eden en yüce varlık</a:t>
            </a:r>
          </a:p>
        </p:txBody>
      </p:sp>
      <p:sp>
        <p:nvSpPr>
          <p:cNvPr id="32" name="Metin kutusu 31">
            <a:extLst>
              <a:ext uri="{FF2B5EF4-FFF2-40B4-BE49-F238E27FC236}">
                <a16:creationId xmlns:a16="http://schemas.microsoft.com/office/drawing/2014/main" id="{2A668148-A8FD-F3A7-2938-0C408B0B81F6}"/>
              </a:ext>
            </a:extLst>
          </p:cNvPr>
          <p:cNvSpPr txBox="1"/>
          <p:nvPr/>
        </p:nvSpPr>
        <p:spPr>
          <a:xfrm>
            <a:off x="3069275" y="2645218"/>
            <a:ext cx="6443003" cy="707886"/>
          </a:xfrm>
          <a:prstGeom prst="rect">
            <a:avLst/>
          </a:prstGeom>
          <a:noFill/>
        </p:spPr>
        <p:txBody>
          <a:bodyPr wrap="square" rtlCol="0">
            <a:spAutoFit/>
          </a:bodyPr>
          <a:lstStyle/>
          <a:p>
            <a:pPr algn="r"/>
            <a:r>
              <a:rPr lang="tr-TR" sz="2000" dirty="0">
                <a:latin typeface="Arial" panose="020B0604020202020204" pitchFamily="34" charset="0"/>
                <a:cs typeface="Arial" panose="020B0604020202020204" pitchFamily="34" charset="0"/>
              </a:rPr>
              <a:t>Varlığı devamlı olan, hayat sahibi, ölmeyen diri, her şeyin varlığı ona bağlı olan</a:t>
            </a:r>
          </a:p>
        </p:txBody>
      </p:sp>
      <p:sp>
        <p:nvSpPr>
          <p:cNvPr id="33" name="Metin kutusu 32">
            <a:extLst>
              <a:ext uri="{FF2B5EF4-FFF2-40B4-BE49-F238E27FC236}">
                <a16:creationId xmlns:a16="http://schemas.microsoft.com/office/drawing/2014/main" id="{E6E3DBE6-481A-387C-97AA-8EF239F6C2FD}"/>
              </a:ext>
            </a:extLst>
          </p:cNvPr>
          <p:cNvSpPr txBox="1"/>
          <p:nvPr/>
        </p:nvSpPr>
        <p:spPr>
          <a:xfrm>
            <a:off x="3122926" y="4288784"/>
            <a:ext cx="6443003" cy="707886"/>
          </a:xfrm>
          <a:prstGeom prst="rect">
            <a:avLst/>
          </a:prstGeom>
          <a:noFill/>
        </p:spPr>
        <p:txBody>
          <a:bodyPr wrap="square" rtlCol="0">
            <a:spAutoFit/>
          </a:bodyPr>
          <a:lstStyle/>
          <a:p>
            <a:pPr algn="r"/>
            <a:r>
              <a:rPr lang="tr-TR" sz="2000" dirty="0">
                <a:latin typeface="Arial" panose="020B0604020202020204" pitchFamily="34" charset="0"/>
                <a:cs typeface="Arial" panose="020B0604020202020204" pitchFamily="34" charset="0"/>
              </a:rPr>
              <a:t>İzzet, şeref ve hükümranlık bakımından en yüce, aşkın olan</a:t>
            </a:r>
          </a:p>
        </p:txBody>
      </p:sp>
      <p:sp>
        <p:nvSpPr>
          <p:cNvPr id="34" name="Metin kutusu 33">
            <a:extLst>
              <a:ext uri="{FF2B5EF4-FFF2-40B4-BE49-F238E27FC236}">
                <a16:creationId xmlns:a16="http://schemas.microsoft.com/office/drawing/2014/main" id="{3CD25A9C-77D4-18E2-8B5F-9047BE8357C4}"/>
              </a:ext>
            </a:extLst>
          </p:cNvPr>
          <p:cNvSpPr txBox="1"/>
          <p:nvPr/>
        </p:nvSpPr>
        <p:spPr>
          <a:xfrm>
            <a:off x="2686592" y="3505318"/>
            <a:ext cx="6947057" cy="707886"/>
          </a:xfrm>
          <a:prstGeom prst="rect">
            <a:avLst/>
          </a:prstGeom>
          <a:noFill/>
        </p:spPr>
        <p:txBody>
          <a:bodyPr wrap="square" rtlCol="0">
            <a:spAutoFit/>
          </a:bodyPr>
          <a:lstStyle/>
          <a:p>
            <a:r>
              <a:rPr lang="tr-TR" sz="2000" dirty="0">
                <a:solidFill>
                  <a:schemeClr val="bg1"/>
                </a:solidFill>
                <a:latin typeface="Arial" panose="020B0604020202020204" pitchFamily="34" charset="0"/>
                <a:cs typeface="Arial" panose="020B0604020202020204" pitchFamily="34" charset="0"/>
              </a:rPr>
              <a:t>Varlığı kendinden, kendi kendine yeterli, yarattıklarına hâkim ve koruyup gözeten</a:t>
            </a:r>
          </a:p>
        </p:txBody>
      </p:sp>
      <p:sp>
        <p:nvSpPr>
          <p:cNvPr id="36" name="Metin kutusu 35">
            <a:extLst>
              <a:ext uri="{FF2B5EF4-FFF2-40B4-BE49-F238E27FC236}">
                <a16:creationId xmlns:a16="http://schemas.microsoft.com/office/drawing/2014/main" id="{492DDC13-09A2-7FB4-5581-900F590F636E}"/>
              </a:ext>
            </a:extLst>
          </p:cNvPr>
          <p:cNvSpPr txBox="1"/>
          <p:nvPr/>
        </p:nvSpPr>
        <p:spPr>
          <a:xfrm>
            <a:off x="2686592" y="5123596"/>
            <a:ext cx="6947057" cy="707886"/>
          </a:xfrm>
          <a:prstGeom prst="rect">
            <a:avLst/>
          </a:prstGeom>
          <a:noFill/>
        </p:spPr>
        <p:txBody>
          <a:bodyPr wrap="square" rtlCol="0">
            <a:spAutoFit/>
          </a:bodyPr>
          <a:lstStyle/>
          <a:p>
            <a:r>
              <a:rPr lang="tr-TR" sz="2000" dirty="0">
                <a:solidFill>
                  <a:schemeClr val="bg1"/>
                </a:solidFill>
                <a:latin typeface="Arial" panose="020B0604020202020204" pitchFamily="34" charset="0"/>
                <a:cs typeface="Arial" panose="020B0604020202020204" pitchFamily="34" charset="0"/>
              </a:rPr>
              <a:t>Zatının ve sıfatlarının mahiyeti anlaşılamayacak kadar ulu olan</a:t>
            </a:r>
          </a:p>
        </p:txBody>
      </p:sp>
      <p:sp>
        <p:nvSpPr>
          <p:cNvPr id="37" name="Metin kutusu 36">
            <a:extLst>
              <a:ext uri="{FF2B5EF4-FFF2-40B4-BE49-F238E27FC236}">
                <a16:creationId xmlns:a16="http://schemas.microsoft.com/office/drawing/2014/main" id="{CF2B32EA-19F5-D2A2-588C-7EE0C492604D}"/>
              </a:ext>
            </a:extLst>
          </p:cNvPr>
          <p:cNvSpPr txBox="1"/>
          <p:nvPr/>
        </p:nvSpPr>
        <p:spPr>
          <a:xfrm>
            <a:off x="1209247" y="1986211"/>
            <a:ext cx="1239622" cy="461665"/>
          </a:xfrm>
          <a:prstGeom prst="rect">
            <a:avLst/>
          </a:prstGeom>
          <a:noFill/>
        </p:spPr>
        <p:txBody>
          <a:bodyPr wrap="square" rtlCol="0">
            <a:spAutoFit/>
          </a:bodyPr>
          <a:lstStyle/>
          <a:p>
            <a:pPr algn="ctr"/>
            <a:r>
              <a:rPr lang="tr-TR" sz="2400" b="1" dirty="0">
                <a:solidFill>
                  <a:schemeClr val="accent1">
                    <a:lumMod val="50000"/>
                  </a:schemeClr>
                </a:solidFill>
                <a:latin typeface="Arial" panose="020B0604020202020204" pitchFamily="34" charset="0"/>
                <a:cs typeface="Arial" panose="020B0604020202020204" pitchFamily="34" charset="0"/>
              </a:rPr>
              <a:t>Allah</a:t>
            </a:r>
          </a:p>
        </p:txBody>
      </p:sp>
      <p:sp>
        <p:nvSpPr>
          <p:cNvPr id="38" name="Metin kutusu 37">
            <a:extLst>
              <a:ext uri="{FF2B5EF4-FFF2-40B4-BE49-F238E27FC236}">
                <a16:creationId xmlns:a16="http://schemas.microsoft.com/office/drawing/2014/main" id="{F4F6CDCE-145A-EE6C-7049-A3E406AB584F}"/>
              </a:ext>
            </a:extLst>
          </p:cNvPr>
          <p:cNvSpPr txBox="1"/>
          <p:nvPr/>
        </p:nvSpPr>
        <p:spPr>
          <a:xfrm>
            <a:off x="9569939" y="2784839"/>
            <a:ext cx="1586150" cy="400110"/>
          </a:xfrm>
          <a:prstGeom prst="rect">
            <a:avLst/>
          </a:prstGeom>
          <a:noFill/>
        </p:spPr>
        <p:txBody>
          <a:bodyPr wrap="square" rtlCol="0">
            <a:spAutoFit/>
          </a:bodyPr>
          <a:lstStyle/>
          <a:p>
            <a:pPr algn="ctr"/>
            <a:r>
              <a:rPr lang="tr-TR" sz="2000" b="1" dirty="0">
                <a:solidFill>
                  <a:schemeClr val="accent2"/>
                </a:solidFill>
                <a:latin typeface="Arial" panose="020B0604020202020204" pitchFamily="34" charset="0"/>
                <a:cs typeface="Arial" panose="020B0604020202020204" pitchFamily="34" charset="0"/>
              </a:rPr>
              <a:t>el-</a:t>
            </a:r>
            <a:r>
              <a:rPr lang="tr-TR" sz="2000" b="1" dirty="0" err="1">
                <a:solidFill>
                  <a:schemeClr val="accent2"/>
                </a:solidFill>
                <a:latin typeface="Arial" panose="020B0604020202020204" pitchFamily="34" charset="0"/>
                <a:cs typeface="Arial" panose="020B0604020202020204" pitchFamily="34" charset="0"/>
              </a:rPr>
              <a:t>Hayy</a:t>
            </a:r>
            <a:endParaRPr lang="tr-TR" sz="2000" b="1" dirty="0">
              <a:solidFill>
                <a:schemeClr val="accent2"/>
              </a:solidFill>
              <a:latin typeface="Arial" panose="020B0604020202020204" pitchFamily="34" charset="0"/>
              <a:cs typeface="Arial" panose="020B0604020202020204" pitchFamily="34" charset="0"/>
            </a:endParaRPr>
          </a:p>
        </p:txBody>
      </p:sp>
      <p:sp>
        <p:nvSpPr>
          <p:cNvPr id="39" name="Metin kutusu 38">
            <a:extLst>
              <a:ext uri="{FF2B5EF4-FFF2-40B4-BE49-F238E27FC236}">
                <a16:creationId xmlns:a16="http://schemas.microsoft.com/office/drawing/2014/main" id="{F79AE8BF-5A17-0C72-816A-29A7604E8B0D}"/>
              </a:ext>
            </a:extLst>
          </p:cNvPr>
          <p:cNvSpPr txBox="1"/>
          <p:nvPr/>
        </p:nvSpPr>
        <p:spPr>
          <a:xfrm>
            <a:off x="9562719" y="4413632"/>
            <a:ext cx="1586150" cy="400110"/>
          </a:xfrm>
          <a:prstGeom prst="rect">
            <a:avLst/>
          </a:prstGeom>
          <a:noFill/>
        </p:spPr>
        <p:txBody>
          <a:bodyPr wrap="square" rtlCol="0">
            <a:spAutoFit/>
          </a:bodyPr>
          <a:lstStyle/>
          <a:p>
            <a:pPr algn="ctr"/>
            <a:r>
              <a:rPr lang="tr-TR" sz="2000" b="1" dirty="0">
                <a:solidFill>
                  <a:schemeClr val="accent2"/>
                </a:solidFill>
                <a:latin typeface="Arial" panose="020B0604020202020204" pitchFamily="34" charset="0"/>
                <a:cs typeface="Arial" panose="020B0604020202020204" pitchFamily="34" charset="0"/>
              </a:rPr>
              <a:t>el-</a:t>
            </a:r>
            <a:r>
              <a:rPr lang="tr-TR" sz="2000" b="1" dirty="0" err="1">
                <a:solidFill>
                  <a:schemeClr val="accent2"/>
                </a:solidFill>
                <a:latin typeface="Arial" panose="020B0604020202020204" pitchFamily="34" charset="0"/>
                <a:cs typeface="Arial" panose="020B0604020202020204" pitchFamily="34" charset="0"/>
              </a:rPr>
              <a:t>Aliyy</a:t>
            </a:r>
            <a:endParaRPr lang="tr-TR" sz="2000" b="1" dirty="0">
              <a:solidFill>
                <a:schemeClr val="accent2"/>
              </a:solidFill>
              <a:latin typeface="Arial" panose="020B0604020202020204" pitchFamily="34" charset="0"/>
              <a:cs typeface="Arial" panose="020B0604020202020204" pitchFamily="34" charset="0"/>
            </a:endParaRPr>
          </a:p>
        </p:txBody>
      </p:sp>
      <p:sp>
        <p:nvSpPr>
          <p:cNvPr id="40" name="Metin kutusu 39">
            <a:extLst>
              <a:ext uri="{FF2B5EF4-FFF2-40B4-BE49-F238E27FC236}">
                <a16:creationId xmlns:a16="http://schemas.microsoft.com/office/drawing/2014/main" id="{5F2D625B-DC8D-44EC-900C-335608A33746}"/>
              </a:ext>
            </a:extLst>
          </p:cNvPr>
          <p:cNvSpPr txBox="1"/>
          <p:nvPr/>
        </p:nvSpPr>
        <p:spPr>
          <a:xfrm>
            <a:off x="1036771" y="3616606"/>
            <a:ext cx="1548919" cy="400110"/>
          </a:xfrm>
          <a:prstGeom prst="rect">
            <a:avLst/>
          </a:prstGeom>
          <a:noFill/>
        </p:spPr>
        <p:txBody>
          <a:bodyPr wrap="square" rtlCol="0">
            <a:spAutoFit/>
          </a:bodyPr>
          <a:lstStyle/>
          <a:p>
            <a:pPr algn="ctr"/>
            <a:r>
              <a:rPr lang="tr-TR" sz="2000" b="1" dirty="0">
                <a:solidFill>
                  <a:schemeClr val="accent1">
                    <a:lumMod val="50000"/>
                  </a:schemeClr>
                </a:solidFill>
                <a:latin typeface="Arial" panose="020B0604020202020204" pitchFamily="34" charset="0"/>
                <a:cs typeface="Arial" panose="020B0604020202020204" pitchFamily="34" charset="0"/>
              </a:rPr>
              <a:t>el-Kayyum</a:t>
            </a:r>
          </a:p>
        </p:txBody>
      </p:sp>
      <p:sp>
        <p:nvSpPr>
          <p:cNvPr id="41" name="Metin kutusu 40">
            <a:extLst>
              <a:ext uri="{FF2B5EF4-FFF2-40B4-BE49-F238E27FC236}">
                <a16:creationId xmlns:a16="http://schemas.microsoft.com/office/drawing/2014/main" id="{D99BB3FC-A6B5-23BC-6371-DD29B7DD3550}"/>
              </a:ext>
            </a:extLst>
          </p:cNvPr>
          <p:cNvSpPr txBox="1"/>
          <p:nvPr/>
        </p:nvSpPr>
        <p:spPr>
          <a:xfrm>
            <a:off x="1035912" y="5272971"/>
            <a:ext cx="1548919" cy="400110"/>
          </a:xfrm>
          <a:prstGeom prst="rect">
            <a:avLst/>
          </a:prstGeom>
          <a:noFill/>
        </p:spPr>
        <p:txBody>
          <a:bodyPr wrap="square" rtlCol="0">
            <a:spAutoFit/>
          </a:bodyPr>
          <a:lstStyle/>
          <a:p>
            <a:pPr algn="ctr"/>
            <a:r>
              <a:rPr lang="tr-TR" sz="2000" b="1" dirty="0">
                <a:solidFill>
                  <a:schemeClr val="accent1">
                    <a:lumMod val="50000"/>
                  </a:schemeClr>
                </a:solidFill>
                <a:latin typeface="Arial" panose="020B0604020202020204" pitchFamily="34" charset="0"/>
                <a:cs typeface="Arial" panose="020B0604020202020204" pitchFamily="34" charset="0"/>
              </a:rPr>
              <a:t>el-Azîm</a:t>
            </a:r>
          </a:p>
        </p:txBody>
      </p:sp>
    </p:spTree>
    <p:extLst>
      <p:ext uri="{BB962C8B-B14F-4D97-AF65-F5344CB8AC3E}">
        <p14:creationId xmlns:p14="http://schemas.microsoft.com/office/powerpoint/2010/main" val="490324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1+#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1+#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1+#ppt_w/2"/>
                                          </p:val>
                                        </p:tav>
                                        <p:tav tm="100000">
                                          <p:val>
                                            <p:strVal val="#ppt_x"/>
                                          </p:val>
                                        </p:tav>
                                      </p:tavLst>
                                    </p:anim>
                                    <p:anim calcmode="lin" valueType="num">
                                      <p:cBhvr additive="base">
                                        <p:cTn id="3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0-#ppt_w/2"/>
                                          </p:val>
                                        </p:tav>
                                        <p:tav tm="100000">
                                          <p:val>
                                            <p:strVal val="#ppt_x"/>
                                          </p:val>
                                        </p:tav>
                                      </p:tavLst>
                                    </p:anim>
                                    <p:anim calcmode="lin" valueType="num">
                                      <p:cBhvr additive="base">
                                        <p:cTn id="44" dur="500" fill="hold"/>
                                        <p:tgtEl>
                                          <p:spTgt spid="3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0-#ppt_w/2"/>
                                          </p:val>
                                        </p:tav>
                                        <p:tav tm="100000">
                                          <p:val>
                                            <p:strVal val="#ppt_x"/>
                                          </p:val>
                                        </p:tav>
                                      </p:tavLst>
                                    </p:anim>
                                    <p:anim calcmode="lin" valueType="num">
                                      <p:cBhvr additive="base">
                                        <p:cTn id="48" dur="500" fill="hold"/>
                                        <p:tgtEl>
                                          <p:spTgt spid="3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0-#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0-#ppt_w/2"/>
                                          </p:val>
                                        </p:tav>
                                        <p:tav tm="100000">
                                          <p:val>
                                            <p:strVal val="#ppt_x"/>
                                          </p:val>
                                        </p:tav>
                                      </p:tavLst>
                                    </p:anim>
                                    <p:anim calcmode="lin" valueType="num">
                                      <p:cBhvr additive="base">
                                        <p:cTn id="5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1+#ppt_w/2"/>
                                          </p:val>
                                        </p:tav>
                                        <p:tav tm="100000">
                                          <p:val>
                                            <p:strVal val="#ppt_x"/>
                                          </p:val>
                                        </p:tav>
                                      </p:tavLst>
                                    </p:anim>
                                    <p:anim calcmode="lin" valueType="num">
                                      <p:cBhvr additive="base">
                                        <p:cTn id="62" dur="500" fill="hold"/>
                                        <p:tgtEl>
                                          <p:spTgt spid="33"/>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1+#ppt_w/2"/>
                                          </p:val>
                                        </p:tav>
                                        <p:tav tm="100000">
                                          <p:val>
                                            <p:strVal val="#ppt_x"/>
                                          </p:val>
                                        </p:tav>
                                      </p:tavLst>
                                    </p:anim>
                                    <p:anim calcmode="lin" valueType="num">
                                      <p:cBhvr additive="base">
                                        <p:cTn id="66" dur="500" fill="hold"/>
                                        <p:tgtEl>
                                          <p:spTgt spid="29"/>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additive="base">
                                        <p:cTn id="69" dur="500" fill="hold"/>
                                        <p:tgtEl>
                                          <p:spTgt spid="39"/>
                                        </p:tgtEl>
                                        <p:attrNameLst>
                                          <p:attrName>ppt_x</p:attrName>
                                        </p:attrNameLst>
                                      </p:cBhvr>
                                      <p:tavLst>
                                        <p:tav tm="0">
                                          <p:val>
                                            <p:strVal val="1+#ppt_w/2"/>
                                          </p:val>
                                        </p:tav>
                                        <p:tav tm="100000">
                                          <p:val>
                                            <p:strVal val="#ppt_x"/>
                                          </p:val>
                                        </p:tav>
                                      </p:tavLst>
                                    </p:anim>
                                    <p:anim calcmode="lin" valueType="num">
                                      <p:cBhvr additive="base">
                                        <p:cTn id="70" dur="500" fill="hold"/>
                                        <p:tgtEl>
                                          <p:spTgt spid="39"/>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1+#ppt_w/2"/>
                                          </p:val>
                                        </p:tav>
                                        <p:tav tm="100000">
                                          <p:val>
                                            <p:strVal val="#ppt_x"/>
                                          </p:val>
                                        </p:tav>
                                      </p:tavLst>
                                    </p:anim>
                                    <p:anim calcmode="lin" valueType="num">
                                      <p:cBhvr additive="base">
                                        <p:cTn id="7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500" fill="hold"/>
                                        <p:tgtEl>
                                          <p:spTgt spid="36"/>
                                        </p:tgtEl>
                                        <p:attrNameLst>
                                          <p:attrName>ppt_x</p:attrName>
                                        </p:attrNameLst>
                                      </p:cBhvr>
                                      <p:tavLst>
                                        <p:tav tm="0">
                                          <p:val>
                                            <p:strVal val="0-#ppt_w/2"/>
                                          </p:val>
                                        </p:tav>
                                        <p:tav tm="100000">
                                          <p:val>
                                            <p:strVal val="#ppt_x"/>
                                          </p:val>
                                        </p:tav>
                                      </p:tavLst>
                                    </p:anim>
                                    <p:anim calcmode="lin" valueType="num">
                                      <p:cBhvr additive="base">
                                        <p:cTn id="80" dur="500" fill="hold"/>
                                        <p:tgtEl>
                                          <p:spTgt spid="36"/>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0-#ppt_w/2"/>
                                          </p:val>
                                        </p:tav>
                                        <p:tav tm="100000">
                                          <p:val>
                                            <p:strVal val="#ppt_x"/>
                                          </p:val>
                                        </p:tav>
                                      </p:tavLst>
                                    </p:anim>
                                    <p:anim calcmode="lin" valueType="num">
                                      <p:cBhvr additive="base">
                                        <p:cTn id="84" dur="500" fill="hold"/>
                                        <p:tgtEl>
                                          <p:spTgt spid="31"/>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additive="base">
                                        <p:cTn id="87" dur="500" fill="hold"/>
                                        <p:tgtEl>
                                          <p:spTgt spid="41"/>
                                        </p:tgtEl>
                                        <p:attrNameLst>
                                          <p:attrName>ppt_x</p:attrName>
                                        </p:attrNameLst>
                                      </p:cBhvr>
                                      <p:tavLst>
                                        <p:tav tm="0">
                                          <p:val>
                                            <p:strVal val="0-#ppt_w/2"/>
                                          </p:val>
                                        </p:tav>
                                        <p:tav tm="100000">
                                          <p:val>
                                            <p:strVal val="#ppt_x"/>
                                          </p:val>
                                        </p:tav>
                                      </p:tavLst>
                                    </p:anim>
                                    <p:anim calcmode="lin" valueType="num">
                                      <p:cBhvr additive="base">
                                        <p:cTn id="88" dur="500" fill="hold"/>
                                        <p:tgtEl>
                                          <p:spTgt spid="41"/>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0-#ppt_w/2"/>
                                          </p:val>
                                        </p:tav>
                                        <p:tav tm="100000">
                                          <p:val>
                                            <p:strVal val="#ppt_x"/>
                                          </p:val>
                                        </p:tav>
                                      </p:tavLst>
                                    </p:anim>
                                    <p:anim calcmode="lin" valueType="num">
                                      <p:cBhvr additive="base">
                                        <p:cTn id="9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30" grpId="0" animBg="1"/>
      <p:bldP spid="31" grpId="0" animBg="1"/>
      <p:bldP spid="22" grpId="0" animBg="1"/>
      <p:bldP spid="23" grpId="0" animBg="1"/>
      <p:bldP spid="28" grpId="0" animBg="1"/>
      <p:bldP spid="26" grpId="0" animBg="1"/>
      <p:bldP spid="29" grpId="0" animBg="1"/>
      <p:bldP spid="27" grpId="0" animBg="1"/>
      <p:bldP spid="5" grpId="0"/>
      <p:bldP spid="32" grpId="0"/>
      <p:bldP spid="33" grpId="0"/>
      <p:bldP spid="34" grpId="0"/>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93B0CE60-9085-EA7D-6A58-56CDB8DE8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etin kutusu 6">
            <a:extLst>
              <a:ext uri="{FF2B5EF4-FFF2-40B4-BE49-F238E27FC236}">
                <a16:creationId xmlns:a16="http://schemas.microsoft.com/office/drawing/2014/main" id="{7C208274-1B06-8052-AE21-A9E5342730B6}"/>
              </a:ext>
            </a:extLst>
          </p:cNvPr>
          <p:cNvSpPr txBox="1"/>
          <p:nvPr/>
        </p:nvSpPr>
        <p:spPr>
          <a:xfrm>
            <a:off x="1214378" y="3223407"/>
            <a:ext cx="9763244" cy="2554545"/>
          </a:xfrm>
          <a:prstGeom prst="rect">
            <a:avLst/>
          </a:prstGeom>
          <a:noFill/>
        </p:spPr>
        <p:txBody>
          <a:bodyPr wrap="square" rtlCol="0">
            <a:spAutoFit/>
          </a:bodyPr>
          <a:lstStyle/>
          <a:p>
            <a:pPr marL="3175" algn="ctr">
              <a:lnSpc>
                <a:spcPct val="80000"/>
              </a:lnSpc>
            </a:pPr>
            <a:r>
              <a:rPr lang="tr-TR" sz="4000" dirty="0" err="1">
                <a:latin typeface="Arial" panose="020B0604020202020204" pitchFamily="34" charset="0"/>
                <a:cs typeface="Arial" panose="020B0604020202020204" pitchFamily="34" charset="0"/>
              </a:rPr>
              <a:t>Kürsi</a:t>
            </a:r>
            <a:r>
              <a:rPr lang="tr-TR" sz="4000" dirty="0">
                <a:latin typeface="Arial" panose="020B0604020202020204" pitchFamily="34" charset="0"/>
                <a:cs typeface="Arial" panose="020B0604020202020204" pitchFamily="34" charset="0"/>
              </a:rPr>
              <a:t> sözcüğü kelime olarak “</a:t>
            </a:r>
            <a:r>
              <a:rPr lang="tr-TR" sz="4000" dirty="0">
                <a:solidFill>
                  <a:srgbClr val="FF0000"/>
                </a:solidFill>
                <a:latin typeface="Arial" panose="020B0604020202020204" pitchFamily="34" charset="0"/>
                <a:cs typeface="Arial" panose="020B0604020202020204" pitchFamily="34" charset="0"/>
              </a:rPr>
              <a:t>taht</a:t>
            </a:r>
            <a:r>
              <a:rPr lang="tr-TR" sz="4000" dirty="0">
                <a:latin typeface="Arial" panose="020B0604020202020204" pitchFamily="34" charset="0"/>
                <a:cs typeface="Arial" panose="020B0604020202020204" pitchFamily="34" charset="0"/>
              </a:rPr>
              <a:t>” anlamına gelir. Mecazî olarak Allah’ın (c.c.) sonsuz kudreti, ebedi hükümranlığı, sınırsız hakimiyeti, ezeli gücü, kuşatıcı ilmi ve iradesi gibi anlamlara gelir. </a:t>
            </a:r>
          </a:p>
        </p:txBody>
      </p:sp>
      <p:sp>
        <p:nvSpPr>
          <p:cNvPr id="2" name="Metin kutusu 1">
            <a:extLst>
              <a:ext uri="{FF2B5EF4-FFF2-40B4-BE49-F238E27FC236}">
                <a16:creationId xmlns:a16="http://schemas.microsoft.com/office/drawing/2014/main" id="{370688F3-4542-18C0-E209-002C4BE1674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9D8B54A7-FA20-03B8-30A5-A448AC4BFCF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11">
            <a:extLst>
              <a:ext uri="{FF2B5EF4-FFF2-40B4-BE49-F238E27FC236}">
                <a16:creationId xmlns:a16="http://schemas.microsoft.com/office/drawing/2014/main" id="{6241C744-1088-789E-9494-4C44777C06CB}"/>
              </a:ext>
            </a:extLst>
          </p:cNvPr>
          <p:cNvSpPr/>
          <p:nvPr/>
        </p:nvSpPr>
        <p:spPr>
          <a:xfrm>
            <a:off x="4482650" y="543962"/>
            <a:ext cx="3226700" cy="2024754"/>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C5489B3E-B36A-AF81-7971-8BCB0B5BB6F8}"/>
              </a:ext>
            </a:extLst>
          </p:cNvPr>
          <p:cNvSpPr txBox="1"/>
          <p:nvPr/>
        </p:nvSpPr>
        <p:spPr>
          <a:xfrm>
            <a:off x="4866862" y="1347667"/>
            <a:ext cx="2458276" cy="461665"/>
          </a:xfrm>
          <a:prstGeom prst="rect">
            <a:avLst/>
          </a:prstGeom>
          <a:noFill/>
        </p:spPr>
        <p:txBody>
          <a:bodyPr wrap="square" rtlCol="0">
            <a:spAutoFit/>
          </a:bodyPr>
          <a:lstStyle/>
          <a:p>
            <a:pPr algn="ctr"/>
            <a:r>
              <a:rPr lang="tr-TR" sz="2400" b="1" dirty="0">
                <a:latin typeface="Arial" panose="020B0604020202020204" pitchFamily="34" charset="0"/>
              </a:rPr>
              <a:t>NOT EDELİM</a:t>
            </a:r>
          </a:p>
        </p:txBody>
      </p:sp>
      <p:sp>
        <p:nvSpPr>
          <p:cNvPr id="9" name="Metin kutusu 8">
            <a:extLst>
              <a:ext uri="{FF2B5EF4-FFF2-40B4-BE49-F238E27FC236}">
                <a16:creationId xmlns:a16="http://schemas.microsoft.com/office/drawing/2014/main" id="{35D51920-C6ED-BF31-2648-0C1F5706E9F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0" name="Metin kutusu 9">
            <a:extLst>
              <a:ext uri="{FF2B5EF4-FFF2-40B4-BE49-F238E27FC236}">
                <a16:creationId xmlns:a16="http://schemas.microsoft.com/office/drawing/2014/main" id="{7223D389-36A3-586D-5DA5-D57D6EEABC6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9818784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7998BA57-2142-D926-01F3-DD309C0D9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0BE4624-72E8-73DE-7015-0EB536F11B1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D8D76468-A8F6-E1A2-0486-4AA2B6CC82F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6">
            <a:extLst>
              <a:ext uri="{FF2B5EF4-FFF2-40B4-BE49-F238E27FC236}">
                <a16:creationId xmlns:a16="http://schemas.microsoft.com/office/drawing/2014/main" id="{6DBDADDD-0839-F42A-2B7B-180974BF969A}"/>
              </a:ext>
            </a:extLst>
          </p:cNvPr>
          <p:cNvSpPr/>
          <p:nvPr/>
        </p:nvSpPr>
        <p:spPr>
          <a:xfrm>
            <a:off x="6152272" y="3645234"/>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02937D2B-1695-48C2-ACCC-F64B5CB74DAA}"/>
              </a:ext>
            </a:extLst>
          </p:cNvPr>
          <p:cNvSpPr txBox="1"/>
          <p:nvPr/>
        </p:nvSpPr>
        <p:spPr>
          <a:xfrm>
            <a:off x="773405" y="1013307"/>
            <a:ext cx="10987186" cy="3139321"/>
          </a:xfrm>
          <a:prstGeom prst="rect">
            <a:avLst/>
          </a:prstGeom>
          <a:noFill/>
        </p:spPr>
        <p:txBody>
          <a:bodyPr wrap="square" rtlCol="0">
            <a:spAutoFit/>
          </a:bodyPr>
          <a:lstStyle/>
          <a:p>
            <a:pPr>
              <a:spcAft>
                <a:spcPts val="600"/>
              </a:spcAft>
            </a:pPr>
            <a:r>
              <a:rPr lang="tr-TR" sz="2400" dirty="0">
                <a:solidFill>
                  <a:srgbClr val="000000"/>
                </a:solidFill>
                <a:latin typeface="Arial" panose="020B0604020202020204" pitchFamily="34" charset="0"/>
                <a:cs typeface="Arial" panose="020B0604020202020204" pitchFamily="34" charset="0"/>
              </a:rPr>
              <a:t>I.   “O’ndan başka ilah yoktur.”</a:t>
            </a:r>
          </a:p>
          <a:p>
            <a:pPr>
              <a:spcAft>
                <a:spcPts val="600"/>
              </a:spcAft>
            </a:pPr>
            <a:r>
              <a:rPr lang="tr-TR" sz="2400" dirty="0">
                <a:solidFill>
                  <a:srgbClr val="000000"/>
                </a:solidFill>
                <a:latin typeface="Arial" panose="020B0604020202020204" pitchFamily="34" charset="0"/>
                <a:cs typeface="Arial" panose="020B0604020202020204" pitchFamily="34" charset="0"/>
              </a:rPr>
              <a:t>II.  “O’nun kürsüsü gökleri ve yeri içine alır.”</a:t>
            </a:r>
          </a:p>
          <a:p>
            <a:pPr>
              <a:spcAft>
                <a:spcPts val="600"/>
              </a:spcAft>
            </a:pPr>
            <a:r>
              <a:rPr lang="tr-TR" sz="2400" dirty="0">
                <a:solidFill>
                  <a:srgbClr val="000000"/>
                </a:solidFill>
                <a:latin typeface="Arial" panose="020B0604020202020204" pitchFamily="34" charset="0"/>
                <a:cs typeface="Arial" panose="020B0604020202020204" pitchFamily="34" charset="0"/>
              </a:rPr>
              <a:t>III. “Gördün mü, o hesap ve ceza gününü yalanlayanı!”</a:t>
            </a:r>
          </a:p>
          <a:p>
            <a:pPr>
              <a:spcAft>
                <a:spcPts val="600"/>
              </a:spcAft>
            </a:pPr>
            <a:r>
              <a:rPr lang="tr-TR" sz="2400" dirty="0">
                <a:solidFill>
                  <a:srgbClr val="000000"/>
                </a:solidFill>
                <a:latin typeface="Arial" panose="020B0604020202020204" pitchFamily="34" charset="0"/>
                <a:cs typeface="Arial" panose="020B0604020202020204" pitchFamily="34" charset="0"/>
              </a:rPr>
              <a:t>IV. “Öyleyse </a:t>
            </a:r>
            <a:r>
              <a:rPr lang="tr-TR" sz="2400" dirty="0" err="1">
                <a:solidFill>
                  <a:srgbClr val="000000"/>
                </a:solidFill>
                <a:latin typeface="Arial" panose="020B0604020202020204" pitchFamily="34" charset="0"/>
                <a:cs typeface="Arial" panose="020B0604020202020204" pitchFamily="34" charset="0"/>
              </a:rPr>
              <a:t>Rabb’in</a:t>
            </a:r>
            <a:r>
              <a:rPr lang="tr-TR" sz="2400" dirty="0">
                <a:solidFill>
                  <a:srgbClr val="000000"/>
                </a:solidFill>
                <a:latin typeface="Arial" panose="020B0604020202020204" pitchFamily="34" charset="0"/>
                <a:cs typeface="Arial" panose="020B0604020202020204" pitchFamily="34" charset="0"/>
              </a:rPr>
              <a:t> için namaz kıl, kurban kes.”</a:t>
            </a:r>
          </a:p>
          <a:p>
            <a:pPr>
              <a:spcAft>
                <a:spcPts val="600"/>
              </a:spcAft>
            </a:pPr>
            <a:r>
              <a:rPr lang="tr-TR" sz="2400" b="1" dirty="0">
                <a:solidFill>
                  <a:srgbClr val="000000"/>
                </a:solidFill>
                <a:latin typeface="Arial" panose="020B0604020202020204" pitchFamily="34" charset="0"/>
                <a:cs typeface="Arial" panose="020B0604020202020204" pitchFamily="34" charset="0"/>
              </a:rPr>
              <a:t>Yukarıdaki ayetlerden hangileri Ayet el-</a:t>
            </a:r>
            <a:r>
              <a:rPr lang="tr-TR" sz="2400" b="1" dirty="0" err="1">
                <a:solidFill>
                  <a:srgbClr val="000000"/>
                </a:solidFill>
                <a:latin typeface="Arial" panose="020B0604020202020204" pitchFamily="34" charset="0"/>
                <a:cs typeface="Arial" panose="020B0604020202020204" pitchFamily="34" charset="0"/>
              </a:rPr>
              <a:t>Kürsi'nin</a:t>
            </a:r>
            <a:r>
              <a:rPr lang="tr-TR" sz="2400" b="1" dirty="0">
                <a:solidFill>
                  <a:srgbClr val="000000"/>
                </a:solidFill>
                <a:latin typeface="Arial" panose="020B0604020202020204" pitchFamily="34" charset="0"/>
                <a:cs typeface="Arial" panose="020B0604020202020204" pitchFamily="34" charset="0"/>
              </a:rPr>
              <a:t> anlamı içinde yer </a:t>
            </a:r>
            <a:r>
              <a:rPr lang="tr-TR" sz="2400" b="1" u="sng" dirty="0">
                <a:solidFill>
                  <a:srgbClr val="000000"/>
                </a:solidFill>
                <a:latin typeface="Arial" panose="020B0604020202020204" pitchFamily="34" charset="0"/>
                <a:cs typeface="Arial" panose="020B0604020202020204" pitchFamily="34" charset="0"/>
              </a:rPr>
              <a:t>almaz</a:t>
            </a:r>
            <a:r>
              <a:rPr lang="tr-TR" sz="2400" b="1" dirty="0">
                <a:solidFill>
                  <a:srgbClr val="000000"/>
                </a:solidFill>
                <a:latin typeface="Arial" panose="020B0604020202020204" pitchFamily="34" charset="0"/>
                <a:cs typeface="Arial" panose="020B0604020202020204" pitchFamily="34" charset="0"/>
              </a:rPr>
              <a:t>?</a:t>
            </a:r>
          </a:p>
          <a:p>
            <a:pPr>
              <a:spcAft>
                <a:spcPts val="600"/>
              </a:spcAft>
            </a:pPr>
            <a:r>
              <a:rPr lang="tr-TR" sz="2400" dirty="0">
                <a:solidFill>
                  <a:srgbClr val="000000"/>
                </a:solidFill>
                <a:latin typeface="Arial" panose="020B0604020202020204" pitchFamily="34" charset="0"/>
                <a:cs typeface="Arial" panose="020B0604020202020204" pitchFamily="34" charset="0"/>
              </a:rPr>
              <a:t>A) Yalnız I 					B) I ve III</a:t>
            </a:r>
          </a:p>
          <a:p>
            <a:pPr>
              <a:spcAft>
                <a:spcPts val="600"/>
              </a:spcAft>
            </a:pPr>
            <a:r>
              <a:rPr lang="tr-TR" sz="2400" dirty="0">
                <a:solidFill>
                  <a:srgbClr val="000000"/>
                </a:solidFill>
                <a:latin typeface="Arial" panose="020B0604020202020204" pitchFamily="34" charset="0"/>
                <a:cs typeface="Arial" panose="020B0604020202020204" pitchFamily="34" charset="0"/>
              </a:rPr>
              <a:t>C) II ve IV 					D) III ve IV</a:t>
            </a:r>
            <a:endParaRPr lang="en-US" sz="2400" dirty="0">
              <a:solidFill>
                <a:srgbClr val="000000"/>
              </a:solidFill>
              <a:latin typeface="Arial" panose="020B0604020202020204" pitchFamily="34" charset="0"/>
              <a:cs typeface="Arial" panose="020B0604020202020204" pitchFamily="34" charset="0"/>
            </a:endParaRPr>
          </a:p>
        </p:txBody>
      </p:sp>
      <p:sp>
        <p:nvSpPr>
          <p:cNvPr id="6" name="Metin kutusu 5">
            <a:extLst>
              <a:ext uri="{FF2B5EF4-FFF2-40B4-BE49-F238E27FC236}">
                <a16:creationId xmlns:a16="http://schemas.microsoft.com/office/drawing/2014/main" id="{379D1C40-11F5-CC06-760A-FD81645EF7D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F191226C-0C1C-5DBE-132E-8941220BF6FF}"/>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9" name="Metin kutusu 4">
            <a:extLst>
              <a:ext uri="{FF2B5EF4-FFF2-40B4-BE49-F238E27FC236}">
                <a16:creationId xmlns:a16="http://schemas.microsoft.com/office/drawing/2014/main" id="{5E2B7D7B-635D-4A08-AA79-D7EA0701AA39}"/>
              </a:ext>
            </a:extLst>
          </p:cNvPr>
          <p:cNvSpPr txBox="1"/>
          <p:nvPr/>
        </p:nvSpPr>
        <p:spPr>
          <a:xfrm>
            <a:off x="0" y="585247"/>
            <a:ext cx="5401994"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a:latin typeface="Arial" panose="020B0604020202020204" pitchFamily="34" charset="0"/>
                <a:cs typeface="Arial" panose="020B0604020202020204" pitchFamily="34" charset="0"/>
              </a:rPr>
              <a:t>  Bumerang</a:t>
            </a:r>
            <a:r>
              <a:rPr lang="tr-TR" sz="1800" dirty="0">
                <a:latin typeface="Arial" panose="020B0604020202020204" pitchFamily="34" charset="0"/>
                <a:cs typeface="Arial" panose="020B0604020202020204" pitchFamily="34" charset="0"/>
              </a:rPr>
              <a:t> / 1. Ünite / Kavratan Testler 6 / Soru 3</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4077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904353D-2724-4137-82E0-C59FEE7C4C26}">
  <we:reference id="wa104380518" version="3.5.0.0" store="tr-TR" storeType="OMEX"/>
  <we:alternateReferences>
    <we:reference id="WA104380518" version="3.5.0.0" store="WA10438051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1428</TotalTime>
  <Words>1654</Words>
  <Application>Microsoft Office PowerPoint</Application>
  <PresentationFormat>Geniş ekran</PresentationFormat>
  <Paragraphs>248</Paragraphs>
  <Slides>19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19</vt:i4>
      </vt:variant>
    </vt:vector>
  </HeadingPairs>
  <TitlesOfParts>
    <vt:vector size="23"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Balcı</cp:lastModifiedBy>
  <cp:revision>16</cp:revision>
  <dcterms:created xsi:type="dcterms:W3CDTF">2023-07-30T08:03:49Z</dcterms:created>
  <dcterms:modified xsi:type="dcterms:W3CDTF">2023-08-28T18:50:59Z</dcterms:modified>
</cp:coreProperties>
</file>