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4" r:id="rId4"/>
    <p:sldId id="314" r:id="rId5"/>
    <p:sldId id="315" r:id="rId6"/>
    <p:sldId id="316" r:id="rId7"/>
    <p:sldId id="317" r:id="rId8"/>
    <p:sldId id="318" r:id="rId9"/>
    <p:sldId id="319" r:id="rId10"/>
    <p:sldId id="270" r:id="rId11"/>
    <p:sldId id="271" r:id="rId12"/>
    <p:sldId id="290" r:id="rId13"/>
    <p:sldId id="275" r:id="rId14"/>
    <p:sldId id="276" r:id="rId15"/>
    <p:sldId id="277" r:id="rId16"/>
    <p:sldId id="282" r:id="rId17"/>
    <p:sldId id="283" r:id="rId18"/>
    <p:sldId id="284" r:id="rId19"/>
    <p:sldId id="295" r:id="rId20"/>
    <p:sldId id="281"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35E"/>
    <a:srgbClr val="E30056"/>
    <a:srgbClr val="5B2F08"/>
    <a:srgbClr val="FFE1AA"/>
    <a:srgbClr val="FFFFFF"/>
    <a:srgbClr val="D37840"/>
    <a:srgbClr val="232737"/>
    <a:srgbClr val="ACB5C5"/>
    <a:srgbClr val="EBA68E"/>
    <a:srgbClr val="F5D5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0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sanat içeren bir resim&#10;&#10;Açıklama otomatik olarak oluşturuldu">
            <a:extLst>
              <a:ext uri="{FF2B5EF4-FFF2-40B4-BE49-F238E27FC236}">
                <a16:creationId xmlns:a16="http://schemas.microsoft.com/office/drawing/2014/main" id="{43CD40FD-765B-FEEF-7B63-BC7569E3C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8.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solidFill>
                  <a:schemeClr val="bg1"/>
                </a:solidFill>
                <a:latin typeface="Arial" panose="020B0604020202020204" pitchFamily="34" charset="0"/>
                <a:cs typeface="Arial" panose="020B0604020202020204" pitchFamily="34" charset="0"/>
              </a:rPr>
              <a:t>DİN KÜLTÜRÜ VE </a:t>
            </a:r>
          </a:p>
          <a:p>
            <a:pPr algn="ctr"/>
            <a:r>
              <a:rPr lang="tr-TR" sz="4000" b="1" dirty="0">
                <a:solidFill>
                  <a:schemeClr val="bg1"/>
                </a:solidFill>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19875" y="2355496"/>
            <a:ext cx="3365402"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KADER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4.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490689" y="3126927"/>
            <a:ext cx="2393999" cy="923330"/>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Bir Peygamber Tanıyorum: </a:t>
            </a:r>
          </a:p>
          <a:p>
            <a:pPr algn="ctr"/>
            <a:r>
              <a:rPr lang="tr-TR" b="1" dirty="0">
                <a:latin typeface="Arial" panose="020B0604020202020204" pitchFamily="34" charset="0"/>
                <a:cs typeface="Arial" panose="020B0604020202020204" pitchFamily="34" charset="0"/>
              </a:rPr>
              <a:t>Hz. Musa (a.s.)</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latin typeface="Arial" panose="020B0604020202020204" pitchFamily="34" charset="0"/>
                <a:cs typeface="Arial" panose="020B0604020202020204" pitchFamily="34" charset="0"/>
              </a:rPr>
              <a:t>Din Kültürü </a:t>
            </a:r>
          </a:p>
          <a:p>
            <a:pPr algn="ctr"/>
            <a:r>
              <a:rPr lang="tr-TR" sz="23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7998BA57-2142-D926-01F3-DD309C0D9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79621" y="4998446"/>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02937D2B-1695-48C2-ACCC-F64B5CB74DAA}"/>
              </a:ext>
            </a:extLst>
          </p:cNvPr>
          <p:cNvSpPr txBox="1"/>
          <p:nvPr/>
        </p:nvSpPr>
        <p:spPr>
          <a:xfrm>
            <a:off x="773405" y="1061526"/>
            <a:ext cx="10551087" cy="4909036"/>
          </a:xfrm>
          <a:prstGeom prst="rect">
            <a:avLst/>
          </a:prstGeom>
          <a:noFill/>
        </p:spPr>
        <p:txBody>
          <a:bodyPr wrap="square" rtlCol="0">
            <a:spAutoFit/>
          </a:bodyPr>
          <a:lstStyle/>
          <a:p>
            <a:r>
              <a:rPr lang="tr-TR" sz="2400" dirty="0">
                <a:solidFill>
                  <a:srgbClr val="000000"/>
                </a:solidFill>
                <a:latin typeface="Arial" panose="020B0604020202020204" pitchFamily="34" charset="0"/>
                <a:cs typeface="Arial" panose="020B0604020202020204" pitchFamily="34" charset="0"/>
              </a:rPr>
              <a:t>Hz. Musa (a.s.), </a:t>
            </a:r>
            <a:r>
              <a:rPr lang="tr-TR" sz="2400" dirty="0" err="1">
                <a:solidFill>
                  <a:srgbClr val="000000"/>
                </a:solidFill>
                <a:latin typeface="Arial" panose="020B0604020202020204" pitchFamily="34" charset="0"/>
                <a:cs typeface="Arial" panose="020B0604020202020204" pitchFamily="34" charset="0"/>
              </a:rPr>
              <a:t>Medyen’de</a:t>
            </a:r>
            <a:r>
              <a:rPr lang="tr-TR" sz="2400" dirty="0">
                <a:solidFill>
                  <a:srgbClr val="000000"/>
                </a:solidFill>
                <a:latin typeface="Arial" panose="020B0604020202020204" pitchFamily="34" charset="0"/>
                <a:cs typeface="Arial" panose="020B0604020202020204" pitchFamily="34" charset="0"/>
              </a:rPr>
              <a:t> bir süre kaldıktan sonra eşiyle beraber </a:t>
            </a:r>
          </a:p>
          <a:p>
            <a:pPr>
              <a:spcAft>
                <a:spcPts val="600"/>
              </a:spcAft>
            </a:pPr>
            <a:r>
              <a:rPr lang="tr-TR" sz="2400" dirty="0">
                <a:solidFill>
                  <a:srgbClr val="000000"/>
                </a:solidFill>
                <a:latin typeface="Arial" panose="020B0604020202020204" pitchFamily="34" charset="0"/>
                <a:cs typeface="Arial" panose="020B0604020202020204" pitchFamily="34" charset="0"/>
              </a:rPr>
              <a:t>Mısır’a gitmeye karar verdi. Hz. Musa (a.s.), eşiyle yolda Tur Dağı civarındayken bir mola verir. Tur Dağı tarafına başını çevirdiğinde bir ateşin yandığını görür. Meraklanıp ateşin yanına gittiğinde Yüce Allah, bu ateşten O'na seslenir. Onu mucizelerle destekleyerek Firavun ve Mısır halkını Yüce Allah’ın (c.c.) varlığına ve birliğine inanmaya çağırmak için görevlendirir.</a:t>
            </a:r>
          </a:p>
          <a:p>
            <a:pPr>
              <a:spcAft>
                <a:spcPts val="600"/>
              </a:spcAft>
            </a:pPr>
            <a:r>
              <a:rPr lang="tr-TR" sz="2400" b="1" dirty="0">
                <a:solidFill>
                  <a:srgbClr val="000000"/>
                </a:solidFill>
                <a:latin typeface="Arial" panose="020B0604020202020204" pitchFamily="34" charset="0"/>
                <a:cs typeface="Arial" panose="020B0604020202020204" pitchFamily="34" charset="0"/>
              </a:rPr>
              <a:t>Bu parçada Hz. Musa (a.s.) ile ilgili aşağıdakilerden hangisi vurgulanmıştır?</a:t>
            </a:r>
          </a:p>
          <a:p>
            <a:pPr>
              <a:spcAft>
                <a:spcPts val="600"/>
              </a:spcAft>
            </a:pPr>
            <a:r>
              <a:rPr lang="tr-TR" sz="2400" dirty="0">
                <a:solidFill>
                  <a:srgbClr val="000000"/>
                </a:solidFill>
                <a:latin typeface="Arial" panose="020B0604020202020204" pitchFamily="34" charset="0"/>
                <a:cs typeface="Arial" panose="020B0604020202020204" pitchFamily="34" charset="0"/>
              </a:rPr>
              <a:t>A) Firavun ile mücadelesi</a:t>
            </a:r>
          </a:p>
          <a:p>
            <a:pPr>
              <a:spcAft>
                <a:spcPts val="600"/>
              </a:spcAft>
            </a:pPr>
            <a:r>
              <a:rPr lang="tr-TR" sz="2400" dirty="0">
                <a:solidFill>
                  <a:srgbClr val="000000"/>
                </a:solidFill>
                <a:latin typeface="Arial" panose="020B0604020202020204" pitchFamily="34" charset="0"/>
                <a:cs typeface="Arial" panose="020B0604020202020204" pitchFamily="34" charset="0"/>
              </a:rPr>
              <a:t>B) </a:t>
            </a:r>
            <a:r>
              <a:rPr lang="tr-TR" sz="2400" dirty="0" err="1">
                <a:solidFill>
                  <a:srgbClr val="000000"/>
                </a:solidFill>
                <a:latin typeface="Arial" panose="020B0604020202020204" pitchFamily="34" charset="0"/>
                <a:cs typeface="Arial" panose="020B0604020202020204" pitchFamily="34" charset="0"/>
              </a:rPr>
              <a:t>Medyen’i</a:t>
            </a:r>
            <a:r>
              <a:rPr lang="tr-TR" sz="2400" dirty="0">
                <a:solidFill>
                  <a:srgbClr val="000000"/>
                </a:solidFill>
                <a:latin typeface="Arial" panose="020B0604020202020204" pitchFamily="34" charset="0"/>
                <a:cs typeface="Arial" panose="020B0604020202020204" pitchFamily="34" charset="0"/>
              </a:rPr>
              <a:t> imana davet etmesi</a:t>
            </a:r>
          </a:p>
          <a:p>
            <a:pPr>
              <a:spcAft>
                <a:spcPts val="600"/>
              </a:spcAft>
            </a:pPr>
            <a:r>
              <a:rPr lang="tr-TR" sz="2400" dirty="0">
                <a:solidFill>
                  <a:srgbClr val="000000"/>
                </a:solidFill>
                <a:latin typeface="Arial" panose="020B0604020202020204" pitchFamily="34" charset="0"/>
                <a:cs typeface="Arial" panose="020B0604020202020204" pitchFamily="34" charset="0"/>
              </a:rPr>
              <a:t>C) Peygamber olarak görevlendirmesi</a:t>
            </a:r>
          </a:p>
          <a:p>
            <a:pPr>
              <a:spcAft>
                <a:spcPts val="600"/>
              </a:spcAft>
            </a:pPr>
            <a:r>
              <a:rPr lang="tr-TR" sz="2400" dirty="0">
                <a:solidFill>
                  <a:srgbClr val="000000"/>
                </a:solidFill>
                <a:latin typeface="Arial" panose="020B0604020202020204" pitchFamily="34" charset="0"/>
                <a:cs typeface="Arial" panose="020B0604020202020204" pitchFamily="34" charset="0"/>
              </a:rPr>
              <a:t>D) Mucizelerle desteklemesi</a:t>
            </a:r>
            <a:endParaRPr lang="en-US" sz="2400" dirty="0">
              <a:solidFill>
                <a:srgbClr val="000000"/>
              </a:solidFill>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379D1C40-11F5-CC06-760A-FD81645EF7D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F191226C-0C1C-5DBE-132E-8941220BF6FF}"/>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91211009-B0F7-B227-859B-7C166C4D94FC}"/>
              </a:ext>
            </a:extLst>
          </p:cNvPr>
          <p:cNvSpPr txBox="1"/>
          <p:nvPr/>
        </p:nvSpPr>
        <p:spPr>
          <a:xfrm>
            <a:off x="0" y="590108"/>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5 / Soru 1</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8759279B-538E-FE23-B552-24AC4D131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reeform 6">
            <a:extLst>
              <a:ext uri="{FF2B5EF4-FFF2-40B4-BE49-F238E27FC236}">
                <a16:creationId xmlns:a16="http://schemas.microsoft.com/office/drawing/2014/main" id="{B64A8305-71C6-36D5-1EDF-DAEBF5B1EA4B}"/>
              </a:ext>
            </a:extLst>
          </p:cNvPr>
          <p:cNvSpPr/>
          <p:nvPr/>
        </p:nvSpPr>
        <p:spPr>
          <a:xfrm>
            <a:off x="679621" y="5420476"/>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D0600FD1-3820-ED14-9BFC-D45E19AC1BEF}"/>
              </a:ext>
            </a:extLst>
          </p:cNvPr>
          <p:cNvSpPr txBox="1"/>
          <p:nvPr/>
        </p:nvSpPr>
        <p:spPr>
          <a:xfrm>
            <a:off x="773405" y="1061526"/>
            <a:ext cx="9496009" cy="4909036"/>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I. Hz. Musa (a.s.), Kur’an-ı Kerim’de geçen İsrailoğulları'na gönderilen bir peygamberdir. </a:t>
            </a:r>
          </a:p>
          <a:p>
            <a:pPr>
              <a:spcAft>
                <a:spcPts val="600"/>
              </a:spcAft>
            </a:pPr>
            <a:r>
              <a:rPr lang="tr-TR" sz="2400" dirty="0">
                <a:solidFill>
                  <a:srgbClr val="000000"/>
                </a:solidFill>
                <a:latin typeface="Arial" panose="020B0604020202020204" pitchFamily="34" charset="0"/>
                <a:cs typeface="Arial" panose="020B0604020202020204" pitchFamily="34" charset="0"/>
              </a:rPr>
              <a:t>II. Kendisine Zebur isimli ilahi kitap verilmiştir. Bir gün kahinlerden biri Nemrut’a gelip İsrailoğulları'ndan doğacak bir çocuğun devleti yıkacağını söyledi. Nemrut bundan korktu ve bu sene doğan bütün erkek çocuklarını öldürtme kararı aldı. </a:t>
            </a:r>
          </a:p>
          <a:p>
            <a:pPr>
              <a:spcAft>
                <a:spcPts val="600"/>
              </a:spcAft>
            </a:pPr>
            <a:r>
              <a:rPr lang="tr-TR" sz="2400" dirty="0">
                <a:solidFill>
                  <a:srgbClr val="000000"/>
                </a:solidFill>
                <a:latin typeface="Arial" panose="020B0604020202020204" pitchFamily="34" charset="0"/>
                <a:cs typeface="Arial" panose="020B0604020202020204" pitchFamily="34" charset="0"/>
              </a:rPr>
              <a:t>III. Annesi, Hz. Musa’yı (a.s.) doğurunca onu başına gelecek bir kötülükten korunmak için Yüce Allah’ın emriyle bir sepete koyarak nehre bıraktı.</a:t>
            </a:r>
          </a:p>
          <a:p>
            <a:pPr>
              <a:spcAft>
                <a:spcPts val="600"/>
              </a:spcAft>
            </a:pPr>
            <a:r>
              <a:rPr lang="tr-TR" sz="2400" b="1" dirty="0">
                <a:solidFill>
                  <a:srgbClr val="000000"/>
                </a:solidFill>
                <a:latin typeface="Arial" panose="020B0604020202020204" pitchFamily="34" charset="0"/>
                <a:cs typeface="Arial" panose="020B0604020202020204" pitchFamily="34" charset="0"/>
              </a:rPr>
              <a:t>Bu parçada numaralandırılmış cümlelerden hangileri </a:t>
            </a:r>
            <a:r>
              <a:rPr lang="tr-TR" sz="2400" b="1" u="sng" dirty="0">
                <a:solidFill>
                  <a:srgbClr val="000000"/>
                </a:solidFill>
                <a:latin typeface="Arial" panose="020B0604020202020204" pitchFamily="34" charset="0"/>
                <a:cs typeface="Arial" panose="020B0604020202020204" pitchFamily="34" charset="0"/>
              </a:rPr>
              <a:t>yanlıştır</a:t>
            </a:r>
            <a:r>
              <a:rPr lang="tr-TR" sz="2400" b="1" dirty="0">
                <a:solidFill>
                  <a:srgbClr val="000000"/>
                </a:solidFill>
                <a:latin typeface="Arial" panose="020B0604020202020204" pitchFamily="34" charset="0"/>
                <a:cs typeface="Arial" panose="020B0604020202020204" pitchFamily="34" charset="0"/>
              </a:rPr>
              <a:t>?</a:t>
            </a:r>
          </a:p>
          <a:p>
            <a:pPr>
              <a:spcAft>
                <a:spcPts val="600"/>
              </a:spcAft>
            </a:pPr>
            <a:r>
              <a:rPr lang="tr-TR" sz="2400" dirty="0">
                <a:solidFill>
                  <a:srgbClr val="000000"/>
                </a:solidFill>
                <a:latin typeface="Arial" panose="020B0604020202020204" pitchFamily="34" charset="0"/>
                <a:cs typeface="Arial" panose="020B0604020202020204" pitchFamily="34" charset="0"/>
              </a:rPr>
              <a:t>A) Yalnız I 				B) I ve II</a:t>
            </a:r>
          </a:p>
          <a:p>
            <a:pPr>
              <a:spcAft>
                <a:spcPts val="600"/>
              </a:spcAft>
            </a:pPr>
            <a:r>
              <a:rPr lang="tr-TR" sz="2400" dirty="0">
                <a:solidFill>
                  <a:srgbClr val="000000"/>
                </a:solidFill>
                <a:latin typeface="Arial" panose="020B0604020202020204" pitchFamily="34" charset="0"/>
                <a:cs typeface="Arial" panose="020B0604020202020204" pitchFamily="34" charset="0"/>
              </a:rPr>
              <a:t>C) Yalnız II 				D) II ve III</a:t>
            </a:r>
            <a:endParaRPr lang="en-US" sz="2400" dirty="0">
              <a:solidFill>
                <a:srgbClr val="000000"/>
              </a:solidFill>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BDB3BEDC-FE28-7474-6D8B-551A311ED03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B217512-9341-F69B-E02D-28185A2623C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0" name="Metin kutusu 4">
            <a:extLst>
              <a:ext uri="{FF2B5EF4-FFF2-40B4-BE49-F238E27FC236}">
                <a16:creationId xmlns:a16="http://schemas.microsoft.com/office/drawing/2014/main" id="{5E2B7D7B-635D-4A08-AA79-D7EA0701AA39}"/>
              </a:ext>
            </a:extLst>
          </p:cNvPr>
          <p:cNvSpPr txBox="1"/>
          <p:nvPr/>
        </p:nvSpPr>
        <p:spPr>
          <a:xfrm>
            <a:off x="0" y="590108"/>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5 / Soru 2</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04EB149F-2C69-29A3-DE1A-2EF28EEE0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4770537"/>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Hz. Musa’nın annesi, bebeğini Firavun’un ölüm emri ve askerlerinden korumak için ……………….…….. bıraktı. </a:t>
            </a:r>
          </a:p>
          <a:p>
            <a:pPr>
              <a:spcAft>
                <a:spcPts val="1200"/>
              </a:spcAft>
            </a:pPr>
            <a:r>
              <a:rPr lang="tr-TR" sz="2400" dirty="0">
                <a:solidFill>
                  <a:srgbClr val="000000"/>
                </a:solidFill>
                <a:latin typeface="Arial" panose="020B0604020202020204" pitchFamily="34" charset="0"/>
                <a:cs typeface="Arial" panose="020B0604020202020204" pitchFamily="34" charset="0"/>
              </a:rPr>
              <a:t>• Firavun Hz. Musa’yı (a.s.) zindana atmakla tehdit edince Yüce Allah onu birtakım ……………………. destekledi.</a:t>
            </a:r>
          </a:p>
          <a:p>
            <a:pPr>
              <a:spcAft>
                <a:spcPts val="1200"/>
              </a:spcAft>
            </a:pPr>
            <a:r>
              <a:rPr lang="tr-TR" sz="2400" dirty="0">
                <a:solidFill>
                  <a:srgbClr val="000000"/>
                </a:solidFill>
                <a:latin typeface="Arial" panose="020B0604020202020204" pitchFamily="34" charset="0"/>
                <a:cs typeface="Arial" panose="020B0604020202020204" pitchFamily="34" charset="0"/>
              </a:rPr>
              <a:t>• Hz. Musa (a.s.), …………….. …… gereği kardeşi Hz. Harun’u (a.s.) yerine  vekil bırakıp kavminden ayrıldı ve …..…….  ……….. kırk gün kaldı.</a:t>
            </a:r>
          </a:p>
          <a:p>
            <a:pPr>
              <a:spcAft>
                <a:spcPts val="1200"/>
              </a:spcAft>
            </a:pPr>
            <a:r>
              <a:rPr lang="tr-TR" sz="2400" dirty="0">
                <a:solidFill>
                  <a:srgbClr val="000000"/>
                </a:solidFill>
                <a:latin typeface="Arial" panose="020B0604020202020204" pitchFamily="34" charset="0"/>
                <a:cs typeface="Arial" panose="020B0604020202020204" pitchFamily="34" charset="0"/>
              </a:rPr>
              <a:t>• Hz. Musa (a.s.) …..…………… ayrıldı ve …..…….…… şehrinde yaşlı bir zat ile tanıştı. Yaşlı adamla bir …….…….…… yaptı. Bunun bir gereği olarak on yıl …..…….…..… yaptı. </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2287060" y="1928204"/>
            <a:ext cx="3273723" cy="461665"/>
          </a:xfrm>
          <a:prstGeom prst="rect">
            <a:avLst/>
          </a:prstGeom>
          <a:noFill/>
        </p:spPr>
        <p:txBody>
          <a:bodyPr wrap="square" rtlCol="0">
            <a:spAutoFit/>
          </a:bodyPr>
          <a:lstStyle/>
          <a:p>
            <a:pPr algn="ctr"/>
            <a:r>
              <a:rPr lang="tr-TR" sz="2400" b="1" dirty="0">
                <a:solidFill>
                  <a:srgbClr val="FF0000"/>
                </a:solidFill>
              </a:rPr>
              <a:t>Nil Nehri'ne</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2226915" y="2813030"/>
            <a:ext cx="2103839" cy="461665"/>
          </a:xfrm>
          <a:prstGeom prst="rect">
            <a:avLst/>
          </a:prstGeom>
          <a:noFill/>
        </p:spPr>
        <p:txBody>
          <a:bodyPr wrap="square" rtlCol="0">
            <a:spAutoFit/>
          </a:bodyPr>
          <a:lstStyle/>
          <a:p>
            <a:pPr algn="ctr"/>
            <a:r>
              <a:rPr lang="tr-TR" sz="2400" b="1" dirty="0">
                <a:solidFill>
                  <a:srgbClr val="FF0000"/>
                </a:solidFill>
              </a:rPr>
              <a:t>mucizelerle</a:t>
            </a:r>
          </a:p>
        </p:txBody>
      </p:sp>
      <p:sp>
        <p:nvSpPr>
          <p:cNvPr id="10" name="Metin kutusu 9">
            <a:extLst>
              <a:ext uri="{FF2B5EF4-FFF2-40B4-BE49-F238E27FC236}">
                <a16:creationId xmlns:a16="http://schemas.microsoft.com/office/drawing/2014/main" id="{286865E6-0D8C-A4D4-48DD-F87E28D1414A}"/>
              </a:ext>
            </a:extLst>
          </p:cNvPr>
          <p:cNvSpPr txBox="1"/>
          <p:nvPr/>
        </p:nvSpPr>
        <p:spPr>
          <a:xfrm>
            <a:off x="2972365" y="4197703"/>
            <a:ext cx="2236461" cy="461665"/>
          </a:xfrm>
          <a:prstGeom prst="rect">
            <a:avLst/>
          </a:prstGeom>
          <a:noFill/>
        </p:spPr>
        <p:txBody>
          <a:bodyPr wrap="square" rtlCol="0">
            <a:spAutoFit/>
          </a:bodyPr>
          <a:lstStyle/>
          <a:p>
            <a:pPr algn="ctr"/>
            <a:r>
              <a:rPr lang="tr-TR" sz="2400" b="1" dirty="0">
                <a:solidFill>
                  <a:srgbClr val="FF0000"/>
                </a:solidFill>
              </a:rPr>
              <a:t>Mısır'dan</a:t>
            </a:r>
          </a:p>
        </p:txBody>
      </p:sp>
      <p:sp>
        <p:nvSpPr>
          <p:cNvPr id="7" name="Metin kutusu 6">
            <a:extLst>
              <a:ext uri="{FF2B5EF4-FFF2-40B4-BE49-F238E27FC236}">
                <a16:creationId xmlns:a16="http://schemas.microsoft.com/office/drawing/2014/main" id="{569B3822-E1A9-2526-0FC5-9170E0E9CC2A}"/>
              </a:ext>
            </a:extLst>
          </p:cNvPr>
          <p:cNvSpPr txBox="1"/>
          <p:nvPr/>
        </p:nvSpPr>
        <p:spPr>
          <a:xfrm>
            <a:off x="3019561" y="3312877"/>
            <a:ext cx="2972974" cy="461665"/>
          </a:xfrm>
          <a:prstGeom prst="rect">
            <a:avLst/>
          </a:prstGeom>
          <a:noFill/>
        </p:spPr>
        <p:txBody>
          <a:bodyPr wrap="square" rtlCol="0">
            <a:spAutoFit/>
          </a:bodyPr>
          <a:lstStyle/>
          <a:p>
            <a:pPr algn="ctr"/>
            <a:r>
              <a:rPr lang="tr-TR" sz="2400" b="1" dirty="0">
                <a:solidFill>
                  <a:srgbClr val="FF0000"/>
                </a:solidFill>
              </a:rPr>
              <a:t>Allah'ın (c.c.) emri</a:t>
            </a:r>
          </a:p>
        </p:txBody>
      </p:sp>
      <p:sp>
        <p:nvSpPr>
          <p:cNvPr id="13" name="Metin kutusu 12">
            <a:extLst>
              <a:ext uri="{FF2B5EF4-FFF2-40B4-BE49-F238E27FC236}">
                <a16:creationId xmlns:a16="http://schemas.microsoft.com/office/drawing/2014/main" id="{28740CC6-3A1D-6765-FD6E-7A220FC4EF9C}"/>
              </a:ext>
            </a:extLst>
          </p:cNvPr>
          <p:cNvSpPr txBox="1"/>
          <p:nvPr/>
        </p:nvSpPr>
        <p:spPr>
          <a:xfrm>
            <a:off x="5162260" y="3652442"/>
            <a:ext cx="2972974" cy="461665"/>
          </a:xfrm>
          <a:prstGeom prst="rect">
            <a:avLst/>
          </a:prstGeom>
          <a:noFill/>
        </p:spPr>
        <p:txBody>
          <a:bodyPr wrap="square" rtlCol="0">
            <a:spAutoFit/>
          </a:bodyPr>
          <a:lstStyle/>
          <a:p>
            <a:pPr algn="ctr"/>
            <a:r>
              <a:rPr lang="tr-TR" sz="2400" b="1" dirty="0" err="1">
                <a:solidFill>
                  <a:srgbClr val="FF0000"/>
                </a:solidFill>
              </a:rPr>
              <a:t>Tûr</a:t>
            </a:r>
            <a:r>
              <a:rPr lang="tr-TR" sz="2400" b="1" dirty="0">
                <a:solidFill>
                  <a:srgbClr val="FF0000"/>
                </a:solidFill>
              </a:rPr>
              <a:t> (Sina) Dağı'nda</a:t>
            </a:r>
          </a:p>
        </p:txBody>
      </p:sp>
      <p:sp>
        <p:nvSpPr>
          <p:cNvPr id="11" name="Metin kutusu 10">
            <a:extLst>
              <a:ext uri="{FF2B5EF4-FFF2-40B4-BE49-F238E27FC236}">
                <a16:creationId xmlns:a16="http://schemas.microsoft.com/office/drawing/2014/main" id="{0418A9DC-2D81-5E51-E5C9-F2807B21F0A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6BB98E2F-469A-9CDB-DFB3-B166039046D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9" name="Metin kutusu 8">
            <a:extLst>
              <a:ext uri="{FF2B5EF4-FFF2-40B4-BE49-F238E27FC236}">
                <a16:creationId xmlns:a16="http://schemas.microsoft.com/office/drawing/2014/main" id="{CE491F60-B529-7EE1-60AB-716BA8FCBBF6}"/>
              </a:ext>
            </a:extLst>
          </p:cNvPr>
          <p:cNvSpPr txBox="1"/>
          <p:nvPr/>
        </p:nvSpPr>
        <p:spPr>
          <a:xfrm>
            <a:off x="6388031" y="4197702"/>
            <a:ext cx="2236461" cy="461665"/>
          </a:xfrm>
          <a:prstGeom prst="rect">
            <a:avLst/>
          </a:prstGeom>
          <a:noFill/>
        </p:spPr>
        <p:txBody>
          <a:bodyPr wrap="square" rtlCol="0">
            <a:spAutoFit/>
          </a:bodyPr>
          <a:lstStyle/>
          <a:p>
            <a:pPr algn="ctr"/>
            <a:r>
              <a:rPr lang="tr-TR" sz="2400" b="1" dirty="0">
                <a:solidFill>
                  <a:srgbClr val="FF0000"/>
                </a:solidFill>
              </a:rPr>
              <a:t>Medyen'den</a:t>
            </a:r>
          </a:p>
        </p:txBody>
      </p:sp>
      <p:sp>
        <p:nvSpPr>
          <p:cNvPr id="14" name="Metin kutusu 13">
            <a:extLst>
              <a:ext uri="{FF2B5EF4-FFF2-40B4-BE49-F238E27FC236}">
                <a16:creationId xmlns:a16="http://schemas.microsoft.com/office/drawing/2014/main" id="{EB730878-0B8F-D42A-DFED-D0F75CD4094B}"/>
              </a:ext>
            </a:extLst>
          </p:cNvPr>
          <p:cNvSpPr txBox="1"/>
          <p:nvPr/>
        </p:nvSpPr>
        <p:spPr>
          <a:xfrm>
            <a:off x="4864000" y="4538606"/>
            <a:ext cx="2236461" cy="461665"/>
          </a:xfrm>
          <a:prstGeom prst="rect">
            <a:avLst/>
          </a:prstGeom>
          <a:noFill/>
        </p:spPr>
        <p:txBody>
          <a:bodyPr wrap="square" rtlCol="0">
            <a:spAutoFit/>
          </a:bodyPr>
          <a:lstStyle/>
          <a:p>
            <a:pPr algn="ctr"/>
            <a:r>
              <a:rPr lang="tr-TR" sz="2400" b="1" dirty="0">
                <a:solidFill>
                  <a:srgbClr val="FF0000"/>
                </a:solidFill>
              </a:rPr>
              <a:t>anlaşma</a:t>
            </a:r>
          </a:p>
        </p:txBody>
      </p:sp>
      <p:sp>
        <p:nvSpPr>
          <p:cNvPr id="15" name="Metin kutusu 14">
            <a:extLst>
              <a:ext uri="{FF2B5EF4-FFF2-40B4-BE49-F238E27FC236}">
                <a16:creationId xmlns:a16="http://schemas.microsoft.com/office/drawing/2014/main" id="{C8C3348D-B141-C608-7DEC-D60D9D6D81DA}"/>
              </a:ext>
            </a:extLst>
          </p:cNvPr>
          <p:cNvSpPr txBox="1"/>
          <p:nvPr/>
        </p:nvSpPr>
        <p:spPr>
          <a:xfrm>
            <a:off x="1571281" y="4905474"/>
            <a:ext cx="2236461" cy="461665"/>
          </a:xfrm>
          <a:prstGeom prst="rect">
            <a:avLst/>
          </a:prstGeom>
          <a:noFill/>
        </p:spPr>
        <p:txBody>
          <a:bodyPr wrap="square" rtlCol="0">
            <a:spAutoFit/>
          </a:bodyPr>
          <a:lstStyle/>
          <a:p>
            <a:pPr algn="ctr"/>
            <a:r>
              <a:rPr lang="tr-TR" sz="2400" b="1" dirty="0">
                <a:solidFill>
                  <a:srgbClr val="FF0000"/>
                </a:solidFill>
              </a:rPr>
              <a:t>çobanlık</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7" grpId="0"/>
      <p:bldP spid="13" grpId="0"/>
      <p:bldP spid="9"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238282E6-90F1-52B2-8874-AFDD7527F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MUSA</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FİRAVUN</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HARUN</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MISIR</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NİLNEHRİ</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787163"/>
            <a:ext cx="1929531" cy="477054"/>
          </a:xfrm>
          <a:prstGeom prst="rect">
            <a:avLst/>
          </a:prstGeom>
          <a:solidFill>
            <a:srgbClr val="FC8F00"/>
          </a:solidFill>
        </p:spPr>
        <p:txBody>
          <a:bodyPr wrap="square" rtlCol="0">
            <a:spAutoFit/>
          </a:bodyPr>
          <a:lstStyle/>
          <a:p>
            <a:pPr algn="ctr"/>
            <a:r>
              <a:rPr lang="tr-TR" sz="2500" b="1" dirty="0">
                <a:latin typeface="Arial" panose="020B0604020202020204" pitchFamily="34" charset="0"/>
                <a:cs typeface="Arial" panose="020B0604020202020204" pitchFamily="34" charset="0"/>
              </a:rPr>
              <a:t>KIZILDENİZ</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MUCİZE</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07831"/>
          </a:xfrm>
          <a:prstGeom prst="rect">
            <a:avLst/>
          </a:prstGeom>
          <a:solidFill>
            <a:srgbClr val="FC8F00"/>
          </a:solidFill>
        </p:spPr>
        <p:txBody>
          <a:bodyPr wrap="square" rtlCol="0">
            <a:spAutoFit/>
          </a:bodyPr>
          <a:lstStyle/>
          <a:p>
            <a:pPr algn="ctr"/>
            <a:r>
              <a:rPr lang="tr-TR" sz="2700" b="1" dirty="0">
                <a:latin typeface="Arial" panose="020B0604020202020204" pitchFamily="34" charset="0"/>
                <a:cs typeface="Arial" panose="020B0604020202020204" pitchFamily="34" charset="0"/>
              </a:rPr>
              <a:t>MEDYEN</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ASMU</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UNFİVRA</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UNAHR</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SIRIM</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İNELRİNH</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3"/>
            <a:ext cx="1929531" cy="477054"/>
          </a:xfrm>
          <a:prstGeom prst="rect">
            <a:avLst/>
          </a:prstGeom>
          <a:solidFill>
            <a:srgbClr val="FC8F00"/>
          </a:solidFill>
        </p:spPr>
        <p:txBody>
          <a:bodyPr wrap="square" rtlCol="0">
            <a:spAutoFit/>
          </a:bodyPr>
          <a:lstStyle/>
          <a:p>
            <a:pPr algn="ctr"/>
            <a:r>
              <a:rPr lang="tr-TR" sz="2500" b="1" dirty="0">
                <a:latin typeface="Arial" panose="020B0604020202020204" pitchFamily="34" charset="0"/>
                <a:cs typeface="Arial" panose="020B0604020202020204" pitchFamily="34" charset="0"/>
              </a:rPr>
              <a:t>DELİKIZINZ</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EZİMCU</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YEDEMN</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5" name="Metin kutusu 4">
            <a:extLst>
              <a:ext uri="{FF2B5EF4-FFF2-40B4-BE49-F238E27FC236}">
                <a16:creationId xmlns:a16="http://schemas.microsoft.com/office/drawing/2014/main" id="{1640F1E1-FC44-FA57-D5C5-4E4776A6C94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Metin kutusu 5">
            <a:extLst>
              <a:ext uri="{FF2B5EF4-FFF2-40B4-BE49-F238E27FC236}">
                <a16:creationId xmlns:a16="http://schemas.microsoft.com/office/drawing/2014/main" id="{3F0D8D24-47AD-53B3-E9E1-F77DA4037B8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A713AD8A-E483-3116-6949-9C492AF7E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0" name="Metin kutusu 19">
            <a:extLst>
              <a:ext uri="{FF2B5EF4-FFF2-40B4-BE49-F238E27FC236}">
                <a16:creationId xmlns:a16="http://schemas.microsoft.com/office/drawing/2014/main" id="{114D999C-D9E0-2549-FC15-D71A0156A4C0}"/>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1" name="Metin kutusu 20">
            <a:extLst>
              <a:ext uri="{FF2B5EF4-FFF2-40B4-BE49-F238E27FC236}">
                <a16:creationId xmlns:a16="http://schemas.microsoft.com/office/drawing/2014/main" id="{E106EDF3-18D6-20D8-BDD8-0A6217F372E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5B86C848-7ADD-DD26-B4CD-3CC8B7CC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İsrail oğullarını Mısır’dan kurtaran peygamber</a:t>
            </a:r>
          </a:p>
        </p:txBody>
      </p:sp>
      <p:sp>
        <p:nvSpPr>
          <p:cNvPr id="7" name="Metin kutusu 6">
            <a:extLst>
              <a:ext uri="{FF2B5EF4-FFF2-40B4-BE49-F238E27FC236}">
                <a16:creationId xmlns:a16="http://schemas.microsoft.com/office/drawing/2014/main" id="{FF4F4F8D-6B1F-3C35-687B-B6E4F0FFF54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6471AB1E-A18D-F743-DEF1-F1884C10FFE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B974E045-2B0D-6F25-148C-3E4AACAD8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Hz. Musa’nın kardeşi</a:t>
            </a:r>
          </a:p>
        </p:txBody>
      </p:sp>
      <p:sp>
        <p:nvSpPr>
          <p:cNvPr id="7" name="Metin kutusu 6">
            <a:extLst>
              <a:ext uri="{FF2B5EF4-FFF2-40B4-BE49-F238E27FC236}">
                <a16:creationId xmlns:a16="http://schemas.microsoft.com/office/drawing/2014/main" id="{B1A241D8-3741-C004-5159-D4721731283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C8E276E8-27E2-5E59-1304-76D89074C071}"/>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0302ADCB-7EC5-B56D-41E9-AC2F1EF9E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Hz. Musa’nın yuva kurduğu ve meslek edindiği şehir</a:t>
            </a:r>
          </a:p>
        </p:txBody>
      </p:sp>
      <p:sp>
        <p:nvSpPr>
          <p:cNvPr id="7" name="Metin kutusu 6">
            <a:extLst>
              <a:ext uri="{FF2B5EF4-FFF2-40B4-BE49-F238E27FC236}">
                <a16:creationId xmlns:a16="http://schemas.microsoft.com/office/drawing/2014/main" id="{9398C1D9-A08D-53D8-89C5-EB6768CA3D1F}"/>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3ED640A9-C230-D579-03FF-4F11F2F7D04C}"/>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67A446A5-FCEC-C236-A54B-03481D275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İNANCI</a:t>
            </a:r>
            <a:endParaRPr lang="en-US" sz="1800" b="1" dirty="0">
              <a:solidFill>
                <a:srgbClr val="F2FAFF"/>
              </a:solidFill>
              <a:latin typeface="Arial" panose="020B0604020202020204" pitchFamily="34" charset="0"/>
              <a:cs typeface="Arial" panose="020B0604020202020204" pitchFamily="34" charset="0"/>
            </a:endParaRP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F</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V</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Mısır azizi, Mısır hükümdarı</a:t>
            </a:r>
          </a:p>
        </p:txBody>
      </p:sp>
      <p:sp>
        <p:nvSpPr>
          <p:cNvPr id="7" name="Metin kutusu 6">
            <a:extLst>
              <a:ext uri="{FF2B5EF4-FFF2-40B4-BE49-F238E27FC236}">
                <a16:creationId xmlns:a16="http://schemas.microsoft.com/office/drawing/2014/main" id="{5FDA3D97-7C7D-8A4B-7E4C-B6693EA8F90C}"/>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53C2FB08-61CE-E817-C590-E1BE8D1361CD}"/>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81F9DFE1-77BB-9A6D-3B33-C2E7E4C26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KADER </a:t>
            </a:r>
            <a:r>
              <a:rPr lang="en-US"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80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Mısır’da çok yaygın olan batıl inanış, geleceği bilme iddiası</a:t>
            </a:r>
          </a:p>
        </p:txBody>
      </p:sp>
      <p:sp>
        <p:nvSpPr>
          <p:cNvPr id="24" name="Freeform 6">
            <a:extLst>
              <a:ext uri="{FF2B5EF4-FFF2-40B4-BE49-F238E27FC236}">
                <a16:creationId xmlns:a16="http://schemas.microsoft.com/office/drawing/2014/main" id="{B96A0DA3-AD46-75EE-BD18-75ECA8518B79}"/>
              </a:ext>
            </a:extLst>
          </p:cNvPr>
          <p:cNvSpPr/>
          <p:nvPr/>
        </p:nvSpPr>
        <p:spPr>
          <a:xfrm>
            <a:off x="371533" y="211606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26" name="Freeform 6">
            <a:extLst>
              <a:ext uri="{FF2B5EF4-FFF2-40B4-BE49-F238E27FC236}">
                <a16:creationId xmlns:a16="http://schemas.microsoft.com/office/drawing/2014/main" id="{5F858D6C-964C-6DC9-97C8-53B65FC08E05}"/>
              </a:ext>
            </a:extLst>
          </p:cNvPr>
          <p:cNvSpPr/>
          <p:nvPr/>
        </p:nvSpPr>
        <p:spPr>
          <a:xfrm>
            <a:off x="1793933" y="211605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7" name="Freeform 6">
            <a:extLst>
              <a:ext uri="{FF2B5EF4-FFF2-40B4-BE49-F238E27FC236}">
                <a16:creationId xmlns:a16="http://schemas.microsoft.com/office/drawing/2014/main" id="{A16E2E11-596A-EDDB-43EE-5C8A53F8522F}"/>
              </a:ext>
            </a:extLst>
          </p:cNvPr>
          <p:cNvSpPr/>
          <p:nvPr/>
        </p:nvSpPr>
        <p:spPr>
          <a:xfrm>
            <a:off x="32290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8" name="Freeform 6">
            <a:extLst>
              <a:ext uri="{FF2B5EF4-FFF2-40B4-BE49-F238E27FC236}">
                <a16:creationId xmlns:a16="http://schemas.microsoft.com/office/drawing/2014/main" id="{CCC393D7-DA58-C8CB-3FDC-C49946FA0636}"/>
              </a:ext>
            </a:extLst>
          </p:cNvPr>
          <p:cNvSpPr/>
          <p:nvPr/>
        </p:nvSpPr>
        <p:spPr>
          <a:xfrm>
            <a:off x="46641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9" name="Freeform 6">
            <a:extLst>
              <a:ext uri="{FF2B5EF4-FFF2-40B4-BE49-F238E27FC236}">
                <a16:creationId xmlns:a16="http://schemas.microsoft.com/office/drawing/2014/main" id="{50E28095-92F7-2F94-9720-5A0C5BB8581E}"/>
              </a:ext>
            </a:extLst>
          </p:cNvPr>
          <p:cNvSpPr/>
          <p:nvPr/>
        </p:nvSpPr>
        <p:spPr>
          <a:xfrm>
            <a:off x="6086533" y="211605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0" name="Freeform 6">
            <a:extLst>
              <a:ext uri="{FF2B5EF4-FFF2-40B4-BE49-F238E27FC236}">
                <a16:creationId xmlns:a16="http://schemas.microsoft.com/office/drawing/2014/main" id="{F6611828-134D-F60A-E7F7-37D92209FFD7}"/>
              </a:ext>
            </a:extLst>
          </p:cNvPr>
          <p:cNvSpPr/>
          <p:nvPr/>
        </p:nvSpPr>
        <p:spPr>
          <a:xfrm>
            <a:off x="7521633" y="211605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1" name="Freeform 6">
            <a:extLst>
              <a:ext uri="{FF2B5EF4-FFF2-40B4-BE49-F238E27FC236}">
                <a16:creationId xmlns:a16="http://schemas.microsoft.com/office/drawing/2014/main" id="{C39642A0-9049-32FA-25B1-EAE3250B8C88}"/>
              </a:ext>
            </a:extLst>
          </p:cNvPr>
          <p:cNvSpPr/>
          <p:nvPr/>
        </p:nvSpPr>
        <p:spPr>
          <a:xfrm>
            <a:off x="8954794"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32" name="Metin kutusu 31">
            <a:extLst>
              <a:ext uri="{FF2B5EF4-FFF2-40B4-BE49-F238E27FC236}">
                <a16:creationId xmlns:a16="http://schemas.microsoft.com/office/drawing/2014/main" id="{C6E12980-796E-144A-71CB-46352ED9D881}"/>
              </a:ext>
            </a:extLst>
          </p:cNvPr>
          <p:cNvSpPr txBox="1"/>
          <p:nvPr/>
        </p:nvSpPr>
        <p:spPr>
          <a:xfrm>
            <a:off x="5595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F</a:t>
            </a:r>
          </a:p>
        </p:txBody>
      </p:sp>
      <p:sp>
        <p:nvSpPr>
          <p:cNvPr id="33" name="Metin kutusu 32">
            <a:extLst>
              <a:ext uri="{FF2B5EF4-FFF2-40B4-BE49-F238E27FC236}">
                <a16:creationId xmlns:a16="http://schemas.microsoft.com/office/drawing/2014/main" id="{0C75434C-0F37-4AD7-3F4F-2A5BB2FCBBFE}"/>
              </a:ext>
            </a:extLst>
          </p:cNvPr>
          <p:cNvSpPr txBox="1"/>
          <p:nvPr/>
        </p:nvSpPr>
        <p:spPr>
          <a:xfrm>
            <a:off x="19756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34" name="Metin kutusu 33">
            <a:extLst>
              <a:ext uri="{FF2B5EF4-FFF2-40B4-BE49-F238E27FC236}">
                <a16:creationId xmlns:a16="http://schemas.microsoft.com/office/drawing/2014/main" id="{E235764C-7295-3DAC-C1A0-13EE030C544D}"/>
              </a:ext>
            </a:extLst>
          </p:cNvPr>
          <p:cNvSpPr txBox="1"/>
          <p:nvPr/>
        </p:nvSpPr>
        <p:spPr>
          <a:xfrm>
            <a:off x="34126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5" name="Metin kutusu 34">
            <a:extLst>
              <a:ext uri="{FF2B5EF4-FFF2-40B4-BE49-F238E27FC236}">
                <a16:creationId xmlns:a16="http://schemas.microsoft.com/office/drawing/2014/main" id="{B703D4DD-B379-3A43-58DE-5D0B31E5CBE1}"/>
              </a:ext>
            </a:extLst>
          </p:cNvPr>
          <p:cNvSpPr txBox="1"/>
          <p:nvPr/>
        </p:nvSpPr>
        <p:spPr>
          <a:xfrm>
            <a:off x="48477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C</a:t>
            </a:r>
          </a:p>
        </p:txBody>
      </p:sp>
      <p:sp>
        <p:nvSpPr>
          <p:cNvPr id="36" name="Metin kutusu 35">
            <a:extLst>
              <a:ext uri="{FF2B5EF4-FFF2-40B4-BE49-F238E27FC236}">
                <a16:creationId xmlns:a16="http://schemas.microsoft.com/office/drawing/2014/main" id="{FBA37157-614C-D7C2-62F6-B4D4E82AC7D5}"/>
              </a:ext>
            </a:extLst>
          </p:cNvPr>
          <p:cNvSpPr txBox="1"/>
          <p:nvPr/>
        </p:nvSpPr>
        <p:spPr>
          <a:xfrm>
            <a:off x="62695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7" name="Metin kutusu 36">
            <a:extLst>
              <a:ext uri="{FF2B5EF4-FFF2-40B4-BE49-F238E27FC236}">
                <a16:creationId xmlns:a16="http://schemas.microsoft.com/office/drawing/2014/main" id="{23AA3B05-B739-E028-0FFD-37A9EC4DBD2C}"/>
              </a:ext>
            </a:extLst>
          </p:cNvPr>
          <p:cNvSpPr txBox="1"/>
          <p:nvPr/>
        </p:nvSpPr>
        <p:spPr>
          <a:xfrm>
            <a:off x="77002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8" name="Metin kutusu 37">
            <a:extLst>
              <a:ext uri="{FF2B5EF4-FFF2-40B4-BE49-F238E27FC236}">
                <a16:creationId xmlns:a16="http://schemas.microsoft.com/office/drawing/2014/main" id="{0E084BEC-DFEF-10C9-1B1E-3B36FC86E93B}"/>
              </a:ext>
            </a:extLst>
          </p:cNvPr>
          <p:cNvSpPr txBox="1"/>
          <p:nvPr/>
        </p:nvSpPr>
        <p:spPr>
          <a:xfrm>
            <a:off x="91333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9" name="Freeform 6">
            <a:extLst>
              <a:ext uri="{FF2B5EF4-FFF2-40B4-BE49-F238E27FC236}">
                <a16:creationId xmlns:a16="http://schemas.microsoft.com/office/drawing/2014/main" id="{1BECFF68-F773-ABB8-7EB5-904ADCA7A773}"/>
              </a:ext>
            </a:extLst>
          </p:cNvPr>
          <p:cNvSpPr/>
          <p:nvPr/>
        </p:nvSpPr>
        <p:spPr>
          <a:xfrm>
            <a:off x="10404443"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40" name="Metin kutusu 39">
            <a:extLst>
              <a:ext uri="{FF2B5EF4-FFF2-40B4-BE49-F238E27FC236}">
                <a16:creationId xmlns:a16="http://schemas.microsoft.com/office/drawing/2014/main" id="{02F56F92-A88C-1379-8304-A3859B6DF0F8}"/>
              </a:ext>
            </a:extLst>
          </p:cNvPr>
          <p:cNvSpPr txBox="1"/>
          <p:nvPr/>
        </p:nvSpPr>
        <p:spPr>
          <a:xfrm>
            <a:off x="10583047"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7" name="Metin kutusu 6">
            <a:extLst>
              <a:ext uri="{FF2B5EF4-FFF2-40B4-BE49-F238E27FC236}">
                <a16:creationId xmlns:a16="http://schemas.microsoft.com/office/drawing/2014/main" id="{84D1A991-0669-57BE-5077-685D23CAC3A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A39246FB-CBA3-D5C7-7719-D0003726B121}"/>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027633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6D04A295-D2EC-17E2-FABE-FE94D3EBD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rgbClr val="E4A344"/>
            </a:solidFill>
          </a:ln>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6" name="Metin kutusu 5">
            <a:extLst>
              <a:ext uri="{FF2B5EF4-FFF2-40B4-BE49-F238E27FC236}">
                <a16:creationId xmlns:a16="http://schemas.microsoft.com/office/drawing/2014/main" id="{C3A6B053-D21F-D553-80FC-5493ED4ED9DC}"/>
              </a:ext>
            </a:extLst>
          </p:cNvPr>
          <p:cNvSpPr txBox="1"/>
          <p:nvPr/>
        </p:nvSpPr>
        <p:spPr>
          <a:xfrm>
            <a:off x="2751214" y="1319251"/>
            <a:ext cx="9063610" cy="1384995"/>
          </a:xfrm>
          <a:prstGeom prst="rect">
            <a:avLst/>
          </a:prstGeom>
          <a:noFill/>
        </p:spPr>
        <p:txBody>
          <a:bodyPr wrap="square" rtlCol="0">
            <a:spAutoFit/>
          </a:bodyPr>
          <a:lstStyle/>
          <a:p>
            <a:r>
              <a:rPr lang="tr-TR" sz="2800" dirty="0">
                <a:latin typeface="Arial" panose="020B0604020202020204" pitchFamily="34" charset="0"/>
              </a:rPr>
              <a:t>• Hz. Musa, Kur’an’da adı geçen peygamberlerdendir. Kur'an-ı Kerim'in otuz dört suresinde, yüz otuz altı yerde adı geçer.</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2751214" y="3836027"/>
            <a:ext cx="8320928" cy="1815882"/>
          </a:xfrm>
          <a:prstGeom prst="rect">
            <a:avLst/>
          </a:prstGeom>
          <a:noFill/>
        </p:spPr>
        <p:txBody>
          <a:bodyPr wrap="square" rtlCol="0">
            <a:spAutoFit/>
          </a:bodyPr>
          <a:lstStyle/>
          <a:p>
            <a:pPr marL="3175"/>
            <a:r>
              <a:rPr lang="tr-TR" sz="2800" dirty="0">
                <a:latin typeface="Arial" panose="020B0604020202020204" pitchFamily="34" charset="0"/>
                <a:cs typeface="Arial" panose="020B0604020202020204" pitchFamily="34" charset="0"/>
              </a:rPr>
              <a:t>• Eski Mısır’da krallara Firavun adı verilirdi. Mısır’ın eski yerlileri Kıptîler gök cisimlerine tapardı ve putperestti. Falcılık, sihirbazlık ve kahinlik çok yaygın ve muteber alanlardı.</a:t>
            </a:r>
          </a:p>
        </p:txBody>
      </p:sp>
      <p:pic>
        <p:nvPicPr>
          <p:cNvPr id="5" name="Resim 4" descr="kitap, iç mekan içeren bir resim&#10;&#10;Açıklama otomatik olarak oluşturuldu">
            <a:extLst>
              <a:ext uri="{FF2B5EF4-FFF2-40B4-BE49-F238E27FC236}">
                <a16:creationId xmlns:a16="http://schemas.microsoft.com/office/drawing/2014/main" id="{1CB00532-ED87-0BC2-4937-FB8E866EE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48" y="679434"/>
            <a:ext cx="1960603" cy="2636495"/>
          </a:xfrm>
          <a:prstGeom prst="rect">
            <a:avLst/>
          </a:prstGeom>
        </p:spPr>
      </p:pic>
      <p:pic>
        <p:nvPicPr>
          <p:cNvPr id="9" name="Resim 8" descr="bina, gökyüzü, Eskiçağ tarihi, bulut içeren bir resim&#10;&#10;Açıklama otomatik olarak oluşturuldu">
            <a:extLst>
              <a:ext uri="{FF2B5EF4-FFF2-40B4-BE49-F238E27FC236}">
                <a16:creationId xmlns:a16="http://schemas.microsoft.com/office/drawing/2014/main" id="{B3D2F7C1-EF6A-2106-901B-5E5513A55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28" y="3531470"/>
            <a:ext cx="1959640" cy="2635200"/>
          </a:xfrm>
          <a:prstGeom prst="rect">
            <a:avLst/>
          </a:prstGeom>
        </p:spPr>
      </p:pic>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55E9B61B-D244-0A45-E256-EFDD51411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Resim 13" descr="ekran görüntüsü, grafik, grafik tasarım, tasarım içeren bir resim&#10;&#10;Açıklama otomatik olarak oluşturuldu">
            <a:extLst>
              <a:ext uri="{FF2B5EF4-FFF2-40B4-BE49-F238E27FC236}">
                <a16:creationId xmlns:a16="http://schemas.microsoft.com/office/drawing/2014/main" id="{4F4A5E0A-2851-90CC-6302-ACC5A067F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2013562"/>
            <a:ext cx="4614000" cy="1008000"/>
          </a:xfrm>
          <a:prstGeom prst="rect">
            <a:avLst/>
          </a:prstGeom>
        </p:spPr>
      </p:pic>
      <p:pic>
        <p:nvPicPr>
          <p:cNvPr id="18" name="Resim 17" descr="ekran görüntüsü, grafik, grafik tasarım, tasarım içeren bir resim&#10;&#10;Açıklama otomatik olarak oluşturuldu">
            <a:extLst>
              <a:ext uri="{FF2B5EF4-FFF2-40B4-BE49-F238E27FC236}">
                <a16:creationId xmlns:a16="http://schemas.microsoft.com/office/drawing/2014/main" id="{DEF65EF1-4B38-8F3D-B33C-96599966D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3163203"/>
            <a:ext cx="4614000" cy="1008000"/>
          </a:xfrm>
          <a:prstGeom prst="rect">
            <a:avLst/>
          </a:prstGeom>
        </p:spPr>
      </p:pic>
      <p:pic>
        <p:nvPicPr>
          <p:cNvPr id="20" name="Resim 19" descr="ekran görüntüsü, grafik, grafik tasarım, tasarım içeren bir resim&#10;&#10;Açıklama otomatik olarak oluşturuldu">
            <a:extLst>
              <a:ext uri="{FF2B5EF4-FFF2-40B4-BE49-F238E27FC236}">
                <a16:creationId xmlns:a16="http://schemas.microsoft.com/office/drawing/2014/main" id="{615AE505-D033-775A-5203-D22FE217C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4309625"/>
            <a:ext cx="4614000" cy="100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KADER </a:t>
            </a:r>
            <a:r>
              <a:rPr lang="en-US"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C78346E3-473B-23C9-0FBC-B3BD885F45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D0548224-3F34-EC9B-3A84-04F6867D2FA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grpSp>
        <p:nvGrpSpPr>
          <p:cNvPr id="7" name="Grup 6">
            <a:extLst>
              <a:ext uri="{FF2B5EF4-FFF2-40B4-BE49-F238E27FC236}">
                <a16:creationId xmlns:a16="http://schemas.microsoft.com/office/drawing/2014/main" id="{0471592E-A42A-436D-3928-EB79ADBFA8D9}"/>
              </a:ext>
            </a:extLst>
          </p:cNvPr>
          <p:cNvGrpSpPr/>
          <p:nvPr/>
        </p:nvGrpSpPr>
        <p:grpSpPr>
          <a:xfrm>
            <a:off x="0" y="5350371"/>
            <a:ext cx="12192000" cy="954107"/>
            <a:chOff x="0" y="5372597"/>
            <a:chExt cx="12192000" cy="954107"/>
          </a:xfrm>
        </p:grpSpPr>
        <p:sp>
          <p:nvSpPr>
            <p:cNvPr id="10" name="Dikdörtgen 9">
              <a:extLst>
                <a:ext uri="{FF2B5EF4-FFF2-40B4-BE49-F238E27FC236}">
                  <a16:creationId xmlns:a16="http://schemas.microsoft.com/office/drawing/2014/main" id="{D32972ED-CAD3-D1FD-75A1-241BD7FBAF38}"/>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12" name="Metin kutusu 11">
              <a:extLst>
                <a:ext uri="{FF2B5EF4-FFF2-40B4-BE49-F238E27FC236}">
                  <a16:creationId xmlns:a16="http://schemas.microsoft.com/office/drawing/2014/main" id="{2C90D1A1-A922-7486-198F-94DAC9FE8B52}"/>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5" name="Resim 14" descr="daire, ekran görüntüsü, grafik, yaratıcılık içeren bir resim&#10;&#10;Açıklama otomatik olarak oluşturuldu">
              <a:extLst>
                <a:ext uri="{FF2B5EF4-FFF2-40B4-BE49-F238E27FC236}">
                  <a16:creationId xmlns:a16="http://schemas.microsoft.com/office/drawing/2014/main" id="{FA1F1B5B-21A5-730B-005F-CB9A3C388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6" name="Resim 15" descr="daire, ekran görüntüsü, grafik, yaratıcılık içeren bir resim&#10;&#10;Açıklama otomatik olarak oluşturuldu">
              <a:extLst>
                <a:ext uri="{FF2B5EF4-FFF2-40B4-BE49-F238E27FC236}">
                  <a16:creationId xmlns:a16="http://schemas.microsoft.com/office/drawing/2014/main" id="{7ACA03B9-9A06-B7F2-8880-6C4AE0F12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Dikdörtgen: Köşeleri Yuvarlatılmış 2">
            <a:extLst>
              <a:ext uri="{FF2B5EF4-FFF2-40B4-BE49-F238E27FC236}">
                <a16:creationId xmlns:a16="http://schemas.microsoft.com/office/drawing/2014/main" id="{15C251FD-011A-E6C3-4F51-5025D89B98A9}"/>
              </a:ext>
            </a:extLst>
          </p:cNvPr>
          <p:cNvSpPr/>
          <p:nvPr/>
        </p:nvSpPr>
        <p:spPr>
          <a:xfrm>
            <a:off x="-178192" y="659261"/>
            <a:ext cx="10181001"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2" y="701465"/>
            <a:ext cx="9644835" cy="553998"/>
          </a:xfrm>
          <a:prstGeom prst="rect">
            <a:avLst/>
          </a:prstGeom>
          <a:noFill/>
        </p:spPr>
        <p:txBody>
          <a:bodyPr wrap="square" rtlCol="0">
            <a:spAutoFit/>
          </a:bodyPr>
          <a:lstStyle/>
          <a:p>
            <a:r>
              <a:rPr lang="tr-TR" sz="3000" b="1" dirty="0">
                <a:solidFill>
                  <a:schemeClr val="bg1"/>
                </a:solidFill>
                <a:latin typeface="Arial" panose="020B0604020202020204" pitchFamily="34" charset="0"/>
                <a:cs typeface="Arial" panose="020B0604020202020204" pitchFamily="34" charset="0"/>
              </a:rPr>
              <a:t>Hz. Musa’nın (a.s.) Bebekliği ve Ölümden Kurtuluşu</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857C765D-89C0-68CA-C624-E723BB8EE3CF}"/>
              </a:ext>
            </a:extLst>
          </p:cNvPr>
          <p:cNvSpPr txBox="1"/>
          <p:nvPr/>
        </p:nvSpPr>
        <p:spPr>
          <a:xfrm>
            <a:off x="4000142" y="1788540"/>
            <a:ext cx="7863385" cy="4031873"/>
          </a:xfrm>
          <a:prstGeom prst="rect">
            <a:avLst/>
          </a:prstGeom>
          <a:noFill/>
        </p:spPr>
        <p:txBody>
          <a:bodyPr wrap="square" rtlCol="0">
            <a:spAutoFit/>
          </a:bodyPr>
          <a:lstStyle/>
          <a:p>
            <a:r>
              <a:rPr lang="tr-TR" sz="3200" dirty="0">
                <a:latin typeface="Arial" panose="020B0604020202020204" pitchFamily="34" charset="0"/>
                <a:cs typeface="Arial" panose="020B0604020202020204" pitchFamily="34" charset="0"/>
              </a:rPr>
              <a:t>• Firavun erkek çocuklarının öldürülmesini emredince Hz. Musa’nın annesi, yavrusunu Firavun’un askerlerinden korumak için Nil Nehri’ne bıraktı. Sandık sarayın bahçesine geldi. Firavun’un karısı bebeği himayesine aldı. Saraydaki   Hz. Musa’nın sütannesi olarak kendi öz annesi vazifelendirildi.</a:t>
            </a:r>
          </a:p>
        </p:txBody>
      </p:sp>
      <p:pic>
        <p:nvPicPr>
          <p:cNvPr id="7" name="Resim 6" descr="dış mekan, gökyüzü, kuş, su içeren bir resim&#10;&#10;Açıklama otomatik olarak oluşturuldu">
            <a:extLst>
              <a:ext uri="{FF2B5EF4-FFF2-40B4-BE49-F238E27FC236}">
                <a16:creationId xmlns:a16="http://schemas.microsoft.com/office/drawing/2014/main" id="{B302BA7C-8A8A-5FB9-EBDB-1DD585436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74" y="1573729"/>
            <a:ext cx="3343194" cy="4495716"/>
          </a:xfrm>
          <a:prstGeom prst="rect">
            <a:avLst/>
          </a:prstGeom>
        </p:spPr>
      </p:pic>
    </p:spTree>
    <p:extLst>
      <p:ext uri="{BB962C8B-B14F-4D97-AF65-F5344CB8AC3E}">
        <p14:creationId xmlns:p14="http://schemas.microsoft.com/office/powerpoint/2010/main" val="2137504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5" name="Dikdörtgen: Köşeleri Yuvarlatılmış 4">
            <a:extLst>
              <a:ext uri="{FF2B5EF4-FFF2-40B4-BE49-F238E27FC236}">
                <a16:creationId xmlns:a16="http://schemas.microsoft.com/office/drawing/2014/main" id="{B673B8FB-CAA4-2D83-134B-7BC295F38872}"/>
              </a:ext>
            </a:extLst>
          </p:cNvPr>
          <p:cNvSpPr/>
          <p:nvPr/>
        </p:nvSpPr>
        <p:spPr>
          <a:xfrm>
            <a:off x="-178192" y="659261"/>
            <a:ext cx="10181001"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2" y="701465"/>
            <a:ext cx="10794381" cy="553998"/>
          </a:xfrm>
          <a:prstGeom prst="rect">
            <a:avLst/>
          </a:prstGeom>
          <a:noFill/>
        </p:spPr>
        <p:txBody>
          <a:bodyPr wrap="square" rtlCol="0">
            <a:spAutoFit/>
          </a:bodyPr>
          <a:lstStyle/>
          <a:p>
            <a:r>
              <a:rPr lang="tr-TR" sz="3000" b="1" dirty="0">
                <a:solidFill>
                  <a:schemeClr val="bg1"/>
                </a:solidFill>
                <a:latin typeface="Arial" panose="020B0604020202020204" pitchFamily="34" charset="0"/>
                <a:cs typeface="Arial" panose="020B0604020202020204" pitchFamily="34" charset="0"/>
              </a:rPr>
              <a:t>Hz. Musa’nın (a.s.) Olgunluk Çağı ve Medyen Hayatı </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857C765D-89C0-68CA-C624-E723BB8EE3CF}"/>
              </a:ext>
            </a:extLst>
          </p:cNvPr>
          <p:cNvSpPr txBox="1"/>
          <p:nvPr/>
        </p:nvSpPr>
        <p:spPr>
          <a:xfrm>
            <a:off x="3999633" y="1557430"/>
            <a:ext cx="7863893" cy="1477328"/>
          </a:xfrm>
          <a:prstGeom prst="rect">
            <a:avLst/>
          </a:prstGeom>
          <a:noFill/>
        </p:spPr>
        <p:txBody>
          <a:bodyPr wrap="square" rtlCol="0">
            <a:spAutoFit/>
          </a:bodyPr>
          <a:lstStyle/>
          <a:p>
            <a:r>
              <a:rPr lang="tr-TR" sz="3000" dirty="0">
                <a:latin typeface="Arial" panose="020B0604020202020204" pitchFamily="34" charset="0"/>
                <a:cs typeface="Arial" panose="020B0604020202020204" pitchFamily="34" charset="0"/>
              </a:rPr>
              <a:t>• Allah’ın (c.c.) takdiriyle Hz. Musa (a.s.), Firavun’un sarayında emniyet içinde olgunluk çağına geldi.</a:t>
            </a:r>
          </a:p>
        </p:txBody>
      </p:sp>
      <p:sp>
        <p:nvSpPr>
          <p:cNvPr id="3" name="Metin kutusu 2">
            <a:extLst>
              <a:ext uri="{FF2B5EF4-FFF2-40B4-BE49-F238E27FC236}">
                <a16:creationId xmlns:a16="http://schemas.microsoft.com/office/drawing/2014/main" id="{F1C3D8C5-F971-691C-5A5B-53B9E76C45BB}"/>
              </a:ext>
            </a:extLst>
          </p:cNvPr>
          <p:cNvSpPr txBox="1"/>
          <p:nvPr/>
        </p:nvSpPr>
        <p:spPr>
          <a:xfrm>
            <a:off x="3999633" y="3177737"/>
            <a:ext cx="8014176" cy="2862322"/>
          </a:xfrm>
          <a:prstGeom prst="rect">
            <a:avLst/>
          </a:prstGeom>
          <a:noFill/>
        </p:spPr>
        <p:txBody>
          <a:bodyPr wrap="square" rtlCol="0">
            <a:spAutoFit/>
          </a:bodyPr>
          <a:lstStyle/>
          <a:p>
            <a:r>
              <a:rPr lang="tr-TR" sz="3000" dirty="0">
                <a:latin typeface="Arial" panose="020B0604020202020204" pitchFamily="34" charset="0"/>
                <a:cs typeface="Arial" panose="020B0604020202020204" pitchFamily="34" charset="0"/>
              </a:rPr>
              <a:t>• Genç yaşında iken karıştığı bir olay sebebiyle Mısır’dan ayrıldı ve Medyen şehrine göç etti. Medyen şehrinde yaşlı bir kimse (Hz. Şuayb) ile tanıştı ve onunla anlaşma yaptı. Anlaşma gereği on yıl çobanlık yaptı. Bu süre zarfında kızlarından biriyle evlendi. </a:t>
            </a:r>
          </a:p>
        </p:txBody>
      </p:sp>
      <p:pic>
        <p:nvPicPr>
          <p:cNvPr id="10" name="Resim 9" descr="bulut, gökyüzü, ekran görüntüsü, dış mekan içeren bir resim&#10;&#10;Açıklama otomatik olarak oluşturuldu">
            <a:extLst>
              <a:ext uri="{FF2B5EF4-FFF2-40B4-BE49-F238E27FC236}">
                <a16:creationId xmlns:a16="http://schemas.microsoft.com/office/drawing/2014/main" id="{3920C4D9-E1C0-90C4-588A-BC0D0F11B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5" y="1557430"/>
            <a:ext cx="3343703" cy="4496400"/>
          </a:xfrm>
          <a:prstGeom prst="rect">
            <a:avLst/>
          </a:prstGeom>
        </p:spPr>
      </p:pic>
    </p:spTree>
    <p:extLst>
      <p:ext uri="{BB962C8B-B14F-4D97-AF65-F5344CB8AC3E}">
        <p14:creationId xmlns:p14="http://schemas.microsoft.com/office/powerpoint/2010/main" val="1008734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5" name="Dikdörtgen: Köşeleri Yuvarlatılmış 4">
            <a:extLst>
              <a:ext uri="{FF2B5EF4-FFF2-40B4-BE49-F238E27FC236}">
                <a16:creationId xmlns:a16="http://schemas.microsoft.com/office/drawing/2014/main" id="{D72F4BF7-3635-66D4-0F48-3E0553567161}"/>
              </a:ext>
            </a:extLst>
          </p:cNvPr>
          <p:cNvSpPr/>
          <p:nvPr/>
        </p:nvSpPr>
        <p:spPr>
          <a:xfrm>
            <a:off x="-178192" y="659261"/>
            <a:ext cx="10397390"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2" y="701465"/>
            <a:ext cx="10794381" cy="553998"/>
          </a:xfrm>
          <a:prstGeom prst="rect">
            <a:avLst/>
          </a:prstGeom>
          <a:noFill/>
        </p:spPr>
        <p:txBody>
          <a:bodyPr wrap="square" rtlCol="0">
            <a:spAutoFit/>
          </a:bodyPr>
          <a:lstStyle/>
          <a:p>
            <a:r>
              <a:rPr lang="tr-TR" sz="3000" b="1" dirty="0">
                <a:solidFill>
                  <a:schemeClr val="bg1"/>
                </a:solidFill>
                <a:latin typeface="Arial" panose="020B0604020202020204" pitchFamily="34" charset="0"/>
                <a:cs typeface="Arial" panose="020B0604020202020204" pitchFamily="34" charset="0"/>
              </a:rPr>
              <a:t>Hz. Musa’nın (a.s.) Mısır’a Dönüşü ve Peygamberliği</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857C765D-89C0-68CA-C624-E723BB8EE3CF}"/>
              </a:ext>
            </a:extLst>
          </p:cNvPr>
          <p:cNvSpPr txBox="1"/>
          <p:nvPr/>
        </p:nvSpPr>
        <p:spPr>
          <a:xfrm>
            <a:off x="3999631" y="1588787"/>
            <a:ext cx="7863895" cy="1877437"/>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Hz. Musa (a.s.), on yılı tamamlayınca Mısır’a geri dönmeye karar verdi. Hz. Musa eşiyle birlikte Mısır’a dönerken Tur Dağı civarında konakladı. </a:t>
            </a:r>
          </a:p>
        </p:txBody>
      </p:sp>
      <p:sp>
        <p:nvSpPr>
          <p:cNvPr id="3" name="Metin kutusu 2">
            <a:extLst>
              <a:ext uri="{FF2B5EF4-FFF2-40B4-BE49-F238E27FC236}">
                <a16:creationId xmlns:a16="http://schemas.microsoft.com/office/drawing/2014/main" id="{F1C3D8C5-F971-691C-5A5B-53B9E76C45BB}"/>
              </a:ext>
            </a:extLst>
          </p:cNvPr>
          <p:cNvSpPr txBox="1"/>
          <p:nvPr/>
        </p:nvSpPr>
        <p:spPr>
          <a:xfrm>
            <a:off x="3999631" y="3696289"/>
            <a:ext cx="7986043" cy="2323713"/>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Allah; Hz. Musa’yı , Firavun ve Mısır halkını tevhit akidesine inanmaya çağıran peygamber olarak görevlendirdi. Kardeşi Harun’u da yardımcı olarak vazifelendirdi. Hz. Musa (a.s.) kardeşi  Hz. Harun (a.s.) ile birlikte Firavuna gitti.</a:t>
            </a:r>
          </a:p>
        </p:txBody>
      </p:sp>
      <p:pic>
        <p:nvPicPr>
          <p:cNvPr id="10" name="Resim 9" descr="gökyüzü, ekran görüntüsü, dağ kitlesi, zirve içeren bir resim&#10;&#10;Açıklama otomatik olarak oluşturuldu">
            <a:extLst>
              <a:ext uri="{FF2B5EF4-FFF2-40B4-BE49-F238E27FC236}">
                <a16:creationId xmlns:a16="http://schemas.microsoft.com/office/drawing/2014/main" id="{1B35791F-50F6-57B2-460C-3AA10DAFD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4" y="1557430"/>
            <a:ext cx="3343703" cy="4496400"/>
          </a:xfrm>
          <a:prstGeom prst="rect">
            <a:avLst/>
          </a:prstGeom>
        </p:spPr>
      </p:pic>
    </p:spTree>
    <p:extLst>
      <p:ext uri="{BB962C8B-B14F-4D97-AF65-F5344CB8AC3E}">
        <p14:creationId xmlns:p14="http://schemas.microsoft.com/office/powerpoint/2010/main" val="33578741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0" name="Dikdörtgen: Köşeleri Yuvarlatılmış 9">
            <a:extLst>
              <a:ext uri="{FF2B5EF4-FFF2-40B4-BE49-F238E27FC236}">
                <a16:creationId xmlns:a16="http://schemas.microsoft.com/office/drawing/2014/main" id="{9742A13B-67FE-3943-3A39-035BDE193A03}"/>
              </a:ext>
            </a:extLst>
          </p:cNvPr>
          <p:cNvSpPr/>
          <p:nvPr/>
        </p:nvSpPr>
        <p:spPr>
          <a:xfrm>
            <a:off x="-178192" y="659261"/>
            <a:ext cx="8056101"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3" y="701465"/>
            <a:ext cx="7418136" cy="584775"/>
          </a:xfrm>
          <a:prstGeom prst="rect">
            <a:avLst/>
          </a:prstGeom>
          <a:noFill/>
        </p:spPr>
        <p:txBody>
          <a:bodyPr wrap="square" rtlCol="0">
            <a:spAutoFit/>
          </a:bodyPr>
          <a:lstStyle/>
          <a:p>
            <a:r>
              <a:rPr lang="tr-TR" sz="3200" b="1" dirty="0">
                <a:solidFill>
                  <a:schemeClr val="bg1"/>
                </a:solidFill>
                <a:latin typeface="Arial" panose="020B0604020202020204" pitchFamily="34" charset="0"/>
                <a:cs typeface="Arial" panose="020B0604020202020204" pitchFamily="34" charset="0"/>
              </a:rPr>
              <a:t>Hz. Musa’nın (a.s.) Tebliğ Mücadelesi</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857C765D-89C0-68CA-C624-E723BB8EE3CF}"/>
              </a:ext>
            </a:extLst>
          </p:cNvPr>
          <p:cNvSpPr txBox="1"/>
          <p:nvPr/>
        </p:nvSpPr>
        <p:spPr>
          <a:xfrm>
            <a:off x="3999632" y="1422949"/>
            <a:ext cx="7863894" cy="1815882"/>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Firavun Hz. Musa’nın (a.s.) davetini kabul etmeyip onu zindana atmakla tehdit etti. Yüce Allah Hz. Musa’yı (a.s.) birtakım mucizelerle destekledi.</a:t>
            </a:r>
          </a:p>
        </p:txBody>
      </p:sp>
      <p:sp>
        <p:nvSpPr>
          <p:cNvPr id="3" name="Metin kutusu 2">
            <a:extLst>
              <a:ext uri="{FF2B5EF4-FFF2-40B4-BE49-F238E27FC236}">
                <a16:creationId xmlns:a16="http://schemas.microsoft.com/office/drawing/2014/main" id="{F1C3D8C5-F971-691C-5A5B-53B9E76C45BB}"/>
              </a:ext>
            </a:extLst>
          </p:cNvPr>
          <p:cNvSpPr txBox="1"/>
          <p:nvPr/>
        </p:nvSpPr>
        <p:spPr>
          <a:xfrm>
            <a:off x="3999632" y="3372728"/>
            <a:ext cx="7863894" cy="1384995"/>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Firavun en ünlü sihirbazlarını topladı. Hz. Musa’nın (a.s.) mucizesiyle onların yaptıklarının asılsız olduğu anlaşıldı. </a:t>
            </a:r>
          </a:p>
        </p:txBody>
      </p:sp>
      <p:sp>
        <p:nvSpPr>
          <p:cNvPr id="5" name="Metin kutusu 4">
            <a:extLst>
              <a:ext uri="{FF2B5EF4-FFF2-40B4-BE49-F238E27FC236}">
                <a16:creationId xmlns:a16="http://schemas.microsoft.com/office/drawing/2014/main" id="{1FDEC04E-ECBE-176B-1CCF-1A4B13530D99}"/>
              </a:ext>
            </a:extLst>
          </p:cNvPr>
          <p:cNvSpPr txBox="1"/>
          <p:nvPr/>
        </p:nvSpPr>
        <p:spPr>
          <a:xfrm>
            <a:off x="3999632" y="4891620"/>
            <a:ext cx="7863894" cy="1384995"/>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Hz. Musa (a.s.) Firavun’un ve Kıptilerin iman etmesi için uzun yıllar çaba sarf etti. Ancak Firavun bir türlü yola gelmedi ve zulmünü artırdı.</a:t>
            </a:r>
          </a:p>
        </p:txBody>
      </p:sp>
      <p:pic>
        <p:nvPicPr>
          <p:cNvPr id="14" name="Resim 13" descr="kişi, şahıs, taslak, sanat, çizim içeren bir resim&#10;&#10;Açıklama otomatik olarak oluşturuldu">
            <a:extLst>
              <a:ext uri="{FF2B5EF4-FFF2-40B4-BE49-F238E27FC236}">
                <a16:creationId xmlns:a16="http://schemas.microsoft.com/office/drawing/2014/main" id="{7FB207CF-6A8F-C334-6F66-61A664AE8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55" y="1571459"/>
            <a:ext cx="3343703" cy="4496400"/>
          </a:xfrm>
          <a:prstGeom prst="rect">
            <a:avLst/>
          </a:prstGeom>
        </p:spPr>
      </p:pic>
    </p:spTree>
    <p:extLst>
      <p:ext uri="{BB962C8B-B14F-4D97-AF65-F5344CB8AC3E}">
        <p14:creationId xmlns:p14="http://schemas.microsoft.com/office/powerpoint/2010/main" val="2362735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Dikdörtgen: Köşeleri Yuvarlatılmış 5">
            <a:extLst>
              <a:ext uri="{FF2B5EF4-FFF2-40B4-BE49-F238E27FC236}">
                <a16:creationId xmlns:a16="http://schemas.microsoft.com/office/drawing/2014/main" id="{AFACA3C9-0B06-F0BD-B982-6124EB896C0E}"/>
              </a:ext>
            </a:extLst>
          </p:cNvPr>
          <p:cNvSpPr/>
          <p:nvPr/>
        </p:nvSpPr>
        <p:spPr>
          <a:xfrm>
            <a:off x="-178192" y="659261"/>
            <a:ext cx="10181001"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3" y="701465"/>
            <a:ext cx="9429816" cy="584775"/>
          </a:xfrm>
          <a:prstGeom prst="rect">
            <a:avLst/>
          </a:prstGeom>
          <a:noFill/>
        </p:spPr>
        <p:txBody>
          <a:bodyPr wrap="square" rtlCol="0">
            <a:spAutoFit/>
          </a:bodyPr>
          <a:lstStyle/>
          <a:p>
            <a:r>
              <a:rPr lang="tr-TR" sz="3200" b="1" dirty="0">
                <a:solidFill>
                  <a:schemeClr val="bg1"/>
                </a:solidFill>
                <a:latin typeface="Arial" panose="020B0604020202020204" pitchFamily="34" charset="0"/>
                <a:cs typeface="Arial" panose="020B0604020202020204" pitchFamily="34" charset="0"/>
              </a:rPr>
              <a:t>Hz. Musa’nın (a.s.) Kavmini Mısır’dan Çıkarması</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857C765D-89C0-68CA-C624-E723BB8EE3CF}"/>
              </a:ext>
            </a:extLst>
          </p:cNvPr>
          <p:cNvSpPr txBox="1"/>
          <p:nvPr/>
        </p:nvSpPr>
        <p:spPr>
          <a:xfrm>
            <a:off x="4003312" y="1462047"/>
            <a:ext cx="7863895" cy="1815882"/>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Hz. Musa (a.s.) kavmini toplayarak Filistin’e     doğru yola çıktı. Firavun durumu fark edince ordusuyla beraber Hz. Musa (a.s.) ve İsrail oğullarını takip etti.</a:t>
            </a:r>
          </a:p>
        </p:txBody>
      </p:sp>
      <p:sp>
        <p:nvSpPr>
          <p:cNvPr id="3" name="Metin kutusu 2">
            <a:extLst>
              <a:ext uri="{FF2B5EF4-FFF2-40B4-BE49-F238E27FC236}">
                <a16:creationId xmlns:a16="http://schemas.microsoft.com/office/drawing/2014/main" id="{F1C3D8C5-F971-691C-5A5B-53B9E76C45BB}"/>
              </a:ext>
            </a:extLst>
          </p:cNvPr>
          <p:cNvSpPr txBox="1"/>
          <p:nvPr/>
        </p:nvSpPr>
        <p:spPr>
          <a:xfrm>
            <a:off x="3999631" y="3354981"/>
            <a:ext cx="7863895" cy="1384995"/>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Hz. Musa (a.s.) </a:t>
            </a:r>
            <a:r>
              <a:rPr lang="tr-TR" sz="2800" dirty="0" err="1">
                <a:latin typeface="Arial" panose="020B0604020202020204" pitchFamily="34" charset="0"/>
                <a:cs typeface="Arial" panose="020B0604020202020204" pitchFamily="34" charset="0"/>
              </a:rPr>
              <a:t>asâsı</a:t>
            </a:r>
            <a:r>
              <a:rPr lang="tr-TR" sz="2800" dirty="0">
                <a:latin typeface="Arial" panose="020B0604020202020204" pitchFamily="34" charset="0"/>
                <a:cs typeface="Arial" panose="020B0604020202020204" pitchFamily="34" charset="0"/>
              </a:rPr>
              <a:t> ile denize vurdu. Deniz ikiye yarıldı ve Allah (c.c.) Hz. Musa (a.s.)  ve beraberindekileri kurtardı.</a:t>
            </a:r>
          </a:p>
        </p:txBody>
      </p:sp>
      <p:sp>
        <p:nvSpPr>
          <p:cNvPr id="5" name="Metin kutusu 4">
            <a:extLst>
              <a:ext uri="{FF2B5EF4-FFF2-40B4-BE49-F238E27FC236}">
                <a16:creationId xmlns:a16="http://schemas.microsoft.com/office/drawing/2014/main" id="{1FDEC04E-ECBE-176B-1CCF-1A4B13530D99}"/>
              </a:ext>
            </a:extLst>
          </p:cNvPr>
          <p:cNvSpPr txBox="1"/>
          <p:nvPr/>
        </p:nvSpPr>
        <p:spPr>
          <a:xfrm>
            <a:off x="3999631" y="4805747"/>
            <a:ext cx="8028245" cy="1384995"/>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Hz. Musa (a.s.), Allah’ın emri gereği kardeşi </a:t>
            </a:r>
          </a:p>
          <a:p>
            <a:r>
              <a:rPr lang="tr-TR" sz="2800" dirty="0">
                <a:latin typeface="Arial" panose="020B0604020202020204" pitchFamily="34" charset="0"/>
                <a:cs typeface="Arial" panose="020B0604020202020204" pitchFamily="34" charset="0"/>
              </a:rPr>
              <a:t>Hz. Harun’u (a.s.) yerine  vekil bırakıp kavminden ayrıldı ve Tur (Sina) Dağı’nda kırk gün kaldı. </a:t>
            </a:r>
          </a:p>
        </p:txBody>
      </p:sp>
      <p:pic>
        <p:nvPicPr>
          <p:cNvPr id="11" name="Resim 10" descr="bulut, yıldırım, doğa, gökyüzü içeren bir resim&#10;&#10;Açıklama otomatik olarak oluşturuldu">
            <a:extLst>
              <a:ext uri="{FF2B5EF4-FFF2-40B4-BE49-F238E27FC236}">
                <a16:creationId xmlns:a16="http://schemas.microsoft.com/office/drawing/2014/main" id="{5D23ED18-E740-BAD6-2312-952E19966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4" y="1545592"/>
            <a:ext cx="3343703" cy="4496400"/>
          </a:xfrm>
          <a:prstGeom prst="rect">
            <a:avLst/>
          </a:prstGeom>
        </p:spPr>
      </p:pic>
    </p:spTree>
    <p:extLst>
      <p:ext uri="{BB962C8B-B14F-4D97-AF65-F5344CB8AC3E}">
        <p14:creationId xmlns:p14="http://schemas.microsoft.com/office/powerpoint/2010/main" val="490324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6" name="Dikdörtgen: Köşeleri Yuvarlatılmış 5">
            <a:extLst>
              <a:ext uri="{FF2B5EF4-FFF2-40B4-BE49-F238E27FC236}">
                <a16:creationId xmlns:a16="http://schemas.microsoft.com/office/drawing/2014/main" id="{A9D8BE4E-AA87-ECCE-A5A9-48F14CD47571}"/>
              </a:ext>
            </a:extLst>
          </p:cNvPr>
          <p:cNvSpPr/>
          <p:nvPr/>
        </p:nvSpPr>
        <p:spPr>
          <a:xfrm>
            <a:off x="-178192" y="659261"/>
            <a:ext cx="5453577"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2" y="701465"/>
            <a:ext cx="4815613" cy="584775"/>
          </a:xfrm>
          <a:prstGeom prst="rect">
            <a:avLst/>
          </a:prstGeom>
          <a:noFill/>
        </p:spPr>
        <p:txBody>
          <a:bodyPr wrap="square" rtlCol="0">
            <a:spAutoFit/>
          </a:bodyPr>
          <a:lstStyle/>
          <a:p>
            <a:r>
              <a:rPr lang="tr-TR" sz="3200" b="1" dirty="0">
                <a:solidFill>
                  <a:schemeClr val="bg1"/>
                </a:solidFill>
                <a:latin typeface="Arial" panose="020B0604020202020204" pitchFamily="34" charset="0"/>
                <a:cs typeface="Arial" panose="020B0604020202020204" pitchFamily="34" charset="0"/>
              </a:rPr>
              <a:t>İsrail oğullarının Hatası</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857C765D-89C0-68CA-C624-E723BB8EE3CF}"/>
              </a:ext>
            </a:extLst>
          </p:cNvPr>
          <p:cNvSpPr txBox="1"/>
          <p:nvPr/>
        </p:nvSpPr>
        <p:spPr>
          <a:xfrm>
            <a:off x="3999629" y="1520882"/>
            <a:ext cx="8014180" cy="1815882"/>
          </a:xfrm>
          <a:prstGeom prst="rect">
            <a:avLst/>
          </a:prstGeom>
          <a:noFill/>
        </p:spPr>
        <p:txBody>
          <a:bodyPr wrap="square" rtlCol="0">
            <a:spAutoFit/>
          </a:bodyPr>
          <a:lstStyle/>
          <a:p>
            <a:r>
              <a:rPr lang="tr-TR" sz="2750" dirty="0">
                <a:latin typeface="Arial" panose="020B0604020202020204" pitchFamily="34" charset="0"/>
                <a:cs typeface="Arial" panose="020B0604020202020204" pitchFamily="34" charset="0"/>
              </a:rPr>
              <a:t>• Hz. Musa (a.s.) geri döndüğünde kavminin ziynet eşyalarından yapılmış buzağıya benzeyen bir puta taptığını görünce önce kardeşi Hz. Harun’a (a.s.) arkasından da kavmine kızdı. </a:t>
            </a:r>
          </a:p>
        </p:txBody>
      </p:sp>
      <p:sp>
        <p:nvSpPr>
          <p:cNvPr id="3" name="Metin kutusu 2">
            <a:extLst>
              <a:ext uri="{FF2B5EF4-FFF2-40B4-BE49-F238E27FC236}">
                <a16:creationId xmlns:a16="http://schemas.microsoft.com/office/drawing/2014/main" id="{F1C3D8C5-F971-691C-5A5B-53B9E76C45BB}"/>
              </a:ext>
            </a:extLst>
          </p:cNvPr>
          <p:cNvSpPr txBox="1"/>
          <p:nvPr/>
        </p:nvSpPr>
        <p:spPr>
          <a:xfrm>
            <a:off x="3999629" y="3471205"/>
            <a:ext cx="8014180" cy="2677656"/>
          </a:xfrm>
          <a:prstGeom prst="rect">
            <a:avLst/>
          </a:prstGeom>
          <a:noFill/>
        </p:spPr>
        <p:txBody>
          <a:bodyPr wrap="square" rtlCol="0">
            <a:spAutoFit/>
          </a:bodyPr>
          <a:lstStyle/>
          <a:p>
            <a:r>
              <a:rPr lang="tr-TR" sz="2750" dirty="0">
                <a:latin typeface="Arial" panose="020B0604020202020204" pitchFamily="34" charset="0"/>
                <a:cs typeface="Arial" panose="020B0604020202020204" pitchFamily="34" charset="0"/>
              </a:rPr>
              <a:t>• Hz. Musa (a.s.) ve kardeşi Hz. Harun (a.s.), hak </a:t>
            </a:r>
          </a:p>
          <a:p>
            <a:r>
              <a:rPr lang="tr-TR" sz="2750" dirty="0">
                <a:latin typeface="Arial" panose="020B0604020202020204" pitchFamily="34" charset="0"/>
                <a:cs typeface="Arial" panose="020B0604020202020204" pitchFamily="34" charset="0"/>
              </a:rPr>
              <a:t>ve batıl mücadelesinin iki büyük peygamberidir. Firavun gibi büyük bir güç karşısında Allah’ın (c.c.) yardımıyla ve kendi çabalarıyla sergiledikleri vakur, asil ve sabırlı duruş ile kötülüklerle mücadelesi insanlara örnek oluşturur.</a:t>
            </a:r>
          </a:p>
        </p:txBody>
      </p:sp>
      <p:pic>
        <p:nvPicPr>
          <p:cNvPr id="11" name="Resim 10" descr="gökyüzü, dış mekan, heykel, memeli içeren bir resim&#10;&#10;Açıklama otomatik olarak oluşturuldu">
            <a:extLst>
              <a:ext uri="{FF2B5EF4-FFF2-40B4-BE49-F238E27FC236}">
                <a16:creationId xmlns:a16="http://schemas.microsoft.com/office/drawing/2014/main" id="{AF6376B3-EC50-5F38-69FD-5B3057905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3" y="1557430"/>
            <a:ext cx="3343703" cy="4496400"/>
          </a:xfrm>
          <a:prstGeom prst="rect">
            <a:avLst/>
          </a:prstGeom>
        </p:spPr>
      </p:pic>
    </p:spTree>
    <p:extLst>
      <p:ext uri="{BB962C8B-B14F-4D97-AF65-F5344CB8AC3E}">
        <p14:creationId xmlns:p14="http://schemas.microsoft.com/office/powerpoint/2010/main" val="202585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459772" y="701465"/>
            <a:ext cx="10794381" cy="584775"/>
          </a:xfrm>
          <a:prstGeom prst="rect">
            <a:avLst/>
          </a:prstGeom>
          <a:noFill/>
        </p:spPr>
        <p:txBody>
          <a:bodyPr wrap="square" rtlCol="0">
            <a:spAutoFit/>
          </a:bodyPr>
          <a:lstStyle/>
          <a:p>
            <a:r>
              <a:rPr lang="tr-TR" sz="3200" b="1" dirty="0">
                <a:latin typeface="Arial" panose="020B0604020202020204" pitchFamily="34" charset="0"/>
                <a:cs typeface="Arial" panose="020B0604020202020204" pitchFamily="34" charset="0"/>
              </a:rPr>
              <a:t>Hz. Musa'nın (a.s.) Mucizeleri</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857C765D-89C0-68CA-C624-E723BB8EE3CF}"/>
              </a:ext>
            </a:extLst>
          </p:cNvPr>
          <p:cNvSpPr txBox="1"/>
          <p:nvPr/>
        </p:nvSpPr>
        <p:spPr>
          <a:xfrm>
            <a:off x="459772" y="1864169"/>
            <a:ext cx="11188276" cy="492443"/>
          </a:xfrm>
          <a:prstGeom prst="rect">
            <a:avLst/>
          </a:prstGeom>
          <a:noFill/>
        </p:spPr>
        <p:txBody>
          <a:bodyPr wrap="square" rtlCol="0">
            <a:spAutoFit/>
          </a:bodyPr>
          <a:lstStyle/>
          <a:p>
            <a:r>
              <a:rPr lang="tr-TR" sz="2600" dirty="0">
                <a:highlight>
                  <a:srgbClr val="00FF00"/>
                </a:highlight>
                <a:latin typeface="Arial" panose="020B0604020202020204" pitchFamily="34" charset="0"/>
                <a:cs typeface="Arial" panose="020B0604020202020204" pitchFamily="34" charset="0"/>
              </a:rPr>
              <a:t>- Asâsını Kızıldeniz’e vurunca denizin iki büyük parçaya ayrılması</a:t>
            </a:r>
          </a:p>
        </p:txBody>
      </p:sp>
      <p:sp>
        <p:nvSpPr>
          <p:cNvPr id="5" name="Metin kutusu 4">
            <a:extLst>
              <a:ext uri="{FF2B5EF4-FFF2-40B4-BE49-F238E27FC236}">
                <a16:creationId xmlns:a16="http://schemas.microsoft.com/office/drawing/2014/main" id="{3EA53155-8076-2D73-5259-F93E9F260590}"/>
              </a:ext>
            </a:extLst>
          </p:cNvPr>
          <p:cNvSpPr txBox="1"/>
          <p:nvPr/>
        </p:nvSpPr>
        <p:spPr>
          <a:xfrm>
            <a:off x="459772" y="1372993"/>
            <a:ext cx="7601015" cy="492443"/>
          </a:xfrm>
          <a:prstGeom prst="rect">
            <a:avLst/>
          </a:prstGeom>
          <a:noFill/>
        </p:spPr>
        <p:txBody>
          <a:bodyPr wrap="square" rtlCol="0">
            <a:spAutoFit/>
          </a:bodyPr>
          <a:lstStyle/>
          <a:p>
            <a:r>
              <a:rPr lang="tr-TR" sz="2600" dirty="0">
                <a:highlight>
                  <a:srgbClr val="FFFF00"/>
                </a:highlight>
                <a:latin typeface="Arial" panose="020B0604020202020204" pitchFamily="34" charset="0"/>
                <a:cs typeface="Arial" panose="020B0604020202020204" pitchFamily="34" charset="0"/>
              </a:rPr>
              <a:t>- Asâsını atınca kocaman bir yılan olması</a:t>
            </a:r>
          </a:p>
        </p:txBody>
      </p:sp>
      <p:sp>
        <p:nvSpPr>
          <p:cNvPr id="6" name="Metin kutusu 5">
            <a:extLst>
              <a:ext uri="{FF2B5EF4-FFF2-40B4-BE49-F238E27FC236}">
                <a16:creationId xmlns:a16="http://schemas.microsoft.com/office/drawing/2014/main" id="{980DC8CE-8617-C7CE-5A0B-1ABBA5DB1ED5}"/>
              </a:ext>
            </a:extLst>
          </p:cNvPr>
          <p:cNvSpPr txBox="1"/>
          <p:nvPr/>
        </p:nvSpPr>
        <p:spPr>
          <a:xfrm>
            <a:off x="459772" y="2377372"/>
            <a:ext cx="11338104" cy="492443"/>
          </a:xfrm>
          <a:prstGeom prst="rect">
            <a:avLst/>
          </a:prstGeom>
          <a:noFill/>
        </p:spPr>
        <p:txBody>
          <a:bodyPr wrap="square" rtlCol="0">
            <a:spAutoFit/>
          </a:bodyPr>
          <a:lstStyle/>
          <a:p>
            <a:r>
              <a:rPr lang="tr-TR" sz="2600" dirty="0">
                <a:highlight>
                  <a:srgbClr val="00FFFF"/>
                </a:highlight>
                <a:latin typeface="Arial" panose="020B0604020202020204" pitchFamily="34" charset="0"/>
                <a:cs typeface="Arial" panose="020B0604020202020204" pitchFamily="34" charset="0"/>
              </a:rPr>
              <a:t>-Elini koynuna sokup çıkarınca gözleri kamaştıran bir nur gibi parlaması</a:t>
            </a:r>
          </a:p>
        </p:txBody>
      </p:sp>
      <p:sp>
        <p:nvSpPr>
          <p:cNvPr id="7" name="Metin kutusu 6">
            <a:extLst>
              <a:ext uri="{FF2B5EF4-FFF2-40B4-BE49-F238E27FC236}">
                <a16:creationId xmlns:a16="http://schemas.microsoft.com/office/drawing/2014/main" id="{2737267B-FCDE-D6A7-4B91-A8DE4FF6C42E}"/>
              </a:ext>
            </a:extLst>
          </p:cNvPr>
          <p:cNvSpPr txBox="1"/>
          <p:nvPr/>
        </p:nvSpPr>
        <p:spPr>
          <a:xfrm>
            <a:off x="459772" y="3090287"/>
            <a:ext cx="10794381" cy="584775"/>
          </a:xfrm>
          <a:prstGeom prst="rect">
            <a:avLst/>
          </a:prstGeom>
          <a:noFill/>
        </p:spPr>
        <p:txBody>
          <a:bodyPr wrap="square" rtlCol="0">
            <a:spAutoFit/>
          </a:bodyPr>
          <a:lstStyle/>
          <a:p>
            <a:r>
              <a:rPr lang="tr-TR" sz="3200" b="1" dirty="0">
                <a:latin typeface="Arial" panose="020B0604020202020204" pitchFamily="34" charset="0"/>
                <a:cs typeface="Arial" panose="020B0604020202020204" pitchFamily="34" charset="0"/>
              </a:rPr>
              <a:t>Hz. Musa'nın (a.s.) Kıssasından Çıkarılacak Dersler</a:t>
            </a:r>
          </a:p>
        </p:txBody>
      </p:sp>
      <p:sp>
        <p:nvSpPr>
          <p:cNvPr id="10" name="Metin kutusu 9">
            <a:extLst>
              <a:ext uri="{FF2B5EF4-FFF2-40B4-BE49-F238E27FC236}">
                <a16:creationId xmlns:a16="http://schemas.microsoft.com/office/drawing/2014/main" id="{1E67EDDA-AEE7-0304-2F53-895A7BE01D33}"/>
              </a:ext>
            </a:extLst>
          </p:cNvPr>
          <p:cNvSpPr txBox="1"/>
          <p:nvPr/>
        </p:nvSpPr>
        <p:spPr>
          <a:xfrm>
            <a:off x="459772" y="3768082"/>
            <a:ext cx="11188276" cy="492443"/>
          </a:xfrm>
          <a:prstGeom prst="rect">
            <a:avLst/>
          </a:prstGeom>
          <a:noFill/>
        </p:spPr>
        <p:txBody>
          <a:bodyPr wrap="square" rtlCol="0">
            <a:spAutoFit/>
          </a:bodyPr>
          <a:lstStyle/>
          <a:p>
            <a:r>
              <a:rPr lang="tr-TR" sz="2600" dirty="0">
                <a:solidFill>
                  <a:schemeClr val="bg1"/>
                </a:solidFill>
                <a:highlight>
                  <a:srgbClr val="FF00FF"/>
                </a:highlight>
                <a:latin typeface="Arial" panose="020B0604020202020204" pitchFamily="34" charset="0"/>
                <a:cs typeface="Arial" panose="020B0604020202020204" pitchFamily="34" charset="0"/>
              </a:rPr>
              <a:t>- Dini tebliğ ederken yumuşak bir üslupla konuşmak</a:t>
            </a:r>
          </a:p>
        </p:txBody>
      </p:sp>
      <p:sp>
        <p:nvSpPr>
          <p:cNvPr id="11" name="Metin kutusu 10">
            <a:extLst>
              <a:ext uri="{FF2B5EF4-FFF2-40B4-BE49-F238E27FC236}">
                <a16:creationId xmlns:a16="http://schemas.microsoft.com/office/drawing/2014/main" id="{1EBCEB60-2A0E-9F68-005F-7D26174D9FE9}"/>
              </a:ext>
            </a:extLst>
          </p:cNvPr>
          <p:cNvSpPr txBox="1"/>
          <p:nvPr/>
        </p:nvSpPr>
        <p:spPr>
          <a:xfrm>
            <a:off x="459772" y="4356777"/>
            <a:ext cx="9908117" cy="492443"/>
          </a:xfrm>
          <a:prstGeom prst="rect">
            <a:avLst/>
          </a:prstGeom>
          <a:noFill/>
        </p:spPr>
        <p:txBody>
          <a:bodyPr wrap="square" rtlCol="0">
            <a:spAutoFit/>
          </a:bodyPr>
          <a:lstStyle/>
          <a:p>
            <a:r>
              <a:rPr lang="tr-TR" sz="2600" dirty="0">
                <a:solidFill>
                  <a:schemeClr val="bg1"/>
                </a:solidFill>
                <a:highlight>
                  <a:srgbClr val="008080"/>
                </a:highlight>
                <a:latin typeface="Arial" panose="020B0604020202020204" pitchFamily="34" charset="0"/>
                <a:cs typeface="Arial" panose="020B0604020202020204" pitchFamily="34" charset="0"/>
              </a:rPr>
              <a:t>- Güç sahiplerinin batıl inançları ile sabırla mücadele etmek</a:t>
            </a:r>
          </a:p>
        </p:txBody>
      </p:sp>
      <p:sp>
        <p:nvSpPr>
          <p:cNvPr id="13" name="Metin kutusu 12">
            <a:extLst>
              <a:ext uri="{FF2B5EF4-FFF2-40B4-BE49-F238E27FC236}">
                <a16:creationId xmlns:a16="http://schemas.microsoft.com/office/drawing/2014/main" id="{18C89C47-56B3-DD2F-7B31-34C425B5D871}"/>
              </a:ext>
            </a:extLst>
          </p:cNvPr>
          <p:cNvSpPr txBox="1"/>
          <p:nvPr/>
        </p:nvSpPr>
        <p:spPr>
          <a:xfrm>
            <a:off x="459772" y="4945472"/>
            <a:ext cx="11403753" cy="492443"/>
          </a:xfrm>
          <a:prstGeom prst="rect">
            <a:avLst/>
          </a:prstGeom>
          <a:noFill/>
        </p:spPr>
        <p:txBody>
          <a:bodyPr wrap="square" rtlCol="0">
            <a:spAutoFit/>
          </a:bodyPr>
          <a:lstStyle/>
          <a:p>
            <a:r>
              <a:rPr lang="tr-TR" sz="2600" dirty="0">
                <a:solidFill>
                  <a:schemeClr val="bg1"/>
                </a:solidFill>
                <a:highlight>
                  <a:srgbClr val="808000"/>
                </a:highlight>
                <a:latin typeface="Arial" panose="020B0604020202020204" pitchFamily="34" charset="0"/>
                <a:cs typeface="Arial" panose="020B0604020202020204" pitchFamily="34" charset="0"/>
              </a:rPr>
              <a:t>- Tevhit akidesinde ve ahlaki istikamette yaşamak</a:t>
            </a:r>
          </a:p>
        </p:txBody>
      </p:sp>
      <p:sp>
        <p:nvSpPr>
          <p:cNvPr id="14" name="Metin kutusu 13">
            <a:extLst>
              <a:ext uri="{FF2B5EF4-FFF2-40B4-BE49-F238E27FC236}">
                <a16:creationId xmlns:a16="http://schemas.microsoft.com/office/drawing/2014/main" id="{7F39C716-FCB9-C918-7589-FDF6D5D8F9ED}"/>
              </a:ext>
            </a:extLst>
          </p:cNvPr>
          <p:cNvSpPr txBox="1"/>
          <p:nvPr/>
        </p:nvSpPr>
        <p:spPr>
          <a:xfrm>
            <a:off x="459772" y="5534167"/>
            <a:ext cx="11513949" cy="492443"/>
          </a:xfrm>
          <a:prstGeom prst="rect">
            <a:avLst/>
          </a:prstGeom>
          <a:noFill/>
        </p:spPr>
        <p:txBody>
          <a:bodyPr wrap="square" rtlCol="0">
            <a:spAutoFit/>
          </a:bodyPr>
          <a:lstStyle/>
          <a:p>
            <a:r>
              <a:rPr lang="tr-TR" sz="2600" dirty="0">
                <a:solidFill>
                  <a:schemeClr val="bg1"/>
                </a:solidFill>
                <a:highlight>
                  <a:srgbClr val="808080"/>
                </a:highlight>
                <a:latin typeface="Arial" panose="020B0604020202020204" pitchFamily="34" charset="0"/>
                <a:cs typeface="Arial" panose="020B0604020202020204" pitchFamily="34" charset="0"/>
              </a:rPr>
              <a:t>- Aşılmaz sorunlara karşı çözüm bulmak</a:t>
            </a:r>
          </a:p>
        </p:txBody>
      </p:sp>
    </p:spTree>
    <p:extLst>
      <p:ext uri="{BB962C8B-B14F-4D97-AF65-F5344CB8AC3E}">
        <p14:creationId xmlns:p14="http://schemas.microsoft.com/office/powerpoint/2010/main" val="28460309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11" grpId="0"/>
      <p:bldP spid="13" grpId="0"/>
      <p:bldP spid="1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1257</TotalTime>
  <Words>1933</Words>
  <Application>Microsoft Office PowerPoint</Application>
  <PresentationFormat>Geniş ekran</PresentationFormat>
  <Paragraphs>246</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16</cp:revision>
  <dcterms:created xsi:type="dcterms:W3CDTF">2023-07-30T08:03:49Z</dcterms:created>
  <dcterms:modified xsi:type="dcterms:W3CDTF">2023-08-28T18:50:29Z</dcterms:modified>
</cp:coreProperties>
</file>