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96" r:id="rId4"/>
    <p:sldId id="297" r:id="rId5"/>
    <p:sldId id="264" r:id="rId6"/>
    <p:sldId id="294" r:id="rId7"/>
    <p:sldId id="291" r:id="rId8"/>
    <p:sldId id="298" r:id="rId9"/>
    <p:sldId id="299" r:id="rId10"/>
    <p:sldId id="266" r:id="rId11"/>
    <p:sldId id="267" r:id="rId12"/>
    <p:sldId id="274" r:id="rId13"/>
    <p:sldId id="300" r:id="rId14"/>
    <p:sldId id="270" r:id="rId15"/>
    <p:sldId id="271" r:id="rId16"/>
    <p:sldId id="286" r:id="rId17"/>
    <p:sldId id="290" r:id="rId18"/>
    <p:sldId id="275" r:id="rId19"/>
    <p:sldId id="276" r:id="rId20"/>
    <p:sldId id="277" r:id="rId21"/>
    <p:sldId id="282" r:id="rId22"/>
    <p:sldId id="283" r:id="rId23"/>
    <p:sldId id="284" r:id="rId24"/>
    <p:sldId id="295" r:id="rId25"/>
    <p:sldId id="281"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B37"/>
    <a:srgbClr val="FC8F00"/>
    <a:srgbClr val="F2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E6B8A-3EFE-4BA3-8EED-8F1C67AB936B}" v="1" dt="2023-08-09T21:14:15.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400AF-275E-4A1F-9AD3-CFE2DFB6509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D8065E-2EB0-D088-15B6-BA0CBF7C5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26A6D5-AB70-206A-BFB0-5E9D93890F82}"/>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5" name="Alt Bilgi Yer Tutucusu 4">
            <a:extLst>
              <a:ext uri="{FF2B5EF4-FFF2-40B4-BE49-F238E27FC236}">
                <a16:creationId xmlns:a16="http://schemas.microsoft.com/office/drawing/2014/main" id="{C6C4A23C-6416-A345-0AD2-7324C40861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7E5DF9-26E7-4A33-8D50-5B1AA652498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3441017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37DE90-F21D-5146-6DFB-325D07ACB1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B08513A-FF26-A550-F29A-83B8F90948B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9DDE62-869B-3F99-EC5E-1D7906A3451C}"/>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5" name="Alt Bilgi Yer Tutucusu 4">
            <a:extLst>
              <a:ext uri="{FF2B5EF4-FFF2-40B4-BE49-F238E27FC236}">
                <a16:creationId xmlns:a16="http://schemas.microsoft.com/office/drawing/2014/main" id="{1C557F92-6FEA-CF91-786E-79B85ED0FA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026055-84B7-D762-81C2-E9C63714BA72}"/>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92084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DD372D5-A5CC-3B74-1C2E-3E9023293CB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88223FC-E724-FA23-99EF-2090D9B883D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0A8A66-4711-03B6-0E81-20C7D06C2D71}"/>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5" name="Alt Bilgi Yer Tutucusu 4">
            <a:extLst>
              <a:ext uri="{FF2B5EF4-FFF2-40B4-BE49-F238E27FC236}">
                <a16:creationId xmlns:a16="http://schemas.microsoft.com/office/drawing/2014/main" id="{C5CE7059-D56D-9B35-B3BA-61F71A0420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9B9A8F-3F1E-4726-8A43-857ED5F7747B}"/>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4316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AF23D5-D2B4-D326-26EB-64F2DCADBF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C231AC8-CD1D-BCFA-A900-F781A026399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227380-9598-E854-F9B8-1888C9FB9C67}"/>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5" name="Alt Bilgi Yer Tutucusu 4">
            <a:extLst>
              <a:ext uri="{FF2B5EF4-FFF2-40B4-BE49-F238E27FC236}">
                <a16:creationId xmlns:a16="http://schemas.microsoft.com/office/drawing/2014/main" id="{79E6B35A-394E-4C1A-EDA3-E4D521EB0D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44330-B85D-E753-450E-2127B080F35F}"/>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81531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6CC24-E614-D476-3AE5-BC08354D513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C23B6B8-E6D1-7211-E82F-93CD53031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BC5EF19-D9BD-3EFB-4B76-A08F562957B9}"/>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5" name="Alt Bilgi Yer Tutucusu 4">
            <a:extLst>
              <a:ext uri="{FF2B5EF4-FFF2-40B4-BE49-F238E27FC236}">
                <a16:creationId xmlns:a16="http://schemas.microsoft.com/office/drawing/2014/main" id="{41A80475-5673-7787-2ABF-2381BEE543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F489EE-57F0-E957-5AAD-6684D95242AE}"/>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15344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719CC-0A1D-DA12-94B9-176BAEF164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0795F8-617E-1F13-C6F1-A3ED5A1F014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F4C6CE-7EE4-9331-0DA7-B518E9E1510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1A18411-27D0-69FE-DDBC-E521E49622E6}"/>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6" name="Alt Bilgi Yer Tutucusu 5">
            <a:extLst>
              <a:ext uri="{FF2B5EF4-FFF2-40B4-BE49-F238E27FC236}">
                <a16:creationId xmlns:a16="http://schemas.microsoft.com/office/drawing/2014/main" id="{EA5592CF-A8CA-184F-DF4A-717B691A32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DD4137-F395-4BA3-DED9-ABAE4AEBA0AC}"/>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6026020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37511-3225-59D3-6F65-B321AB640C0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5315DB1-35B3-4B6F-6010-D0C65052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BD56062-4554-473E-E0BA-B9D2006F75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3650CE6-C426-A3F3-6728-4C4E15A13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A8A2DF-65B5-284E-E4DC-0348C1D343C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855E34F-F884-9C5E-A6D7-4ECAEA274A50}"/>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8" name="Alt Bilgi Yer Tutucusu 7">
            <a:extLst>
              <a:ext uri="{FF2B5EF4-FFF2-40B4-BE49-F238E27FC236}">
                <a16:creationId xmlns:a16="http://schemas.microsoft.com/office/drawing/2014/main" id="{BB128110-BB29-D09C-D55D-6A604F6C5DB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C3EB63-A045-8DE4-17D5-23684E08FB18}"/>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176065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10CDC-0A88-964C-7611-FD5C54CF55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8FE946-8050-7516-52BB-152BEAAA6020}"/>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4" name="Alt Bilgi Yer Tutucusu 3">
            <a:extLst>
              <a:ext uri="{FF2B5EF4-FFF2-40B4-BE49-F238E27FC236}">
                <a16:creationId xmlns:a16="http://schemas.microsoft.com/office/drawing/2014/main" id="{475B9182-D847-FAFE-403E-F7D05707FEC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C13EF6-43E6-CA41-12CF-2D17DEB4F38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762441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6ED1089-021F-7FA4-E6FE-4A5D621442C9}"/>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3" name="Alt Bilgi Yer Tutucusu 2">
            <a:extLst>
              <a:ext uri="{FF2B5EF4-FFF2-40B4-BE49-F238E27FC236}">
                <a16:creationId xmlns:a16="http://schemas.microsoft.com/office/drawing/2014/main" id="{FE962067-0330-56F5-BDE5-31CAA2E7589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4A82425-4094-E35C-1755-3B176DA5215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813438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7AF47D-C750-6F89-911D-A2DD0D67A5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7C6B538-8C45-C943-EF0D-4EB2A0CC5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B1F017-6A2A-7728-046B-0E04A52B6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BCFCAC-0A09-9EA1-A0B8-0B758F1230FF}"/>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6" name="Alt Bilgi Yer Tutucusu 5">
            <a:extLst>
              <a:ext uri="{FF2B5EF4-FFF2-40B4-BE49-F238E27FC236}">
                <a16:creationId xmlns:a16="http://schemas.microsoft.com/office/drawing/2014/main" id="{FED28551-8823-6E1B-A637-F77F86D399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4FBAB6-2A5B-99D9-A024-93DE6E15C04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070163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4BD29F-7CBA-293C-F87F-632B00770B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4CC9B7D-15AA-BB7C-0377-AC4FC8461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15472CE-A001-D6F3-1E98-3CA1234A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5421CB9-B610-F90F-DDB6-B1452F9EC954}"/>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6" name="Alt Bilgi Yer Tutucusu 5">
            <a:extLst>
              <a:ext uri="{FF2B5EF4-FFF2-40B4-BE49-F238E27FC236}">
                <a16:creationId xmlns:a16="http://schemas.microsoft.com/office/drawing/2014/main" id="{6AC658C0-4D1E-7E0A-1373-D923B7D063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C67CBFD-DFCF-8D0E-D0A3-8379F18D0E34}"/>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60269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8B64D7-3DF9-D0A6-45F6-97B44A3EC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F25C023-7EC0-E324-CF89-E54C83C48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A95BF7-01A3-3DEA-54FC-D3F6C2E42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43A2-598E-4452-96F5-FB75D0A4ADA7}" type="datetimeFigureOut">
              <a:rPr lang="tr-TR" smtClean="0"/>
              <a:t>21.09.2023</a:t>
            </a:fld>
            <a:endParaRPr lang="tr-TR"/>
          </a:p>
        </p:txBody>
      </p:sp>
      <p:sp>
        <p:nvSpPr>
          <p:cNvPr id="5" name="Alt Bilgi Yer Tutucusu 4">
            <a:extLst>
              <a:ext uri="{FF2B5EF4-FFF2-40B4-BE49-F238E27FC236}">
                <a16:creationId xmlns:a16="http://schemas.microsoft.com/office/drawing/2014/main" id="{945B26E2-9199-6D08-1E82-CFF42C409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5F2A49-EB99-D662-1F1C-B0AE9CDBC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1D60B-FA02-4F68-8361-DDA4386F96A3}" type="slidenum">
              <a:rPr lang="tr-TR" smtClean="0"/>
              <a:t>‹#›</a:t>
            </a:fld>
            <a:endParaRPr lang="tr-TR"/>
          </a:p>
        </p:txBody>
      </p:sp>
    </p:spTree>
    <p:extLst>
      <p:ext uri="{BB962C8B-B14F-4D97-AF65-F5344CB8AC3E}">
        <p14:creationId xmlns:p14="http://schemas.microsoft.com/office/powerpoint/2010/main" val="6804182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ekran görüntüsü, sanat içeren bir resim&#10;&#10;Açıklama otomatik olarak oluşturuldu">
            <a:extLst>
              <a:ext uri="{FF2B5EF4-FFF2-40B4-BE49-F238E27FC236}">
                <a16:creationId xmlns:a16="http://schemas.microsoft.com/office/drawing/2014/main" id="{43CD40FD-765B-FEEF-7B63-BC7569E3C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763A5DF2-571C-7FA1-5AB2-F4339889FC14}"/>
              </a:ext>
            </a:extLst>
          </p:cNvPr>
          <p:cNvSpPr txBox="1"/>
          <p:nvPr/>
        </p:nvSpPr>
        <p:spPr>
          <a:xfrm>
            <a:off x="5673823" y="269337"/>
            <a:ext cx="1181686"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8. SINIF</a:t>
            </a:r>
          </a:p>
        </p:txBody>
      </p:sp>
      <p:sp>
        <p:nvSpPr>
          <p:cNvPr id="12" name="Metin kutusu 11">
            <a:extLst>
              <a:ext uri="{FF2B5EF4-FFF2-40B4-BE49-F238E27FC236}">
                <a16:creationId xmlns:a16="http://schemas.microsoft.com/office/drawing/2014/main" id="{CAF0A506-CC82-E8F6-223E-1F8041C6C47A}"/>
              </a:ext>
            </a:extLst>
          </p:cNvPr>
          <p:cNvSpPr txBox="1"/>
          <p:nvPr/>
        </p:nvSpPr>
        <p:spPr>
          <a:xfrm>
            <a:off x="5962650" y="857786"/>
            <a:ext cx="4679853" cy="1323439"/>
          </a:xfrm>
          <a:prstGeom prst="rect">
            <a:avLst/>
          </a:prstGeom>
          <a:noFill/>
        </p:spPr>
        <p:txBody>
          <a:bodyPr wrap="square" rtlCol="0">
            <a:spAutoFit/>
          </a:bodyPr>
          <a:lstStyle/>
          <a:p>
            <a:pPr algn="ctr"/>
            <a:r>
              <a:rPr lang="tr-TR" sz="4000" b="1" dirty="0">
                <a:solidFill>
                  <a:schemeClr val="bg1"/>
                </a:solidFill>
                <a:latin typeface="Arial" panose="020B0604020202020204" pitchFamily="34" charset="0"/>
                <a:cs typeface="Arial" panose="020B0604020202020204" pitchFamily="34" charset="0"/>
              </a:rPr>
              <a:t>DİN KÜLTÜRÜ VE </a:t>
            </a:r>
          </a:p>
          <a:p>
            <a:pPr algn="ctr"/>
            <a:r>
              <a:rPr lang="tr-TR" sz="4000" b="1" dirty="0">
                <a:solidFill>
                  <a:schemeClr val="bg1"/>
                </a:solidFill>
                <a:latin typeface="Arial" panose="020B0604020202020204" pitchFamily="34" charset="0"/>
                <a:cs typeface="Arial" panose="020B0604020202020204" pitchFamily="34" charset="0"/>
              </a:rPr>
              <a:t>AHLAK BİLGİSİ</a:t>
            </a:r>
          </a:p>
        </p:txBody>
      </p:sp>
      <p:sp>
        <p:nvSpPr>
          <p:cNvPr id="13" name="Metin kutusu 12">
            <a:extLst>
              <a:ext uri="{FF2B5EF4-FFF2-40B4-BE49-F238E27FC236}">
                <a16:creationId xmlns:a16="http://schemas.microsoft.com/office/drawing/2014/main" id="{1C093CDD-17AA-4190-6070-55A83BAFA53D}"/>
              </a:ext>
            </a:extLst>
          </p:cNvPr>
          <p:cNvSpPr txBox="1"/>
          <p:nvPr/>
        </p:nvSpPr>
        <p:spPr>
          <a:xfrm>
            <a:off x="6619875" y="2355496"/>
            <a:ext cx="3365402"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1. ÜNİTE: KADER İNANCI</a:t>
            </a:r>
          </a:p>
        </p:txBody>
      </p:sp>
      <p:sp>
        <p:nvSpPr>
          <p:cNvPr id="14" name="Metin kutusu 13">
            <a:extLst>
              <a:ext uri="{FF2B5EF4-FFF2-40B4-BE49-F238E27FC236}">
                <a16:creationId xmlns:a16="http://schemas.microsoft.com/office/drawing/2014/main" id="{3441DD93-28A6-2BD5-5C40-B9EE2DB37680}"/>
              </a:ext>
            </a:extLst>
          </p:cNvPr>
          <p:cNvSpPr txBox="1"/>
          <p:nvPr/>
        </p:nvSpPr>
        <p:spPr>
          <a:xfrm>
            <a:off x="6319325" y="3267570"/>
            <a:ext cx="828675" cy="646331"/>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1. </a:t>
            </a:r>
          </a:p>
          <a:p>
            <a:pPr algn="ctr"/>
            <a:r>
              <a:rPr lang="tr-TR" b="1" dirty="0">
                <a:latin typeface="Arial" panose="020B0604020202020204" pitchFamily="34" charset="0"/>
                <a:cs typeface="Arial" panose="020B0604020202020204" pitchFamily="34" charset="0"/>
              </a:rPr>
              <a:t>Konu</a:t>
            </a:r>
          </a:p>
        </p:txBody>
      </p:sp>
      <p:sp>
        <p:nvSpPr>
          <p:cNvPr id="15" name="Metin kutusu 14">
            <a:extLst>
              <a:ext uri="{FF2B5EF4-FFF2-40B4-BE49-F238E27FC236}">
                <a16:creationId xmlns:a16="http://schemas.microsoft.com/office/drawing/2014/main" id="{8AB43ECA-8338-3CD7-F946-E1637954D445}"/>
              </a:ext>
            </a:extLst>
          </p:cNvPr>
          <p:cNvSpPr txBox="1"/>
          <p:nvPr/>
        </p:nvSpPr>
        <p:spPr>
          <a:xfrm>
            <a:off x="7490689" y="3380151"/>
            <a:ext cx="2393999" cy="369332"/>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Kader İnancı</a:t>
            </a:r>
          </a:p>
        </p:txBody>
      </p:sp>
      <p:sp>
        <p:nvSpPr>
          <p:cNvPr id="16" name="Metin kutusu 15">
            <a:extLst>
              <a:ext uri="{FF2B5EF4-FFF2-40B4-BE49-F238E27FC236}">
                <a16:creationId xmlns:a16="http://schemas.microsoft.com/office/drawing/2014/main" id="{8B79E612-FA7D-6BCD-DEF0-393E6B046173}"/>
              </a:ext>
            </a:extLst>
          </p:cNvPr>
          <p:cNvSpPr txBox="1"/>
          <p:nvPr/>
        </p:nvSpPr>
        <p:spPr>
          <a:xfrm>
            <a:off x="8579022" y="5004706"/>
            <a:ext cx="3683318" cy="553998"/>
          </a:xfrm>
          <a:prstGeom prst="rect">
            <a:avLst/>
          </a:prstGeom>
          <a:noFill/>
        </p:spPr>
        <p:txBody>
          <a:bodyPr wrap="square" rtlCol="0">
            <a:spAutoFit/>
          </a:bodyPr>
          <a:lstStyle/>
          <a:p>
            <a:pPr algn="ctr"/>
            <a:r>
              <a:rPr lang="tr-TR" sz="2900" b="1" dirty="0">
                <a:latin typeface="Arial" panose="020B0604020202020204" pitchFamily="34" charset="0"/>
                <a:cs typeface="Arial" panose="020B0604020202020204" pitchFamily="34" charset="0"/>
              </a:rPr>
              <a:t>mikailokumus</a:t>
            </a:r>
            <a:r>
              <a:rPr lang="tr-TR" sz="29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14B7DC7B-D6E5-5277-3425-2FCC5165768B}"/>
              </a:ext>
            </a:extLst>
          </p:cNvPr>
          <p:cNvSpPr txBox="1"/>
          <p:nvPr/>
        </p:nvSpPr>
        <p:spPr>
          <a:xfrm>
            <a:off x="8550886" y="5570647"/>
            <a:ext cx="3683318" cy="830997"/>
          </a:xfrm>
          <a:prstGeom prst="rect">
            <a:avLst/>
          </a:prstGeom>
          <a:noFill/>
        </p:spPr>
        <p:txBody>
          <a:bodyPr wrap="square" rtlCol="0">
            <a:spAutoFit/>
          </a:bodyPr>
          <a:lstStyle/>
          <a:p>
            <a:pPr algn="ctr"/>
            <a:r>
              <a:rPr lang="tr-TR" sz="2300" dirty="0">
                <a:latin typeface="Arial" panose="020B0604020202020204" pitchFamily="34" charset="0"/>
                <a:cs typeface="Arial" panose="020B0604020202020204" pitchFamily="34" charset="0"/>
              </a:rPr>
              <a:t>Din Kültürü </a:t>
            </a:r>
          </a:p>
          <a:p>
            <a:pPr algn="ctr"/>
            <a:r>
              <a:rPr lang="tr-TR" sz="23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770938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C1167DA8-CEF0-5F1D-78A3-EDEA47C20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Freeform 3">
            <a:extLst>
              <a:ext uri="{FF2B5EF4-FFF2-40B4-BE49-F238E27FC236}">
                <a16:creationId xmlns:a16="http://schemas.microsoft.com/office/drawing/2014/main" id="{68D77F7A-4BC9-04BF-3E7B-D972098972EC}"/>
              </a:ext>
            </a:extLst>
          </p:cNvPr>
          <p:cNvSpPr/>
          <p:nvPr/>
        </p:nvSpPr>
        <p:spPr>
          <a:xfrm>
            <a:off x="5096716" y="4728245"/>
            <a:ext cx="1998567" cy="1525345"/>
          </a:xfrm>
          <a:custGeom>
            <a:avLst/>
            <a:gdLst/>
            <a:ahLst/>
            <a:cxnLst/>
            <a:rect l="l" t="t" r="r" b="b"/>
            <a:pathLst>
              <a:path w="4252313" h="3380589">
                <a:moveTo>
                  <a:pt x="0" y="0"/>
                </a:moveTo>
                <a:lnTo>
                  <a:pt x="4252312" y="0"/>
                </a:lnTo>
                <a:lnTo>
                  <a:pt x="4252312" y="3380589"/>
                </a:lnTo>
                <a:lnTo>
                  <a:pt x="0" y="33805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EC077BAA-3C88-4642-18F2-BF65D46137E8}"/>
              </a:ext>
            </a:extLst>
          </p:cNvPr>
          <p:cNvSpPr txBox="1"/>
          <p:nvPr/>
        </p:nvSpPr>
        <p:spPr>
          <a:xfrm>
            <a:off x="1347996" y="1863384"/>
            <a:ext cx="9496009" cy="2477601"/>
          </a:xfrm>
          <a:prstGeom prst="rect">
            <a:avLst/>
          </a:prstGeom>
          <a:noFill/>
        </p:spPr>
        <p:txBody>
          <a:bodyPr wrap="square" rtlCol="0">
            <a:spAutoFit/>
          </a:bodyPr>
          <a:lstStyle/>
          <a:p>
            <a:pPr algn="ctr">
              <a:spcAft>
                <a:spcPts val="600"/>
              </a:spcAft>
            </a:pPr>
            <a:r>
              <a:rPr lang="tr-TR" sz="3000" dirty="0">
                <a:solidFill>
                  <a:srgbClr val="000000"/>
                </a:solidFill>
                <a:latin typeface="Arial" panose="020B0604020202020204" pitchFamily="34" charset="0"/>
                <a:cs typeface="Arial" panose="020B0604020202020204" pitchFamily="34" charset="0"/>
              </a:rPr>
              <a:t>“Yeri döşeyen, onda oturaklı dağlar ve ırmaklar yaratan ve orada bütün meyvelerden çift </a:t>
            </a:r>
            <a:r>
              <a:rPr lang="tr-TR" sz="3000" dirty="0" err="1">
                <a:solidFill>
                  <a:srgbClr val="000000"/>
                </a:solidFill>
                <a:latin typeface="Arial" panose="020B0604020202020204" pitchFamily="34" charset="0"/>
                <a:cs typeface="Arial" panose="020B0604020202020204" pitchFamily="34" charset="0"/>
              </a:rPr>
              <a:t>çift</a:t>
            </a:r>
            <a:r>
              <a:rPr lang="tr-TR" sz="3000" dirty="0">
                <a:solidFill>
                  <a:srgbClr val="000000"/>
                </a:solidFill>
                <a:latin typeface="Arial" panose="020B0604020202020204" pitchFamily="34" charset="0"/>
                <a:cs typeface="Arial" panose="020B0604020202020204" pitchFamily="34" charset="0"/>
              </a:rPr>
              <a:t> yaratan odur. Geceyi de gündüzün üzerine o örtüyor. Şüphesiz bütün bunlarda düşünen bir toplum için ibretler vardır.”</a:t>
            </a:r>
          </a:p>
          <a:p>
            <a:pPr algn="ctr">
              <a:spcAft>
                <a:spcPts val="600"/>
              </a:spcAft>
            </a:pPr>
            <a:r>
              <a:rPr lang="tr-TR" sz="3000" dirty="0">
                <a:solidFill>
                  <a:srgbClr val="000000"/>
                </a:solidFill>
                <a:latin typeface="Arial" panose="020B0604020202020204" pitchFamily="34" charset="0"/>
                <a:cs typeface="Arial" panose="020B0604020202020204" pitchFamily="34" charset="0"/>
              </a:rPr>
              <a:t>(</a:t>
            </a:r>
            <a:r>
              <a:rPr lang="tr-TR" sz="3000" dirty="0" err="1">
                <a:solidFill>
                  <a:srgbClr val="000000"/>
                </a:solidFill>
                <a:latin typeface="Arial" panose="020B0604020202020204" pitchFamily="34" charset="0"/>
                <a:cs typeface="Arial" panose="020B0604020202020204" pitchFamily="34" charset="0"/>
              </a:rPr>
              <a:t>Ra’d</a:t>
            </a:r>
            <a:r>
              <a:rPr lang="tr-TR" sz="3000" dirty="0">
                <a:solidFill>
                  <a:srgbClr val="000000"/>
                </a:solidFill>
                <a:latin typeface="Arial" panose="020B0604020202020204" pitchFamily="34" charset="0"/>
                <a:cs typeface="Arial" panose="020B0604020202020204" pitchFamily="34" charset="0"/>
              </a:rPr>
              <a:t> suresi, 3. ayet)</a:t>
            </a:r>
            <a:endParaRPr lang="en-US" sz="3000" dirty="0">
              <a:solidFill>
                <a:srgbClr val="000000"/>
              </a:solidFill>
              <a:latin typeface="Arial" panose="020B0604020202020204" pitchFamily="34" charset="0"/>
              <a:cs typeface="Arial" panose="020B0604020202020204" pitchFamily="34" charset="0"/>
            </a:endParaRPr>
          </a:p>
        </p:txBody>
      </p:sp>
      <p:sp>
        <p:nvSpPr>
          <p:cNvPr id="12" name="Metin kutusu 11">
            <a:extLst>
              <a:ext uri="{FF2B5EF4-FFF2-40B4-BE49-F238E27FC236}">
                <a16:creationId xmlns:a16="http://schemas.microsoft.com/office/drawing/2014/main" id="{344BADA2-A6BA-B824-FD4A-0E3FA16FE57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3BFAC975-3969-83CD-47FC-6FC4C3195108}"/>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112391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7E75136D-8091-6F68-FD81-7BA329528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Ayetin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00E7DCF8-7013-714B-2D63-D79F7EAA42B1}"/>
              </a:ext>
            </a:extLst>
          </p:cNvPr>
          <p:cNvSpPr txBox="1"/>
          <p:nvPr/>
        </p:nvSpPr>
        <p:spPr>
          <a:xfrm>
            <a:off x="773405" y="1919653"/>
            <a:ext cx="9496009"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Allah (c.c.) kainatı uyum içerisinde yaratmıştır. </a:t>
            </a:r>
          </a:p>
        </p:txBody>
      </p:sp>
      <p:sp>
        <p:nvSpPr>
          <p:cNvPr id="7" name="Metin kutusu 6">
            <a:extLst>
              <a:ext uri="{FF2B5EF4-FFF2-40B4-BE49-F238E27FC236}">
                <a16:creationId xmlns:a16="http://schemas.microsoft.com/office/drawing/2014/main" id="{BF169FC7-3008-9605-4CE4-564481044260}"/>
              </a:ext>
            </a:extLst>
          </p:cNvPr>
          <p:cNvSpPr txBox="1"/>
          <p:nvPr/>
        </p:nvSpPr>
        <p:spPr>
          <a:xfrm>
            <a:off x="773403" y="3308066"/>
            <a:ext cx="9847705"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Düşünen ve ders çıkaran bireyler için evrende birçok delil vardır.</a:t>
            </a:r>
          </a:p>
        </p:txBody>
      </p:sp>
      <p:sp>
        <p:nvSpPr>
          <p:cNvPr id="16" name="Metin kutusu 15">
            <a:extLst>
              <a:ext uri="{FF2B5EF4-FFF2-40B4-BE49-F238E27FC236}">
                <a16:creationId xmlns:a16="http://schemas.microsoft.com/office/drawing/2014/main" id="{6C404497-5C27-D8F5-9C3F-E89823A82E9A}"/>
              </a:ext>
            </a:extLst>
          </p:cNvPr>
          <p:cNvSpPr txBox="1"/>
          <p:nvPr/>
        </p:nvSpPr>
        <p:spPr>
          <a:xfrm>
            <a:off x="773403" y="4692654"/>
            <a:ext cx="9496009"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İnsan evrende bir ölçü olduğunu keşfedebilir. </a:t>
            </a:r>
          </a:p>
        </p:txBody>
      </p:sp>
      <p:sp>
        <p:nvSpPr>
          <p:cNvPr id="14" name="Metin kutusu 13">
            <a:extLst>
              <a:ext uri="{FF2B5EF4-FFF2-40B4-BE49-F238E27FC236}">
                <a16:creationId xmlns:a16="http://schemas.microsoft.com/office/drawing/2014/main" id="{FD19A90D-5020-78A8-4CC4-A25B9916CD0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5" name="Metin kutusu 14">
            <a:extLst>
              <a:ext uri="{FF2B5EF4-FFF2-40B4-BE49-F238E27FC236}">
                <a16:creationId xmlns:a16="http://schemas.microsoft.com/office/drawing/2014/main" id="{5446A267-BFF8-DB75-8652-A0861C401A6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313704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93B0CE60-9085-EA7D-6A58-56CDB8DE8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7C208274-1B06-8052-AE21-A9E5342730B6}"/>
              </a:ext>
            </a:extLst>
          </p:cNvPr>
          <p:cNvSpPr txBox="1"/>
          <p:nvPr/>
        </p:nvSpPr>
        <p:spPr>
          <a:xfrm>
            <a:off x="1162665" y="3062506"/>
            <a:ext cx="9866671" cy="1077218"/>
          </a:xfrm>
          <a:prstGeom prst="rect">
            <a:avLst/>
          </a:prstGeom>
          <a:noFill/>
        </p:spPr>
        <p:txBody>
          <a:bodyPr wrap="square" rtlCol="0">
            <a:spAutoFit/>
          </a:bodyPr>
          <a:lstStyle/>
          <a:p>
            <a:pPr marL="3175" algn="ctr">
              <a:lnSpc>
                <a:spcPct val="80000"/>
              </a:lnSpc>
            </a:pPr>
            <a:r>
              <a:rPr lang="tr-TR" sz="4000" b="1" dirty="0">
                <a:solidFill>
                  <a:srgbClr val="FF0000"/>
                </a:solidFill>
                <a:latin typeface="Arial" panose="020B0604020202020204" pitchFamily="34" charset="0"/>
                <a:cs typeface="Arial" panose="020B0604020202020204" pitchFamily="34" charset="0"/>
              </a:rPr>
              <a:t>Kader</a:t>
            </a:r>
            <a:r>
              <a:rPr lang="tr-TR" sz="4000" dirty="0">
                <a:latin typeface="Arial" panose="020B0604020202020204" pitchFamily="34" charset="0"/>
                <a:cs typeface="Arial" panose="020B0604020202020204" pitchFamily="34" charset="0"/>
              </a:rPr>
              <a:t>; Allah’ın (c.c.) “</a:t>
            </a:r>
            <a:r>
              <a:rPr lang="tr-TR" sz="4000" dirty="0">
                <a:solidFill>
                  <a:srgbClr val="FF0000"/>
                </a:solidFill>
                <a:latin typeface="Arial" panose="020B0604020202020204" pitchFamily="34" charset="0"/>
                <a:cs typeface="Arial" panose="020B0604020202020204" pitchFamily="34" charset="0"/>
              </a:rPr>
              <a:t>ilim</a:t>
            </a:r>
            <a:r>
              <a:rPr lang="tr-TR" sz="4000" dirty="0">
                <a:latin typeface="Arial" panose="020B0604020202020204" pitchFamily="34" charset="0"/>
                <a:cs typeface="Arial" panose="020B0604020202020204" pitchFamily="34" charset="0"/>
              </a:rPr>
              <a:t>”, “</a:t>
            </a:r>
            <a:r>
              <a:rPr lang="tr-TR" sz="4000" dirty="0">
                <a:solidFill>
                  <a:srgbClr val="FF0000"/>
                </a:solidFill>
                <a:latin typeface="Arial" panose="020B0604020202020204" pitchFamily="34" charset="0"/>
                <a:cs typeface="Arial" panose="020B0604020202020204" pitchFamily="34" charset="0"/>
              </a:rPr>
              <a:t>irade</a:t>
            </a:r>
            <a:r>
              <a:rPr lang="tr-TR" sz="4000" dirty="0">
                <a:latin typeface="Arial" panose="020B0604020202020204" pitchFamily="34" charset="0"/>
                <a:cs typeface="Arial" panose="020B0604020202020204" pitchFamily="34" charset="0"/>
              </a:rPr>
              <a:t>” ve “</a:t>
            </a:r>
            <a:r>
              <a:rPr lang="tr-TR" sz="4000" dirty="0">
                <a:solidFill>
                  <a:srgbClr val="FF0000"/>
                </a:solidFill>
                <a:latin typeface="Arial" panose="020B0604020202020204" pitchFamily="34" charset="0"/>
                <a:cs typeface="Arial" panose="020B0604020202020204" pitchFamily="34" charset="0"/>
              </a:rPr>
              <a:t>kudret</a:t>
            </a:r>
            <a:r>
              <a:rPr lang="tr-TR" sz="4000" dirty="0">
                <a:latin typeface="Arial" panose="020B0604020202020204" pitchFamily="34" charset="0"/>
                <a:cs typeface="Arial" panose="020B0604020202020204" pitchFamily="34" charset="0"/>
              </a:rPr>
              <a:t>” sıfatlarının yansımasıdır.</a:t>
            </a:r>
          </a:p>
        </p:txBody>
      </p:sp>
      <p:sp>
        <p:nvSpPr>
          <p:cNvPr id="2" name="Metin kutusu 1">
            <a:extLst>
              <a:ext uri="{FF2B5EF4-FFF2-40B4-BE49-F238E27FC236}">
                <a16:creationId xmlns:a16="http://schemas.microsoft.com/office/drawing/2014/main" id="{370688F3-4542-18C0-E209-002C4BE1674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9D8B54A7-FA20-03B8-30A5-A448AC4BFCF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11">
            <a:extLst>
              <a:ext uri="{FF2B5EF4-FFF2-40B4-BE49-F238E27FC236}">
                <a16:creationId xmlns:a16="http://schemas.microsoft.com/office/drawing/2014/main" id="{6241C744-1088-789E-9494-4C44777C06CB}"/>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C5489B3E-B36A-AF81-7971-8BCB0B5BB6F8}"/>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NOT EDELİM</a:t>
            </a:r>
          </a:p>
        </p:txBody>
      </p:sp>
      <p:sp>
        <p:nvSpPr>
          <p:cNvPr id="9" name="Metin kutusu 8">
            <a:extLst>
              <a:ext uri="{FF2B5EF4-FFF2-40B4-BE49-F238E27FC236}">
                <a16:creationId xmlns:a16="http://schemas.microsoft.com/office/drawing/2014/main" id="{35D51920-C6ED-BF31-2648-0C1F5706E9F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0" name="Metin kutusu 9">
            <a:extLst>
              <a:ext uri="{FF2B5EF4-FFF2-40B4-BE49-F238E27FC236}">
                <a16:creationId xmlns:a16="http://schemas.microsoft.com/office/drawing/2014/main" id="{7223D389-36A3-586D-5DA5-D57D6EEABC6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6" name="Metin kutusu 5">
            <a:extLst>
              <a:ext uri="{FF2B5EF4-FFF2-40B4-BE49-F238E27FC236}">
                <a16:creationId xmlns:a16="http://schemas.microsoft.com/office/drawing/2014/main" id="{09255627-5309-DCEC-187B-FF38A0EE28CF}"/>
              </a:ext>
            </a:extLst>
          </p:cNvPr>
          <p:cNvSpPr txBox="1"/>
          <p:nvPr/>
        </p:nvSpPr>
        <p:spPr>
          <a:xfrm>
            <a:off x="1162664" y="4554004"/>
            <a:ext cx="9866671" cy="1077218"/>
          </a:xfrm>
          <a:prstGeom prst="rect">
            <a:avLst/>
          </a:prstGeom>
          <a:noFill/>
        </p:spPr>
        <p:txBody>
          <a:bodyPr wrap="square" rtlCol="0">
            <a:spAutoFit/>
          </a:bodyPr>
          <a:lstStyle/>
          <a:p>
            <a:pPr marL="3175" algn="ctr">
              <a:lnSpc>
                <a:spcPct val="80000"/>
              </a:lnSpc>
            </a:pPr>
            <a:r>
              <a:rPr lang="tr-TR" sz="4000" b="1" dirty="0">
                <a:solidFill>
                  <a:srgbClr val="FF0000"/>
                </a:solidFill>
                <a:latin typeface="Arial" panose="020B0604020202020204" pitchFamily="34" charset="0"/>
                <a:cs typeface="Arial" panose="020B0604020202020204" pitchFamily="34" charset="0"/>
              </a:rPr>
              <a:t>Kaza</a:t>
            </a:r>
            <a:r>
              <a:rPr lang="tr-TR" sz="4000" dirty="0">
                <a:latin typeface="Arial" panose="020B0604020202020204" pitchFamily="34" charset="0"/>
                <a:cs typeface="Arial" panose="020B0604020202020204" pitchFamily="34" charset="0"/>
              </a:rPr>
              <a:t>; Allah’ın (c.c.) “</a:t>
            </a:r>
            <a:r>
              <a:rPr lang="tr-TR" sz="4000" dirty="0">
                <a:solidFill>
                  <a:srgbClr val="FF0000"/>
                </a:solidFill>
                <a:latin typeface="Arial" panose="020B0604020202020204" pitchFamily="34" charset="0"/>
                <a:cs typeface="Arial" panose="020B0604020202020204" pitchFamily="34" charset="0"/>
              </a:rPr>
              <a:t>tekvin</a:t>
            </a:r>
            <a:r>
              <a:rPr lang="tr-TR" sz="4000" dirty="0">
                <a:latin typeface="Arial" panose="020B0604020202020204" pitchFamily="34" charset="0"/>
                <a:cs typeface="Arial" panose="020B0604020202020204" pitchFamily="34" charset="0"/>
              </a:rPr>
              <a:t>” sıfatının yansımasıdır.</a:t>
            </a:r>
          </a:p>
        </p:txBody>
      </p:sp>
    </p:spTree>
    <p:extLst>
      <p:ext uri="{BB962C8B-B14F-4D97-AF65-F5344CB8AC3E}">
        <p14:creationId xmlns:p14="http://schemas.microsoft.com/office/powerpoint/2010/main" val="31250784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93B0CE60-9085-EA7D-6A58-56CDB8DE8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7C208274-1B06-8052-AE21-A9E5342730B6}"/>
              </a:ext>
            </a:extLst>
          </p:cNvPr>
          <p:cNvSpPr txBox="1"/>
          <p:nvPr/>
        </p:nvSpPr>
        <p:spPr>
          <a:xfrm>
            <a:off x="3492776" y="1060483"/>
            <a:ext cx="6695940" cy="2062103"/>
          </a:xfrm>
          <a:prstGeom prst="rect">
            <a:avLst/>
          </a:prstGeom>
          <a:noFill/>
        </p:spPr>
        <p:txBody>
          <a:bodyPr wrap="square" rtlCol="0">
            <a:spAutoFit/>
          </a:bodyPr>
          <a:lstStyle/>
          <a:p>
            <a:pPr marL="3175">
              <a:lnSpc>
                <a:spcPct val="80000"/>
              </a:lnSpc>
            </a:pPr>
            <a:r>
              <a:rPr lang="tr-TR" sz="3200" dirty="0">
                <a:latin typeface="Arial" panose="020B0604020202020204" pitchFamily="34" charset="0"/>
                <a:cs typeface="Arial" panose="020B0604020202020204" pitchFamily="34" charset="0"/>
              </a:rPr>
              <a:t>• Geçmişte olmuş ve gerçeklemekte olan olaylar “</a:t>
            </a:r>
            <a:r>
              <a:rPr lang="tr-TR" sz="3200" dirty="0">
                <a:solidFill>
                  <a:srgbClr val="FF0000"/>
                </a:solidFill>
                <a:latin typeface="Arial" panose="020B0604020202020204" pitchFamily="34" charset="0"/>
                <a:cs typeface="Arial" panose="020B0604020202020204" pitchFamily="34" charset="0"/>
              </a:rPr>
              <a:t>kaza</a:t>
            </a:r>
            <a:r>
              <a:rPr lang="tr-TR" sz="3200" dirty="0">
                <a:latin typeface="Arial" panose="020B0604020202020204" pitchFamily="34" charset="0"/>
                <a:cs typeface="Arial" panose="020B0604020202020204" pitchFamily="34" charset="0"/>
              </a:rPr>
              <a:t>” kapsamındadır.</a:t>
            </a:r>
          </a:p>
          <a:p>
            <a:pPr marL="3175">
              <a:lnSpc>
                <a:spcPct val="80000"/>
              </a:lnSpc>
            </a:pPr>
            <a:endParaRPr lang="tr-TR" sz="3200" dirty="0">
              <a:latin typeface="Arial" panose="020B0604020202020204" pitchFamily="34" charset="0"/>
              <a:cs typeface="Arial" panose="020B0604020202020204" pitchFamily="34" charset="0"/>
            </a:endParaRPr>
          </a:p>
          <a:p>
            <a:pPr marL="3175">
              <a:lnSpc>
                <a:spcPct val="80000"/>
              </a:lnSpc>
            </a:pPr>
            <a:r>
              <a:rPr lang="tr-TR" sz="3200" dirty="0">
                <a:latin typeface="Arial" panose="020B0604020202020204" pitchFamily="34" charset="0"/>
                <a:cs typeface="Arial" panose="020B0604020202020204" pitchFamily="34" charset="0"/>
              </a:rPr>
              <a:t>- Güneş doğ</a:t>
            </a:r>
            <a:r>
              <a:rPr lang="tr-TR" sz="3200" dirty="0">
                <a:solidFill>
                  <a:srgbClr val="FF0000"/>
                </a:solidFill>
                <a:latin typeface="Arial" panose="020B0604020202020204" pitchFamily="34" charset="0"/>
                <a:cs typeface="Arial" panose="020B0604020202020204" pitchFamily="34" charset="0"/>
              </a:rPr>
              <a:t>du</a:t>
            </a:r>
            <a:r>
              <a:rPr lang="tr-TR" sz="3200" dirty="0">
                <a:latin typeface="Arial" panose="020B0604020202020204" pitchFamily="34" charset="0"/>
                <a:cs typeface="Arial" panose="020B0604020202020204" pitchFamily="34" charset="0"/>
              </a:rPr>
              <a:t>.</a:t>
            </a:r>
          </a:p>
          <a:p>
            <a:pPr marL="3175">
              <a:lnSpc>
                <a:spcPct val="80000"/>
              </a:lnSpc>
            </a:pPr>
            <a:r>
              <a:rPr lang="tr-TR" sz="3200" dirty="0">
                <a:latin typeface="Arial" panose="020B0604020202020204" pitchFamily="34" charset="0"/>
                <a:cs typeface="Arial" panose="020B0604020202020204" pitchFamily="34" charset="0"/>
              </a:rPr>
              <a:t>- Yağmur yağıy</a:t>
            </a:r>
            <a:r>
              <a:rPr lang="tr-TR" sz="3200" dirty="0">
                <a:solidFill>
                  <a:srgbClr val="FF0000"/>
                </a:solidFill>
                <a:latin typeface="Arial" panose="020B0604020202020204" pitchFamily="34" charset="0"/>
                <a:cs typeface="Arial" panose="020B0604020202020204" pitchFamily="34" charset="0"/>
              </a:rPr>
              <a:t>or</a:t>
            </a:r>
            <a:r>
              <a:rPr lang="tr-TR" sz="3200" dirty="0">
                <a:latin typeface="Arial" panose="020B0604020202020204" pitchFamily="34" charset="0"/>
                <a:cs typeface="Arial" panose="020B0604020202020204" pitchFamily="34" charset="0"/>
              </a:rPr>
              <a:t>.</a:t>
            </a:r>
          </a:p>
        </p:txBody>
      </p:sp>
      <p:sp>
        <p:nvSpPr>
          <p:cNvPr id="2" name="Metin kutusu 1">
            <a:extLst>
              <a:ext uri="{FF2B5EF4-FFF2-40B4-BE49-F238E27FC236}">
                <a16:creationId xmlns:a16="http://schemas.microsoft.com/office/drawing/2014/main" id="{370688F3-4542-18C0-E209-002C4BE1674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9D8B54A7-FA20-03B8-30A5-A448AC4BFCF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2" name="Resim 11" descr="daire, grafik, sanat, yaratıcılık içeren bir resim&#10;&#10;Açıklama otomatik olarak oluşturuldu">
            <a:extLst>
              <a:ext uri="{FF2B5EF4-FFF2-40B4-BE49-F238E27FC236}">
                <a16:creationId xmlns:a16="http://schemas.microsoft.com/office/drawing/2014/main" id="{3C18351B-2999-12B7-481A-CF2795C3F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91" y="640598"/>
            <a:ext cx="2802394" cy="2852183"/>
          </a:xfrm>
          <a:prstGeom prst="rect">
            <a:avLst/>
          </a:prstGeom>
        </p:spPr>
      </p:pic>
      <p:sp>
        <p:nvSpPr>
          <p:cNvPr id="4" name="Metin kutusu 3">
            <a:extLst>
              <a:ext uri="{FF2B5EF4-FFF2-40B4-BE49-F238E27FC236}">
                <a16:creationId xmlns:a16="http://schemas.microsoft.com/office/drawing/2014/main" id="{C5489B3E-B36A-AF81-7971-8BCB0B5BB6F8}"/>
              </a:ext>
            </a:extLst>
          </p:cNvPr>
          <p:cNvSpPr txBox="1"/>
          <p:nvPr/>
        </p:nvSpPr>
        <p:spPr>
          <a:xfrm>
            <a:off x="345191" y="1598533"/>
            <a:ext cx="2458276" cy="461665"/>
          </a:xfrm>
          <a:prstGeom prst="rect">
            <a:avLst/>
          </a:prstGeom>
          <a:noFill/>
        </p:spPr>
        <p:txBody>
          <a:bodyPr wrap="square" rtlCol="0">
            <a:spAutoFit/>
          </a:bodyPr>
          <a:lstStyle/>
          <a:p>
            <a:pPr algn="ctr"/>
            <a:r>
              <a:rPr lang="tr-TR" sz="2400" b="1" dirty="0">
                <a:latin typeface="Arial" panose="020B0604020202020204" pitchFamily="34" charset="0"/>
              </a:rPr>
              <a:t>KAZA</a:t>
            </a:r>
          </a:p>
        </p:txBody>
      </p:sp>
      <p:sp>
        <p:nvSpPr>
          <p:cNvPr id="9" name="Metin kutusu 8">
            <a:extLst>
              <a:ext uri="{FF2B5EF4-FFF2-40B4-BE49-F238E27FC236}">
                <a16:creationId xmlns:a16="http://schemas.microsoft.com/office/drawing/2014/main" id="{35D51920-C6ED-BF31-2648-0C1F5706E9F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0" name="Metin kutusu 9">
            <a:extLst>
              <a:ext uri="{FF2B5EF4-FFF2-40B4-BE49-F238E27FC236}">
                <a16:creationId xmlns:a16="http://schemas.microsoft.com/office/drawing/2014/main" id="{7223D389-36A3-586D-5DA5-D57D6EEABC6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13" name="Metin kutusu 12">
            <a:extLst>
              <a:ext uri="{FF2B5EF4-FFF2-40B4-BE49-F238E27FC236}">
                <a16:creationId xmlns:a16="http://schemas.microsoft.com/office/drawing/2014/main" id="{23CD72BD-7AB3-3F8D-EA13-E4332C740CA7}"/>
              </a:ext>
            </a:extLst>
          </p:cNvPr>
          <p:cNvSpPr txBox="1"/>
          <p:nvPr/>
        </p:nvSpPr>
        <p:spPr>
          <a:xfrm>
            <a:off x="3492776" y="3691598"/>
            <a:ext cx="7367482" cy="2456057"/>
          </a:xfrm>
          <a:prstGeom prst="rect">
            <a:avLst/>
          </a:prstGeom>
          <a:noFill/>
        </p:spPr>
        <p:txBody>
          <a:bodyPr wrap="square" rtlCol="0">
            <a:spAutoFit/>
          </a:bodyPr>
          <a:lstStyle/>
          <a:p>
            <a:pPr marL="3175">
              <a:lnSpc>
                <a:spcPct val="80000"/>
              </a:lnSpc>
            </a:pPr>
            <a:r>
              <a:rPr lang="tr-TR" sz="3200" dirty="0">
                <a:latin typeface="Arial" panose="020B0604020202020204" pitchFamily="34" charset="0"/>
                <a:cs typeface="Arial" panose="020B0604020202020204" pitchFamily="34" charset="0"/>
              </a:rPr>
              <a:t>• Gelecek zaman ve doğa kanunları “</a:t>
            </a:r>
            <a:r>
              <a:rPr lang="tr-TR" sz="3200" dirty="0">
                <a:solidFill>
                  <a:srgbClr val="FF0000"/>
                </a:solidFill>
                <a:latin typeface="Arial" panose="020B0604020202020204" pitchFamily="34" charset="0"/>
                <a:cs typeface="Arial" panose="020B0604020202020204" pitchFamily="34" charset="0"/>
              </a:rPr>
              <a:t>kader</a:t>
            </a:r>
            <a:r>
              <a:rPr lang="tr-TR" sz="3200" dirty="0">
                <a:latin typeface="Arial" panose="020B0604020202020204" pitchFamily="34" charset="0"/>
                <a:cs typeface="Arial" panose="020B0604020202020204" pitchFamily="34" charset="0"/>
              </a:rPr>
              <a:t>” kapsamındadır.</a:t>
            </a:r>
          </a:p>
          <a:p>
            <a:pPr marL="3175">
              <a:lnSpc>
                <a:spcPct val="80000"/>
              </a:lnSpc>
            </a:pPr>
            <a:endParaRPr lang="tr-TR" sz="3200" dirty="0">
              <a:latin typeface="Arial" panose="020B0604020202020204" pitchFamily="34" charset="0"/>
              <a:cs typeface="Arial" panose="020B0604020202020204" pitchFamily="34" charset="0"/>
            </a:endParaRPr>
          </a:p>
          <a:p>
            <a:pPr marL="3175">
              <a:lnSpc>
                <a:spcPct val="80000"/>
              </a:lnSpc>
            </a:pPr>
            <a:r>
              <a:rPr lang="tr-TR" sz="3200" dirty="0">
                <a:latin typeface="Arial" panose="020B0604020202020204" pitchFamily="34" charset="0"/>
                <a:cs typeface="Arial" panose="020B0604020202020204" pitchFamily="34" charset="0"/>
              </a:rPr>
              <a:t>- Dünya kendi ekseni etrafında dön</a:t>
            </a:r>
            <a:r>
              <a:rPr lang="tr-TR" sz="3200" dirty="0">
                <a:solidFill>
                  <a:srgbClr val="FF0000"/>
                </a:solidFill>
                <a:latin typeface="Arial" panose="020B0604020202020204" pitchFamily="34" charset="0"/>
                <a:cs typeface="Arial" panose="020B0604020202020204" pitchFamily="34" charset="0"/>
              </a:rPr>
              <a:t>er</a:t>
            </a:r>
            <a:r>
              <a:rPr lang="tr-TR" sz="3200" dirty="0">
                <a:latin typeface="Arial" panose="020B0604020202020204" pitchFamily="34" charset="0"/>
                <a:cs typeface="Arial" panose="020B0604020202020204" pitchFamily="34" charset="0"/>
              </a:rPr>
              <a:t>.</a:t>
            </a:r>
          </a:p>
          <a:p>
            <a:pPr marL="3175">
              <a:lnSpc>
                <a:spcPct val="80000"/>
              </a:lnSpc>
            </a:pPr>
            <a:r>
              <a:rPr lang="tr-TR" sz="3200" dirty="0">
                <a:latin typeface="Arial" panose="020B0604020202020204" pitchFamily="34" charset="0"/>
                <a:cs typeface="Arial" panose="020B0604020202020204" pitchFamily="34" charset="0"/>
              </a:rPr>
              <a:t>- Su deniz seviyesinde 100 derecede kayn</a:t>
            </a:r>
            <a:r>
              <a:rPr lang="tr-TR" sz="3200" dirty="0">
                <a:solidFill>
                  <a:srgbClr val="FF0000"/>
                </a:solidFill>
                <a:latin typeface="Arial" panose="020B0604020202020204" pitchFamily="34" charset="0"/>
                <a:cs typeface="Arial" panose="020B0604020202020204" pitchFamily="34" charset="0"/>
              </a:rPr>
              <a:t>ar</a:t>
            </a:r>
            <a:r>
              <a:rPr lang="tr-TR" sz="3200" dirty="0">
                <a:latin typeface="Arial" panose="020B0604020202020204" pitchFamily="34" charset="0"/>
                <a:cs typeface="Arial" panose="020B0604020202020204" pitchFamily="34" charset="0"/>
              </a:rPr>
              <a:t>.</a:t>
            </a:r>
          </a:p>
        </p:txBody>
      </p:sp>
      <p:pic>
        <p:nvPicPr>
          <p:cNvPr id="14" name="Resim 13" descr="daire, grafik, sanat, yaratıcılık içeren bir resim&#10;&#10;Açıklama otomatik olarak oluşturuldu">
            <a:extLst>
              <a:ext uri="{FF2B5EF4-FFF2-40B4-BE49-F238E27FC236}">
                <a16:creationId xmlns:a16="http://schemas.microsoft.com/office/drawing/2014/main" id="{E6A46BF9-81E6-DD8D-F2A6-8D45AD81B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91" y="3492781"/>
            <a:ext cx="2802394" cy="2852183"/>
          </a:xfrm>
          <a:prstGeom prst="rect">
            <a:avLst/>
          </a:prstGeom>
        </p:spPr>
      </p:pic>
      <p:sp>
        <p:nvSpPr>
          <p:cNvPr id="15" name="Metin kutusu 14">
            <a:extLst>
              <a:ext uri="{FF2B5EF4-FFF2-40B4-BE49-F238E27FC236}">
                <a16:creationId xmlns:a16="http://schemas.microsoft.com/office/drawing/2014/main" id="{B363F012-F1C5-B535-82AE-6A66B09E23C7}"/>
              </a:ext>
            </a:extLst>
          </p:cNvPr>
          <p:cNvSpPr txBox="1"/>
          <p:nvPr/>
        </p:nvSpPr>
        <p:spPr>
          <a:xfrm>
            <a:off x="345191" y="4450716"/>
            <a:ext cx="2458276" cy="461665"/>
          </a:xfrm>
          <a:prstGeom prst="rect">
            <a:avLst/>
          </a:prstGeom>
          <a:noFill/>
        </p:spPr>
        <p:txBody>
          <a:bodyPr wrap="square" rtlCol="0">
            <a:spAutoFit/>
          </a:bodyPr>
          <a:lstStyle/>
          <a:p>
            <a:pPr algn="ctr"/>
            <a:r>
              <a:rPr lang="tr-TR" sz="2400" b="1" dirty="0">
                <a:latin typeface="Arial" panose="020B0604020202020204" pitchFamily="34" charset="0"/>
              </a:rPr>
              <a:t>KADER</a:t>
            </a:r>
          </a:p>
        </p:txBody>
      </p:sp>
    </p:spTree>
    <p:extLst>
      <p:ext uri="{BB962C8B-B14F-4D97-AF65-F5344CB8AC3E}">
        <p14:creationId xmlns:p14="http://schemas.microsoft.com/office/powerpoint/2010/main" val="30520359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7998BA57-2142-D926-01F3-DD309C0D9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6DBDADDD-0839-F42A-2B7B-180974BF969A}"/>
              </a:ext>
            </a:extLst>
          </p:cNvPr>
          <p:cNvSpPr/>
          <p:nvPr/>
        </p:nvSpPr>
        <p:spPr>
          <a:xfrm>
            <a:off x="720487" y="5303047"/>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379D1C40-11F5-CC06-760A-FD81645EF7D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F191226C-0C1C-5DBE-132E-8941220BF6FF}"/>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9" name="Metin kutusu 3">
            <a:extLst>
              <a:ext uri="{FF2B5EF4-FFF2-40B4-BE49-F238E27FC236}">
                <a16:creationId xmlns:a16="http://schemas.microsoft.com/office/drawing/2014/main" id="{02937D2B-1695-48C2-ACCC-F64B5CB74DAA}"/>
              </a:ext>
            </a:extLst>
          </p:cNvPr>
          <p:cNvSpPr txBox="1"/>
          <p:nvPr/>
        </p:nvSpPr>
        <p:spPr>
          <a:xfrm>
            <a:off x="773405" y="996761"/>
            <a:ext cx="10958823" cy="4862870"/>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3000" dirty="0">
                <a:solidFill>
                  <a:srgbClr val="000000"/>
                </a:solidFill>
                <a:latin typeface="Arial" panose="020B0604020202020204" pitchFamily="34" charset="0"/>
                <a:cs typeface="Arial" panose="020B0604020202020204" pitchFamily="34" charset="0"/>
              </a:rPr>
              <a:t>Türk bilim insanları, tüm dünyanın heyecanla </a:t>
            </a:r>
          </a:p>
          <a:p>
            <a:pPr>
              <a:spcAft>
                <a:spcPts val="600"/>
              </a:spcAft>
            </a:pPr>
            <a:r>
              <a:rPr lang="tr-TR" sz="3000" dirty="0">
                <a:solidFill>
                  <a:srgbClr val="000000"/>
                </a:solidFill>
                <a:latin typeface="Arial" panose="020B0604020202020204" pitchFamily="34" charset="0"/>
                <a:cs typeface="Arial" panose="020B0604020202020204" pitchFamily="34" charset="0"/>
              </a:rPr>
              <a:t>beklediği Güneş tutulması olayının 14 Aralık 2020’de gerçekleşeceğini açıkladı. Fakat bu tutulmanın Türkiye’den görülemeyeceğini belirtti. Güney Amerika, Antarktika, Pasifik Okyanusu, Atlantik Okyanusu’nun güneyi ve Afrika’nın güneydoğusunda yaşayanlar Güneş tutulmasını tam izleyebilecekler diyerek açıklamasını tamamladı.</a:t>
            </a:r>
          </a:p>
          <a:p>
            <a:pPr>
              <a:spcAft>
                <a:spcPts val="600"/>
              </a:spcAft>
            </a:pPr>
            <a:r>
              <a:rPr lang="tr-TR" sz="3000" b="1" dirty="0">
                <a:solidFill>
                  <a:srgbClr val="000000"/>
                </a:solidFill>
                <a:latin typeface="Arial" panose="020B0604020202020204" pitchFamily="34" charset="0"/>
                <a:cs typeface="Arial" panose="020B0604020202020204" pitchFamily="34" charset="0"/>
              </a:rPr>
              <a:t>Bu parçada geçen doğa olayı aşağıdaki yasalardan hangisine örnektir?</a:t>
            </a:r>
          </a:p>
          <a:p>
            <a:pPr>
              <a:spcAft>
                <a:spcPts val="600"/>
              </a:spcAft>
            </a:pPr>
            <a:r>
              <a:rPr lang="tr-TR" sz="3000" dirty="0">
                <a:solidFill>
                  <a:srgbClr val="000000"/>
                </a:solidFill>
                <a:latin typeface="Arial" panose="020B0604020202020204" pitchFamily="34" charset="0"/>
                <a:cs typeface="Arial" panose="020B0604020202020204" pitchFamily="34" charset="0"/>
              </a:rPr>
              <a:t>A) Fiziksel         B) Biyolojik        C) Toplumsal        D) Ekonomik</a:t>
            </a:r>
            <a:endParaRPr lang="en-US" sz="3000" dirty="0">
              <a:solidFill>
                <a:srgbClr val="000000"/>
              </a:solidFill>
              <a:latin typeface="Arial" panose="020B0604020202020204" pitchFamily="34" charset="0"/>
              <a:cs typeface="Arial" panose="020B0604020202020204" pitchFamily="34" charset="0"/>
            </a:endParaRPr>
          </a:p>
        </p:txBody>
      </p:sp>
      <p:sp>
        <p:nvSpPr>
          <p:cNvPr id="10" name="Metin kutusu 4">
            <a:extLst>
              <a:ext uri="{FF2B5EF4-FFF2-40B4-BE49-F238E27FC236}">
                <a16:creationId xmlns:a16="http://schemas.microsoft.com/office/drawing/2014/main" id="{5E2B7D7B-635D-4A08-AA79-D7EA0701AA39}"/>
              </a:ext>
            </a:extLst>
          </p:cNvPr>
          <p:cNvSpPr txBox="1"/>
          <p:nvPr/>
        </p:nvSpPr>
        <p:spPr>
          <a:xfrm>
            <a:off x="0" y="569263"/>
            <a:ext cx="5401994"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  Bumerang</a:t>
            </a:r>
            <a:r>
              <a:rPr lang="tr-TR" sz="1800" dirty="0">
                <a:latin typeface="Arial" panose="020B0604020202020204" pitchFamily="34" charset="0"/>
                <a:cs typeface="Arial" panose="020B0604020202020204" pitchFamily="34" charset="0"/>
              </a:rPr>
              <a:t> / 1. Ünite / Kavratan Testler 1 / Soru 5</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4077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8759279B-538E-FE23-B552-24AC4D131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Freeform 6">
            <a:extLst>
              <a:ext uri="{FF2B5EF4-FFF2-40B4-BE49-F238E27FC236}">
                <a16:creationId xmlns:a16="http://schemas.microsoft.com/office/drawing/2014/main" id="{B64A8305-71C6-36D5-1EDF-DAEBF5B1EA4B}"/>
              </a:ext>
            </a:extLst>
          </p:cNvPr>
          <p:cNvSpPr/>
          <p:nvPr/>
        </p:nvSpPr>
        <p:spPr>
          <a:xfrm>
            <a:off x="682943" y="5353063"/>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 name="Metin kutusu 1">
            <a:extLst>
              <a:ext uri="{FF2B5EF4-FFF2-40B4-BE49-F238E27FC236}">
                <a16:creationId xmlns:a16="http://schemas.microsoft.com/office/drawing/2014/main" id="{4208D45C-CEFC-2B9F-16E8-8EDEC2A346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A3FD1819-C227-C7F6-C7AD-45E08802A7C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BDB3BEDC-FE28-7474-6D8B-551A311ED03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CB217512-9341-F69B-E02D-28185A2623C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8" name="Metin kutusu 3">
            <a:extLst>
              <a:ext uri="{FF2B5EF4-FFF2-40B4-BE49-F238E27FC236}">
                <a16:creationId xmlns:a16="http://schemas.microsoft.com/office/drawing/2014/main" id="{037328C1-3A12-66B8-C733-63F9D69EBA0E}"/>
              </a:ext>
            </a:extLst>
          </p:cNvPr>
          <p:cNvSpPr txBox="1"/>
          <p:nvPr/>
        </p:nvSpPr>
        <p:spPr>
          <a:xfrm>
            <a:off x="773405" y="996761"/>
            <a:ext cx="10958823" cy="5309146"/>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300" dirty="0">
                <a:solidFill>
                  <a:srgbClr val="000000"/>
                </a:solidFill>
                <a:latin typeface="Arial" panose="020B0604020202020204" pitchFamily="34" charset="0"/>
                <a:cs typeface="Arial" panose="020B0604020202020204" pitchFamily="34" charset="0"/>
              </a:rPr>
              <a:t>I. İnsanlığın ilk dönemlerinden itibaren su kaynakları ve iklim açısından </a:t>
            </a:r>
          </a:p>
          <a:p>
            <a:pPr>
              <a:spcAft>
                <a:spcPts val="600"/>
              </a:spcAft>
            </a:pPr>
            <a:r>
              <a:rPr lang="tr-TR" sz="2300" dirty="0">
                <a:solidFill>
                  <a:srgbClr val="000000"/>
                </a:solidFill>
                <a:latin typeface="Arial" panose="020B0604020202020204" pitchFamily="34" charset="0"/>
                <a:cs typeface="Arial" panose="020B0604020202020204" pitchFamily="34" charset="0"/>
              </a:rPr>
              <a:t>doğal faktörlerin uygun olduğu yerler yerleşim yeri olarak tercih edilmiştir.</a:t>
            </a:r>
          </a:p>
          <a:p>
            <a:pPr>
              <a:spcAft>
                <a:spcPts val="600"/>
              </a:spcAft>
            </a:pPr>
            <a:r>
              <a:rPr lang="tr-TR" sz="2300" dirty="0">
                <a:solidFill>
                  <a:srgbClr val="000000"/>
                </a:solidFill>
                <a:latin typeface="Arial" panose="020B0604020202020204" pitchFamily="34" charset="0"/>
                <a:cs typeface="Arial" panose="020B0604020202020204" pitchFamily="34" charset="0"/>
              </a:rPr>
              <a:t>II. Güneş ışınları sabah vaktinden öğle vaktine kadar daha büyük açılarla geleceği için cisimlerin gölge uzunlukları azalır.</a:t>
            </a:r>
          </a:p>
          <a:p>
            <a:pPr>
              <a:spcAft>
                <a:spcPts val="600"/>
              </a:spcAft>
            </a:pPr>
            <a:r>
              <a:rPr lang="tr-TR" sz="2300" dirty="0">
                <a:solidFill>
                  <a:srgbClr val="000000"/>
                </a:solidFill>
                <a:latin typeface="Arial" panose="020B0604020202020204" pitchFamily="34" charset="0"/>
                <a:cs typeface="Arial" panose="020B0604020202020204" pitchFamily="34" charset="0"/>
              </a:rPr>
              <a:t>III. Otçullar sadece bitkilerle beslenen canlılardır. (Koyun, keçi, inek, at, eşek, geyik, fil, zürafa, zebra, sincap, tavşan, çekirge.)</a:t>
            </a:r>
          </a:p>
          <a:p>
            <a:pPr>
              <a:spcAft>
                <a:spcPts val="600"/>
              </a:spcAft>
            </a:pPr>
            <a:r>
              <a:rPr lang="tr-TR" sz="2300" b="1" dirty="0">
                <a:solidFill>
                  <a:srgbClr val="000000"/>
                </a:solidFill>
                <a:latin typeface="Arial" panose="020B0604020202020204" pitchFamily="34" charset="0"/>
                <a:cs typeface="Arial" panose="020B0604020202020204" pitchFamily="34" charset="0"/>
              </a:rPr>
              <a:t>Numaralandırılarak verilen evrensel yasalarla ilgili örnekler aşağıdakilerden hangisinde doğru belirtilmiştir?</a:t>
            </a:r>
          </a:p>
          <a:p>
            <a:pPr>
              <a:spcAft>
                <a:spcPts val="600"/>
              </a:spcAft>
            </a:pPr>
            <a:r>
              <a:rPr lang="tr-TR" sz="2300" dirty="0">
                <a:solidFill>
                  <a:srgbClr val="000000"/>
                </a:solidFill>
                <a:latin typeface="Arial" panose="020B0604020202020204" pitchFamily="34" charset="0"/>
                <a:cs typeface="Arial" panose="020B0604020202020204" pitchFamily="34" charset="0"/>
              </a:rPr>
              <a:t>	I		     II 			      III</a:t>
            </a:r>
          </a:p>
          <a:p>
            <a:pPr>
              <a:spcAft>
                <a:spcPts val="600"/>
              </a:spcAft>
            </a:pPr>
            <a:r>
              <a:rPr lang="tr-TR" sz="2300" dirty="0">
                <a:solidFill>
                  <a:srgbClr val="000000"/>
                </a:solidFill>
                <a:latin typeface="Arial" panose="020B0604020202020204" pitchFamily="34" charset="0"/>
                <a:cs typeface="Arial" panose="020B0604020202020204" pitchFamily="34" charset="0"/>
              </a:rPr>
              <a:t>A) Fiziksel 		Biyolojik 		Toplumsal</a:t>
            </a:r>
          </a:p>
          <a:p>
            <a:pPr>
              <a:spcAft>
                <a:spcPts val="600"/>
              </a:spcAft>
            </a:pPr>
            <a:r>
              <a:rPr lang="tr-TR" sz="2300" dirty="0">
                <a:solidFill>
                  <a:srgbClr val="000000"/>
                </a:solidFill>
                <a:latin typeface="Arial" panose="020B0604020202020204" pitchFamily="34" charset="0"/>
                <a:cs typeface="Arial" panose="020B0604020202020204" pitchFamily="34" charset="0"/>
              </a:rPr>
              <a:t>B) Toplumsal 		Biyolojik 		Fiziksel</a:t>
            </a:r>
          </a:p>
          <a:p>
            <a:pPr>
              <a:spcAft>
                <a:spcPts val="600"/>
              </a:spcAft>
            </a:pPr>
            <a:r>
              <a:rPr lang="tr-TR" sz="2300" dirty="0">
                <a:solidFill>
                  <a:srgbClr val="000000"/>
                </a:solidFill>
                <a:latin typeface="Arial" panose="020B0604020202020204" pitchFamily="34" charset="0"/>
                <a:cs typeface="Arial" panose="020B0604020202020204" pitchFamily="34" charset="0"/>
              </a:rPr>
              <a:t>C) Toplumsal 		Fiziksel 		Biyolojik</a:t>
            </a:r>
          </a:p>
          <a:p>
            <a:pPr>
              <a:spcAft>
                <a:spcPts val="600"/>
              </a:spcAft>
            </a:pPr>
            <a:r>
              <a:rPr lang="tr-TR" sz="2300" dirty="0">
                <a:solidFill>
                  <a:srgbClr val="000000"/>
                </a:solidFill>
                <a:latin typeface="Arial" panose="020B0604020202020204" pitchFamily="34" charset="0"/>
                <a:cs typeface="Arial" panose="020B0604020202020204" pitchFamily="34" charset="0"/>
              </a:rPr>
              <a:t>D) Fiziksel 		Toplumsal 		Biyolojik</a:t>
            </a:r>
            <a:endParaRPr lang="en-US" sz="2300" dirty="0">
              <a:solidFill>
                <a:srgbClr val="000000"/>
              </a:solidFill>
              <a:latin typeface="Arial" panose="020B0604020202020204" pitchFamily="34" charset="0"/>
              <a:cs typeface="Arial" panose="020B0604020202020204" pitchFamily="34" charset="0"/>
            </a:endParaRPr>
          </a:p>
        </p:txBody>
      </p:sp>
      <p:sp>
        <p:nvSpPr>
          <p:cNvPr id="10" name="Metin kutusu 4">
            <a:extLst>
              <a:ext uri="{FF2B5EF4-FFF2-40B4-BE49-F238E27FC236}">
                <a16:creationId xmlns:a16="http://schemas.microsoft.com/office/drawing/2014/main" id="{83FCA144-8D1D-12F9-4CFA-0D4ED5B06C88}"/>
              </a:ext>
            </a:extLst>
          </p:cNvPr>
          <p:cNvSpPr txBox="1"/>
          <p:nvPr/>
        </p:nvSpPr>
        <p:spPr>
          <a:xfrm>
            <a:off x="0" y="569263"/>
            <a:ext cx="5401994"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  Bumerang</a:t>
            </a:r>
            <a:r>
              <a:rPr lang="tr-TR" sz="1800" dirty="0">
                <a:latin typeface="Arial" panose="020B0604020202020204" pitchFamily="34" charset="0"/>
                <a:cs typeface="Arial" panose="020B0604020202020204" pitchFamily="34" charset="0"/>
              </a:rPr>
              <a:t> / 1. Ünite / Kavratan Testler 1 / Soru 2</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1836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37ADDFB5-1BBC-FBAE-E5A5-E5C769305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7" name="Freeform 6">
            <a:extLst>
              <a:ext uri="{FF2B5EF4-FFF2-40B4-BE49-F238E27FC236}">
                <a16:creationId xmlns:a16="http://schemas.microsoft.com/office/drawing/2014/main" id="{7F0220EC-0EF5-A383-03CF-186912A72676}"/>
              </a:ext>
            </a:extLst>
          </p:cNvPr>
          <p:cNvSpPr/>
          <p:nvPr/>
        </p:nvSpPr>
        <p:spPr>
          <a:xfrm>
            <a:off x="679621" y="5020350"/>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5" name="Metin kutusu 4">
            <a:extLst>
              <a:ext uri="{FF2B5EF4-FFF2-40B4-BE49-F238E27FC236}">
                <a16:creationId xmlns:a16="http://schemas.microsoft.com/office/drawing/2014/main" id="{D66E5354-2AC2-B556-07E8-56BCB16C545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DB3A1E54-FA13-4686-81C1-7352AA13D55F}"/>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10" name="Metin kutusu 3">
            <a:extLst>
              <a:ext uri="{FF2B5EF4-FFF2-40B4-BE49-F238E27FC236}">
                <a16:creationId xmlns:a16="http://schemas.microsoft.com/office/drawing/2014/main" id="{3DC56D0E-7926-18E2-5BEA-6BC2FB0A0339}"/>
              </a:ext>
            </a:extLst>
          </p:cNvPr>
          <p:cNvSpPr txBox="1"/>
          <p:nvPr/>
        </p:nvSpPr>
        <p:spPr>
          <a:xfrm>
            <a:off x="773405" y="996761"/>
            <a:ext cx="10958823" cy="4955203"/>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200" b="1" dirty="0">
                <a:solidFill>
                  <a:srgbClr val="000000"/>
                </a:solidFill>
                <a:latin typeface="Arial" panose="020B0604020202020204" pitchFamily="34" charset="0"/>
                <a:cs typeface="Arial" panose="020B0604020202020204" pitchFamily="34" charset="0"/>
              </a:rPr>
              <a:t>Orman Düzeni</a:t>
            </a:r>
            <a:r>
              <a:rPr lang="tr-TR" sz="2200" dirty="0">
                <a:solidFill>
                  <a:srgbClr val="000000"/>
                </a:solidFill>
                <a:latin typeface="Arial" panose="020B0604020202020204" pitchFamily="34" charset="0"/>
                <a:cs typeface="Arial" panose="020B0604020202020204" pitchFamily="34" charset="0"/>
              </a:rPr>
              <a:t>: İnsan eli değmemiş ormanlarda mükemmel bir doğal düzen </a:t>
            </a:r>
          </a:p>
          <a:p>
            <a:pPr>
              <a:spcAft>
                <a:spcPts val="600"/>
              </a:spcAft>
            </a:pPr>
            <a:r>
              <a:rPr lang="tr-TR" sz="2200" dirty="0">
                <a:solidFill>
                  <a:srgbClr val="000000"/>
                </a:solidFill>
                <a:latin typeface="Arial" panose="020B0604020202020204" pitchFamily="34" charset="0"/>
                <a:cs typeface="Arial" panose="020B0604020202020204" pitchFamily="34" charset="0"/>
              </a:rPr>
              <a:t>vardır. Yüce yaratıcının kurgusuyla doğadaki besin zinciri çerçevesinde yaşam devam eder. Asla bir kargaşa yoktur. Hiçbir canlı gereğinden fazla bir tüketim yapmaz ve doğaya asla zarar vermez. </a:t>
            </a:r>
          </a:p>
          <a:p>
            <a:pPr>
              <a:spcAft>
                <a:spcPts val="600"/>
              </a:spcAft>
            </a:pPr>
            <a:r>
              <a:rPr lang="tr-TR" sz="2200" b="1" dirty="0">
                <a:solidFill>
                  <a:srgbClr val="000000"/>
                </a:solidFill>
                <a:latin typeface="Arial" panose="020B0604020202020204" pitchFamily="34" charset="0"/>
                <a:cs typeface="Arial" panose="020B0604020202020204" pitchFamily="34" charset="0"/>
              </a:rPr>
              <a:t>Trafik Düzeni</a:t>
            </a:r>
            <a:r>
              <a:rPr lang="tr-TR" sz="2200" dirty="0">
                <a:solidFill>
                  <a:srgbClr val="000000"/>
                </a:solidFill>
                <a:latin typeface="Arial" panose="020B0604020202020204" pitchFamily="34" charset="0"/>
                <a:cs typeface="Arial" panose="020B0604020202020204" pitchFamily="34" charset="0"/>
              </a:rPr>
              <a:t>: Son yüzyılda araçların çoğalmasıyla birlikte şehir içinde araçlardan kaynaklı kargaşa oluştu. Şehirlerdeki araç kullanıcıları ve yayalar için bir trafik düzeni kuruldu. Bu durum birçok sorunu ortadan kaldırsa da tamamen çözüm olmadı. Her yıl sürücülerin kurallara uymamasından kaynaklı can kayıpları yaşanmaktadır.</a:t>
            </a:r>
          </a:p>
          <a:p>
            <a:pPr>
              <a:spcAft>
                <a:spcPts val="600"/>
              </a:spcAft>
            </a:pPr>
            <a:r>
              <a:rPr lang="tr-TR" sz="2200" b="1" dirty="0">
                <a:solidFill>
                  <a:srgbClr val="000000"/>
                </a:solidFill>
                <a:latin typeface="Arial" panose="020B0604020202020204" pitchFamily="34" charset="0"/>
                <a:cs typeface="Arial" panose="020B0604020202020204" pitchFamily="34" charset="0"/>
              </a:rPr>
              <a:t>Bu örneklere bakarak aşağıdakilerden hangisine ulaşılamaz?</a:t>
            </a:r>
          </a:p>
          <a:p>
            <a:pPr>
              <a:spcAft>
                <a:spcPts val="600"/>
              </a:spcAft>
            </a:pPr>
            <a:r>
              <a:rPr lang="tr-TR" sz="2200" dirty="0">
                <a:solidFill>
                  <a:srgbClr val="000000"/>
                </a:solidFill>
                <a:latin typeface="Arial" panose="020B0604020202020204" pitchFamily="34" charset="0"/>
                <a:cs typeface="Arial" panose="020B0604020202020204" pitchFamily="34" charset="0"/>
              </a:rPr>
              <a:t>A) İnsanlar kendi koydukları kuralları bozabilmektedir.</a:t>
            </a:r>
          </a:p>
          <a:p>
            <a:pPr>
              <a:spcAft>
                <a:spcPts val="600"/>
              </a:spcAft>
            </a:pPr>
            <a:r>
              <a:rPr lang="tr-TR" sz="2200" dirty="0">
                <a:solidFill>
                  <a:srgbClr val="000000"/>
                </a:solidFill>
                <a:latin typeface="Arial" panose="020B0604020202020204" pitchFamily="34" charset="0"/>
                <a:cs typeface="Arial" panose="020B0604020202020204" pitchFamily="34" charset="0"/>
              </a:rPr>
              <a:t>B) Ormanda yaşayan canlılar doğadaki düzene zarar vermez.</a:t>
            </a:r>
          </a:p>
          <a:p>
            <a:pPr>
              <a:spcAft>
                <a:spcPts val="600"/>
              </a:spcAft>
            </a:pPr>
            <a:r>
              <a:rPr lang="tr-TR" sz="2200" dirty="0">
                <a:solidFill>
                  <a:srgbClr val="000000"/>
                </a:solidFill>
                <a:latin typeface="Arial" panose="020B0604020202020204" pitchFamily="34" charset="0"/>
                <a:cs typeface="Arial" panose="020B0604020202020204" pitchFamily="34" charset="0"/>
              </a:rPr>
              <a:t>C) Doğadaki düzeni doğal afetler de bozar.</a:t>
            </a:r>
          </a:p>
          <a:p>
            <a:pPr>
              <a:spcAft>
                <a:spcPts val="600"/>
              </a:spcAft>
            </a:pPr>
            <a:r>
              <a:rPr lang="tr-TR" sz="2200" dirty="0">
                <a:solidFill>
                  <a:srgbClr val="000000"/>
                </a:solidFill>
                <a:latin typeface="Arial" panose="020B0604020202020204" pitchFamily="34" charset="0"/>
                <a:cs typeface="Arial" panose="020B0604020202020204" pitchFamily="34" charset="0"/>
              </a:rPr>
              <a:t>D) Yüce yaratıcı doğada mükemmel bir düzen kurmuştur.</a:t>
            </a:r>
            <a:endParaRPr lang="en-US" sz="2200" dirty="0">
              <a:solidFill>
                <a:srgbClr val="000000"/>
              </a:solidFill>
              <a:latin typeface="Arial" panose="020B0604020202020204" pitchFamily="34" charset="0"/>
              <a:cs typeface="Arial" panose="020B0604020202020204" pitchFamily="34" charset="0"/>
            </a:endParaRPr>
          </a:p>
        </p:txBody>
      </p:sp>
      <p:sp>
        <p:nvSpPr>
          <p:cNvPr id="11" name="Metin kutusu 4">
            <a:extLst>
              <a:ext uri="{FF2B5EF4-FFF2-40B4-BE49-F238E27FC236}">
                <a16:creationId xmlns:a16="http://schemas.microsoft.com/office/drawing/2014/main" id="{EC4EC235-2921-8DE1-C48C-FF3960910602}"/>
              </a:ext>
            </a:extLst>
          </p:cNvPr>
          <p:cNvSpPr txBox="1"/>
          <p:nvPr/>
        </p:nvSpPr>
        <p:spPr>
          <a:xfrm>
            <a:off x="0" y="569263"/>
            <a:ext cx="5401994"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  Bumerang</a:t>
            </a:r>
            <a:r>
              <a:rPr lang="tr-TR" sz="1800" dirty="0">
                <a:latin typeface="Arial" panose="020B0604020202020204" pitchFamily="34" charset="0"/>
                <a:cs typeface="Arial" panose="020B0604020202020204" pitchFamily="34" charset="0"/>
              </a:rPr>
              <a:t> / 1. Ünite / Kavratan Testler 1 / Soru 1</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2998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04EB149F-2C69-29A3-DE1A-2EF28EEE0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3641D274-13B0-521B-E27E-54171780D586}"/>
              </a:ext>
            </a:extLst>
          </p:cNvPr>
          <p:cNvSpPr txBox="1"/>
          <p:nvPr/>
        </p:nvSpPr>
        <p:spPr>
          <a:xfrm>
            <a:off x="773405" y="723900"/>
            <a:ext cx="10551087" cy="4555093"/>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Aşağıda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cümlelerdeki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noktalı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yerlere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uygun</a:t>
            </a:r>
            <a:r>
              <a:rPr lang="en-US" sz="2400" b="1" dirty="0">
                <a:solidFill>
                  <a:srgbClr val="000000"/>
                </a:solidFill>
                <a:latin typeface="Arial" panose="020B0604020202020204" pitchFamily="34" charset="0"/>
                <a:cs typeface="Arial" panose="020B0604020202020204" pitchFamily="34" charset="0"/>
              </a:rPr>
              <a:t> kelimeleri </a:t>
            </a:r>
            <a:endParaRPr lang="tr-TR" sz="2400" b="1" dirty="0">
              <a:solidFill>
                <a:srgbClr val="000000"/>
              </a:solidFill>
              <a:latin typeface="Arial" panose="020B0604020202020204" pitchFamily="34" charset="0"/>
              <a:cs typeface="Arial" panose="020B0604020202020204" pitchFamily="34" charset="0"/>
            </a:endParaRPr>
          </a:p>
          <a:p>
            <a:pPr>
              <a:spcAft>
                <a:spcPts val="1200"/>
              </a:spcAft>
            </a:pPr>
            <a:r>
              <a:rPr lang="en-US" sz="2400" b="1" dirty="0" err="1">
                <a:solidFill>
                  <a:srgbClr val="000000"/>
                </a:solidFill>
                <a:latin typeface="Arial" panose="020B0604020202020204" pitchFamily="34" charset="0"/>
                <a:cs typeface="Arial" panose="020B0604020202020204" pitchFamily="34" charset="0"/>
              </a:rPr>
              <a:t>yazınız</a:t>
            </a:r>
            <a:r>
              <a:rPr lang="en-US" sz="2400" b="1" dirty="0">
                <a:solidFill>
                  <a:srgbClr val="000000"/>
                </a:solidFill>
                <a:latin typeface="Arial" panose="020B0604020202020204" pitchFamily="34" charset="0"/>
                <a:cs typeface="Arial" panose="020B0604020202020204" pitchFamily="34" charset="0"/>
              </a:rPr>
              <a:t>.</a:t>
            </a:r>
          </a:p>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Yağmurun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yağmasıyla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ilgili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yasaların</a:t>
            </a:r>
            <a:r>
              <a:rPr lang="en-US" sz="2400" dirty="0">
                <a:solidFill>
                  <a:srgbClr val="000000"/>
                </a:solidFill>
                <a:latin typeface="Arial" panose="020B0604020202020204" pitchFamily="34" charset="0"/>
                <a:cs typeface="Arial" panose="020B0604020202020204" pitchFamily="34" charset="0"/>
              </a:rPr>
              <a:t> Allah</a:t>
            </a:r>
            <a:r>
              <a:rPr lang="tr-TR" sz="2400" dirty="0">
                <a:solidFill>
                  <a:srgbClr val="000000"/>
                </a:solidFill>
                <a:latin typeface="Arial" panose="020B0604020202020204" pitchFamily="34" charset="0"/>
                <a:cs typeface="Arial" panose="020B0604020202020204" pitchFamily="34" charset="0"/>
              </a:rPr>
              <a:t> (c.c.)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tarafından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programlanması</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kapsamındadır</a:t>
            </a:r>
            <a:r>
              <a:rPr lang="en-US" sz="2400" dirty="0">
                <a:solidFill>
                  <a:srgbClr val="000000"/>
                </a:solidFill>
                <a:latin typeface="Arial" panose="020B0604020202020204" pitchFamily="34" charset="0"/>
                <a:cs typeface="Arial" panose="020B0604020202020204" pitchFamily="34" charset="0"/>
              </a:rPr>
              <a:t>. </a:t>
            </a:r>
          </a:p>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Allah’ın</a:t>
            </a:r>
            <a:r>
              <a:rPr lang="tr-TR" sz="2400" dirty="0">
                <a:solidFill>
                  <a:srgbClr val="000000"/>
                </a:solidFill>
                <a:latin typeface="Arial" panose="020B0604020202020204" pitchFamily="34" charset="0"/>
                <a:cs typeface="Arial" panose="020B0604020202020204" pitchFamily="34" charset="0"/>
              </a:rPr>
              <a:t> (c.c.)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belirlediği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olayların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yeri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zamanı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geldiğinde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kadere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uygun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olarak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gerçekleşmesine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yaratılmasına</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denir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Allah’ın</a:t>
            </a:r>
            <a:r>
              <a:rPr lang="tr-TR" sz="2400" dirty="0">
                <a:solidFill>
                  <a:srgbClr val="000000"/>
                </a:solidFill>
                <a:latin typeface="Arial" panose="020B0604020202020204" pitchFamily="34" charset="0"/>
                <a:cs typeface="Arial" panose="020B0604020202020204" pitchFamily="34" charset="0"/>
              </a:rPr>
              <a:t> (c.c.)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kainattaki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düzeni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sağlamak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koyduğu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evrensel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yasalara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Kur’an’da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denir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Sebep-sonuç</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ilkesi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ders</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ibret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çıkarma</a:t>
            </a:r>
            <a:r>
              <a:rPr lang="en-US" sz="2400" dirty="0">
                <a:solidFill>
                  <a:srgbClr val="000000"/>
                </a:solidFill>
                <a:latin typeface="Arial" panose="020B0604020202020204" pitchFamily="34" charset="0"/>
                <a:cs typeface="Arial" panose="020B0604020202020204" pitchFamily="34" charset="0"/>
              </a:rPr>
              <a:t>, millet, </a:t>
            </a:r>
            <a:r>
              <a:rPr lang="en-US" sz="2400" dirty="0" err="1">
                <a:solidFill>
                  <a:srgbClr val="000000"/>
                </a:solidFill>
                <a:latin typeface="Arial" panose="020B0604020202020204" pitchFamily="34" charset="0"/>
                <a:cs typeface="Arial" panose="020B0604020202020204" pitchFamily="34" charset="0"/>
              </a:rPr>
              <a:t>kavim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kavramları</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yasalar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ilgilidir</a:t>
            </a:r>
            <a:r>
              <a:rPr lang="en-US" sz="2400" dirty="0">
                <a:solidFill>
                  <a:srgbClr val="000000"/>
                </a:solidFill>
                <a:latin typeface="Arial" panose="020B0604020202020204" pitchFamily="34" charset="0"/>
                <a:cs typeface="Arial" panose="020B0604020202020204" pitchFamily="34" charset="0"/>
              </a:rPr>
              <a:t>.</a:t>
            </a:r>
          </a:p>
        </p:txBody>
      </p:sp>
      <p:sp>
        <p:nvSpPr>
          <p:cNvPr id="4" name="Metin kutusu 3">
            <a:extLst>
              <a:ext uri="{FF2B5EF4-FFF2-40B4-BE49-F238E27FC236}">
                <a16:creationId xmlns:a16="http://schemas.microsoft.com/office/drawing/2014/main" id="{5F810D84-3B5C-91F6-E38D-86A00261590A}"/>
              </a:ext>
            </a:extLst>
          </p:cNvPr>
          <p:cNvSpPr txBox="1"/>
          <p:nvPr/>
        </p:nvSpPr>
        <p:spPr>
          <a:xfrm>
            <a:off x="3148900" y="1928774"/>
            <a:ext cx="1045535" cy="461665"/>
          </a:xfrm>
          <a:prstGeom prst="rect">
            <a:avLst/>
          </a:prstGeom>
          <a:noFill/>
        </p:spPr>
        <p:txBody>
          <a:bodyPr wrap="square" rtlCol="0">
            <a:spAutoFit/>
          </a:bodyPr>
          <a:lstStyle/>
          <a:p>
            <a:pPr algn="ctr"/>
            <a:r>
              <a:rPr lang="tr-TR" sz="2400" b="1" dirty="0">
                <a:solidFill>
                  <a:srgbClr val="FF0000"/>
                </a:solidFill>
              </a:rPr>
              <a:t>kader</a:t>
            </a:r>
          </a:p>
        </p:txBody>
      </p:sp>
      <p:sp>
        <p:nvSpPr>
          <p:cNvPr id="8" name="Metin kutusu 7">
            <a:extLst>
              <a:ext uri="{FF2B5EF4-FFF2-40B4-BE49-F238E27FC236}">
                <a16:creationId xmlns:a16="http://schemas.microsoft.com/office/drawing/2014/main" id="{67D9C1C6-C429-050F-67CC-E466BB5AA1CB}"/>
              </a:ext>
            </a:extLst>
          </p:cNvPr>
          <p:cNvSpPr txBox="1"/>
          <p:nvPr/>
        </p:nvSpPr>
        <p:spPr>
          <a:xfrm>
            <a:off x="6367140" y="2796035"/>
            <a:ext cx="1503525" cy="461665"/>
          </a:xfrm>
          <a:prstGeom prst="rect">
            <a:avLst/>
          </a:prstGeom>
          <a:noFill/>
        </p:spPr>
        <p:txBody>
          <a:bodyPr wrap="square" rtlCol="0">
            <a:spAutoFit/>
          </a:bodyPr>
          <a:lstStyle/>
          <a:p>
            <a:pPr algn="ctr"/>
            <a:r>
              <a:rPr lang="tr-TR" sz="2400" b="1" dirty="0">
                <a:solidFill>
                  <a:srgbClr val="FF0000"/>
                </a:solidFill>
              </a:rPr>
              <a:t>kaza</a:t>
            </a:r>
          </a:p>
        </p:txBody>
      </p:sp>
      <p:sp>
        <p:nvSpPr>
          <p:cNvPr id="7" name="Metin kutusu 6">
            <a:extLst>
              <a:ext uri="{FF2B5EF4-FFF2-40B4-BE49-F238E27FC236}">
                <a16:creationId xmlns:a16="http://schemas.microsoft.com/office/drawing/2014/main" id="{569B3822-E1A9-2526-0FC5-9170E0E9CC2A}"/>
              </a:ext>
            </a:extLst>
          </p:cNvPr>
          <p:cNvSpPr txBox="1"/>
          <p:nvPr/>
        </p:nvSpPr>
        <p:spPr>
          <a:xfrm>
            <a:off x="2349224" y="3637092"/>
            <a:ext cx="1947692" cy="461665"/>
          </a:xfrm>
          <a:prstGeom prst="rect">
            <a:avLst/>
          </a:prstGeom>
          <a:noFill/>
        </p:spPr>
        <p:txBody>
          <a:bodyPr wrap="square" rtlCol="0">
            <a:spAutoFit/>
          </a:bodyPr>
          <a:lstStyle/>
          <a:p>
            <a:pPr algn="ctr"/>
            <a:r>
              <a:rPr lang="tr-TR" sz="2400" b="1" dirty="0" err="1">
                <a:solidFill>
                  <a:srgbClr val="FF0000"/>
                </a:solidFill>
              </a:rPr>
              <a:t>sünnetullah</a:t>
            </a:r>
            <a:endParaRPr lang="tr-TR" sz="2400" b="1" dirty="0">
              <a:solidFill>
                <a:srgbClr val="FF0000"/>
              </a:solidFill>
            </a:endParaRPr>
          </a:p>
        </p:txBody>
      </p:sp>
      <p:sp>
        <p:nvSpPr>
          <p:cNvPr id="13" name="Metin kutusu 12">
            <a:extLst>
              <a:ext uri="{FF2B5EF4-FFF2-40B4-BE49-F238E27FC236}">
                <a16:creationId xmlns:a16="http://schemas.microsoft.com/office/drawing/2014/main" id="{28740CC6-3A1D-6765-FD6E-7A220FC4EF9C}"/>
              </a:ext>
            </a:extLst>
          </p:cNvPr>
          <p:cNvSpPr txBox="1"/>
          <p:nvPr/>
        </p:nvSpPr>
        <p:spPr>
          <a:xfrm>
            <a:off x="773405" y="4548282"/>
            <a:ext cx="2236461" cy="461665"/>
          </a:xfrm>
          <a:prstGeom prst="rect">
            <a:avLst/>
          </a:prstGeom>
          <a:noFill/>
        </p:spPr>
        <p:txBody>
          <a:bodyPr wrap="square" rtlCol="0">
            <a:spAutoFit/>
          </a:bodyPr>
          <a:lstStyle/>
          <a:p>
            <a:pPr algn="ctr"/>
            <a:r>
              <a:rPr lang="tr-TR" sz="2400" b="1" dirty="0">
                <a:solidFill>
                  <a:srgbClr val="FF0000"/>
                </a:solidFill>
              </a:rPr>
              <a:t>toplumsal</a:t>
            </a:r>
          </a:p>
        </p:txBody>
      </p:sp>
      <p:sp>
        <p:nvSpPr>
          <p:cNvPr id="11" name="Metin kutusu 10">
            <a:extLst>
              <a:ext uri="{FF2B5EF4-FFF2-40B4-BE49-F238E27FC236}">
                <a16:creationId xmlns:a16="http://schemas.microsoft.com/office/drawing/2014/main" id="{0418A9DC-2D81-5E51-E5C9-F2807B21F0A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6BB98E2F-469A-9CDB-DFB3-B166039046D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9934802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238282E6-90F1-52B2-8874-AFDD7527F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4" name="Grup 53">
            <a:extLst>
              <a:ext uri="{FF2B5EF4-FFF2-40B4-BE49-F238E27FC236}">
                <a16:creationId xmlns:a16="http://schemas.microsoft.com/office/drawing/2014/main" id="{2BFF7C52-8450-87AA-8924-30CEE6385E10}"/>
              </a:ext>
            </a:extLst>
          </p:cNvPr>
          <p:cNvGrpSpPr/>
          <p:nvPr/>
        </p:nvGrpSpPr>
        <p:grpSpPr>
          <a:xfrm>
            <a:off x="773406" y="3876296"/>
            <a:ext cx="10645189" cy="2056532"/>
            <a:chOff x="251411" y="1531342"/>
            <a:chExt cx="10645189" cy="2056532"/>
          </a:xfrm>
        </p:grpSpPr>
        <p:sp>
          <p:nvSpPr>
            <p:cNvPr id="55" name="Freeform 6">
              <a:extLst>
                <a:ext uri="{FF2B5EF4-FFF2-40B4-BE49-F238E27FC236}">
                  <a16:creationId xmlns:a16="http://schemas.microsoft.com/office/drawing/2014/main" id="{C365A3DE-A133-7863-4420-AF3470C1ABA3}"/>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6" name="Freeform 6">
              <a:extLst>
                <a:ext uri="{FF2B5EF4-FFF2-40B4-BE49-F238E27FC236}">
                  <a16:creationId xmlns:a16="http://schemas.microsoft.com/office/drawing/2014/main" id="{E3FFE183-5AB3-C552-AE11-DAB12DBCD681}"/>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7" name="Freeform 6">
              <a:extLst>
                <a:ext uri="{FF2B5EF4-FFF2-40B4-BE49-F238E27FC236}">
                  <a16:creationId xmlns:a16="http://schemas.microsoft.com/office/drawing/2014/main" id="{1747A9E7-611D-84BE-5E34-D6E7384CD43C}"/>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8" name="Freeform 6">
              <a:extLst>
                <a:ext uri="{FF2B5EF4-FFF2-40B4-BE49-F238E27FC236}">
                  <a16:creationId xmlns:a16="http://schemas.microsoft.com/office/drawing/2014/main" id="{F7498534-B4C2-ABD1-4C4E-2CB622F1CB05}"/>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grpSp>
        <p:nvGrpSpPr>
          <p:cNvPr id="29" name="Grup 28">
            <a:extLst>
              <a:ext uri="{FF2B5EF4-FFF2-40B4-BE49-F238E27FC236}">
                <a16:creationId xmlns:a16="http://schemas.microsoft.com/office/drawing/2014/main" id="{959867F3-64FC-8094-B96C-33180B47EB4D}"/>
              </a:ext>
            </a:extLst>
          </p:cNvPr>
          <p:cNvGrpSpPr/>
          <p:nvPr/>
        </p:nvGrpSpPr>
        <p:grpSpPr>
          <a:xfrm>
            <a:off x="773406" y="1531342"/>
            <a:ext cx="10645189" cy="2056532"/>
            <a:chOff x="251411" y="1531342"/>
            <a:chExt cx="10645189" cy="2056532"/>
          </a:xfrm>
        </p:grpSpPr>
        <p:sp>
          <p:nvSpPr>
            <p:cNvPr id="25" name="Freeform 6">
              <a:extLst>
                <a:ext uri="{FF2B5EF4-FFF2-40B4-BE49-F238E27FC236}">
                  <a16:creationId xmlns:a16="http://schemas.microsoft.com/office/drawing/2014/main" id="{2E4D0B71-D511-907D-0E32-8476635A5A8C}"/>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6" name="Freeform 6">
              <a:extLst>
                <a:ext uri="{FF2B5EF4-FFF2-40B4-BE49-F238E27FC236}">
                  <a16:creationId xmlns:a16="http://schemas.microsoft.com/office/drawing/2014/main" id="{6EF8027B-0218-7906-97D5-43AEFFA6F71E}"/>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7" name="Freeform 6">
              <a:extLst>
                <a:ext uri="{FF2B5EF4-FFF2-40B4-BE49-F238E27FC236}">
                  <a16:creationId xmlns:a16="http://schemas.microsoft.com/office/drawing/2014/main" id="{11B5DD07-B03D-A858-B379-00CDA277ABFA}"/>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8" name="Freeform 6">
              <a:extLst>
                <a:ext uri="{FF2B5EF4-FFF2-40B4-BE49-F238E27FC236}">
                  <a16:creationId xmlns:a16="http://schemas.microsoft.com/office/drawing/2014/main" id="{031B24CF-DE9A-0DE4-3AC7-8E874F748EBA}"/>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2" name="Metin kutusu 1">
            <a:extLst>
              <a:ext uri="{FF2B5EF4-FFF2-40B4-BE49-F238E27FC236}">
                <a16:creationId xmlns:a16="http://schemas.microsoft.com/office/drawing/2014/main" id="{7DE58B19-44CE-A54F-1816-B581A07F0D00}"/>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94D1C195-DE72-71DE-6AAC-1795A0D4E8EE}"/>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20" name="Metin kutusu 19">
            <a:extLst>
              <a:ext uri="{FF2B5EF4-FFF2-40B4-BE49-F238E27FC236}">
                <a16:creationId xmlns:a16="http://schemas.microsoft.com/office/drawing/2014/main" id="{E912EDEC-AD55-DFFB-3F3D-CF5EC7B70E4C}"/>
              </a:ext>
            </a:extLst>
          </p:cNvPr>
          <p:cNvSpPr txBox="1"/>
          <p:nvPr/>
        </p:nvSpPr>
        <p:spPr>
          <a:xfrm>
            <a:off x="12314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FİZİKSEL</a:t>
            </a:r>
          </a:p>
        </p:txBody>
      </p:sp>
      <p:sp>
        <p:nvSpPr>
          <p:cNvPr id="37" name="Metin kutusu 36">
            <a:extLst>
              <a:ext uri="{FF2B5EF4-FFF2-40B4-BE49-F238E27FC236}">
                <a16:creationId xmlns:a16="http://schemas.microsoft.com/office/drawing/2014/main" id="{B1AAAE71-8BDA-D4D3-9083-8EA396B701AB}"/>
              </a:ext>
            </a:extLst>
          </p:cNvPr>
          <p:cNvSpPr txBox="1"/>
          <p:nvPr/>
        </p:nvSpPr>
        <p:spPr>
          <a:xfrm>
            <a:off x="3930125"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KAZA</a:t>
            </a:r>
          </a:p>
        </p:txBody>
      </p:sp>
      <p:sp>
        <p:nvSpPr>
          <p:cNvPr id="38" name="Metin kutusu 37">
            <a:extLst>
              <a:ext uri="{FF2B5EF4-FFF2-40B4-BE49-F238E27FC236}">
                <a16:creationId xmlns:a16="http://schemas.microsoft.com/office/drawing/2014/main" id="{2078244D-5A42-9EBA-F167-B5D059571036}"/>
              </a:ext>
            </a:extLst>
          </p:cNvPr>
          <p:cNvSpPr txBox="1"/>
          <p:nvPr/>
        </p:nvSpPr>
        <p:spPr>
          <a:xfrm>
            <a:off x="6614710"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DÜZEN</a:t>
            </a:r>
          </a:p>
        </p:txBody>
      </p:sp>
      <p:sp>
        <p:nvSpPr>
          <p:cNvPr id="39" name="Metin kutusu 38">
            <a:extLst>
              <a:ext uri="{FF2B5EF4-FFF2-40B4-BE49-F238E27FC236}">
                <a16:creationId xmlns:a16="http://schemas.microsoft.com/office/drawing/2014/main" id="{6595D76C-D235-7DD1-CE34-2BEDBC8EDE0C}"/>
              </a:ext>
            </a:extLst>
          </p:cNvPr>
          <p:cNvSpPr txBox="1"/>
          <p:nvPr/>
        </p:nvSpPr>
        <p:spPr>
          <a:xfrm>
            <a:off x="93173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KADER</a:t>
            </a:r>
          </a:p>
        </p:txBody>
      </p:sp>
      <p:sp>
        <p:nvSpPr>
          <p:cNvPr id="59" name="Metin kutusu 58">
            <a:extLst>
              <a:ext uri="{FF2B5EF4-FFF2-40B4-BE49-F238E27FC236}">
                <a16:creationId xmlns:a16="http://schemas.microsoft.com/office/drawing/2014/main" id="{5F37E11A-61B3-ECFC-EBA5-FF116863F584}"/>
              </a:ext>
            </a:extLst>
          </p:cNvPr>
          <p:cNvSpPr txBox="1"/>
          <p:nvPr/>
        </p:nvSpPr>
        <p:spPr>
          <a:xfrm>
            <a:off x="1231473" y="4846679"/>
            <a:ext cx="1929531" cy="369332"/>
          </a:xfrm>
          <a:prstGeom prst="rect">
            <a:avLst/>
          </a:prstGeom>
          <a:solidFill>
            <a:srgbClr val="FC8F00"/>
          </a:solidFill>
        </p:spPr>
        <p:txBody>
          <a:bodyPr wrap="square" rtlCol="0">
            <a:spAutoFit/>
          </a:bodyPr>
          <a:lstStyle/>
          <a:p>
            <a:pPr algn="ctr"/>
            <a:r>
              <a:rPr lang="tr-TR" b="1" dirty="0">
                <a:latin typeface="Arial" panose="020B0604020202020204" pitchFamily="34" charset="0"/>
                <a:cs typeface="Arial" panose="020B0604020202020204" pitchFamily="34" charset="0"/>
              </a:rPr>
              <a:t>SÜNNETULLAH</a:t>
            </a:r>
          </a:p>
        </p:txBody>
      </p:sp>
      <p:sp>
        <p:nvSpPr>
          <p:cNvPr id="60" name="Metin kutusu 59">
            <a:extLst>
              <a:ext uri="{FF2B5EF4-FFF2-40B4-BE49-F238E27FC236}">
                <a16:creationId xmlns:a16="http://schemas.microsoft.com/office/drawing/2014/main" id="{C2092870-37FE-6FCC-17A0-BC1D07E6E355}"/>
              </a:ext>
            </a:extLst>
          </p:cNvPr>
          <p:cNvSpPr txBox="1"/>
          <p:nvPr/>
        </p:nvSpPr>
        <p:spPr>
          <a:xfrm>
            <a:off x="3930125" y="4805872"/>
            <a:ext cx="1929531" cy="477054"/>
          </a:xfrm>
          <a:prstGeom prst="rect">
            <a:avLst/>
          </a:prstGeom>
          <a:solidFill>
            <a:srgbClr val="FC8F00"/>
          </a:solidFill>
        </p:spPr>
        <p:txBody>
          <a:bodyPr wrap="square" rtlCol="0">
            <a:spAutoFit/>
          </a:bodyPr>
          <a:lstStyle/>
          <a:p>
            <a:pPr algn="ctr"/>
            <a:r>
              <a:rPr lang="tr-TR" sz="2500" b="1" dirty="0">
                <a:latin typeface="Arial" panose="020B0604020202020204" pitchFamily="34" charset="0"/>
                <a:cs typeface="Arial" panose="020B0604020202020204" pitchFamily="34" charset="0"/>
              </a:rPr>
              <a:t>BİYOLOJİK</a:t>
            </a:r>
          </a:p>
        </p:txBody>
      </p:sp>
      <p:sp>
        <p:nvSpPr>
          <p:cNvPr id="61" name="Metin kutusu 60">
            <a:extLst>
              <a:ext uri="{FF2B5EF4-FFF2-40B4-BE49-F238E27FC236}">
                <a16:creationId xmlns:a16="http://schemas.microsoft.com/office/drawing/2014/main" id="{EEAE2093-10C7-49B1-8109-41F7FF4C772B}"/>
              </a:ext>
            </a:extLst>
          </p:cNvPr>
          <p:cNvSpPr txBox="1"/>
          <p:nvPr/>
        </p:nvSpPr>
        <p:spPr>
          <a:xfrm>
            <a:off x="6614710" y="4787163"/>
            <a:ext cx="1929531" cy="430887"/>
          </a:xfrm>
          <a:prstGeom prst="rect">
            <a:avLst/>
          </a:prstGeom>
          <a:solidFill>
            <a:srgbClr val="FC8F00"/>
          </a:solidFill>
        </p:spPr>
        <p:txBody>
          <a:bodyPr wrap="square" rtlCol="0">
            <a:spAutoFit/>
          </a:bodyPr>
          <a:lstStyle/>
          <a:p>
            <a:pPr algn="ctr"/>
            <a:r>
              <a:rPr lang="tr-TR" sz="2200" b="1" dirty="0">
                <a:latin typeface="Arial" panose="020B0604020202020204" pitchFamily="34" charset="0"/>
                <a:cs typeface="Arial" panose="020B0604020202020204" pitchFamily="34" charset="0"/>
              </a:rPr>
              <a:t>TOPLUMSAL</a:t>
            </a:r>
          </a:p>
        </p:txBody>
      </p:sp>
      <p:sp>
        <p:nvSpPr>
          <p:cNvPr id="62" name="Metin kutusu 61">
            <a:extLst>
              <a:ext uri="{FF2B5EF4-FFF2-40B4-BE49-F238E27FC236}">
                <a16:creationId xmlns:a16="http://schemas.microsoft.com/office/drawing/2014/main" id="{47F5938A-535E-274C-9B42-7AB93E81EB55}"/>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ÖLÇÜ</a:t>
            </a:r>
          </a:p>
        </p:txBody>
      </p:sp>
      <p:sp>
        <p:nvSpPr>
          <p:cNvPr id="63" name="Metin kutusu 62">
            <a:extLst>
              <a:ext uri="{FF2B5EF4-FFF2-40B4-BE49-F238E27FC236}">
                <a16:creationId xmlns:a16="http://schemas.microsoft.com/office/drawing/2014/main" id="{8D938D09-3C7F-3EA5-1DBA-D863F5C92F45}"/>
              </a:ext>
            </a:extLst>
          </p:cNvPr>
          <p:cNvSpPr txBox="1"/>
          <p:nvPr/>
        </p:nvSpPr>
        <p:spPr>
          <a:xfrm>
            <a:off x="12314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LİSZKEİF</a:t>
            </a:r>
          </a:p>
        </p:txBody>
      </p:sp>
      <p:sp>
        <p:nvSpPr>
          <p:cNvPr id="64" name="Metin kutusu 63">
            <a:extLst>
              <a:ext uri="{FF2B5EF4-FFF2-40B4-BE49-F238E27FC236}">
                <a16:creationId xmlns:a16="http://schemas.microsoft.com/office/drawing/2014/main" id="{E3609E82-027A-ADED-83FD-48A487B3EAAB}"/>
              </a:ext>
            </a:extLst>
          </p:cNvPr>
          <p:cNvSpPr txBox="1"/>
          <p:nvPr/>
        </p:nvSpPr>
        <p:spPr>
          <a:xfrm>
            <a:off x="3930125"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AZAK</a:t>
            </a:r>
          </a:p>
        </p:txBody>
      </p:sp>
      <p:sp>
        <p:nvSpPr>
          <p:cNvPr id="65" name="Metin kutusu 64">
            <a:extLst>
              <a:ext uri="{FF2B5EF4-FFF2-40B4-BE49-F238E27FC236}">
                <a16:creationId xmlns:a16="http://schemas.microsoft.com/office/drawing/2014/main" id="{9FBEF497-B370-9515-1936-B8579AF67618}"/>
              </a:ext>
            </a:extLst>
          </p:cNvPr>
          <p:cNvSpPr txBox="1"/>
          <p:nvPr/>
        </p:nvSpPr>
        <p:spPr>
          <a:xfrm>
            <a:off x="6614710"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NEZÜD</a:t>
            </a:r>
          </a:p>
        </p:txBody>
      </p:sp>
      <p:sp>
        <p:nvSpPr>
          <p:cNvPr id="66" name="Metin kutusu 65">
            <a:extLst>
              <a:ext uri="{FF2B5EF4-FFF2-40B4-BE49-F238E27FC236}">
                <a16:creationId xmlns:a16="http://schemas.microsoft.com/office/drawing/2014/main" id="{460DC56A-E0E7-68F3-3DED-0E29EA1E09BC}"/>
              </a:ext>
            </a:extLst>
          </p:cNvPr>
          <p:cNvSpPr txBox="1"/>
          <p:nvPr/>
        </p:nvSpPr>
        <p:spPr>
          <a:xfrm>
            <a:off x="93173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ERKAD</a:t>
            </a:r>
          </a:p>
        </p:txBody>
      </p:sp>
      <p:sp>
        <p:nvSpPr>
          <p:cNvPr id="67" name="Metin kutusu 66">
            <a:extLst>
              <a:ext uri="{FF2B5EF4-FFF2-40B4-BE49-F238E27FC236}">
                <a16:creationId xmlns:a16="http://schemas.microsoft.com/office/drawing/2014/main" id="{4CB7C8D8-A0F5-7E06-312F-E6A8F053D950}"/>
              </a:ext>
            </a:extLst>
          </p:cNvPr>
          <p:cNvSpPr txBox="1"/>
          <p:nvPr/>
        </p:nvSpPr>
        <p:spPr>
          <a:xfrm>
            <a:off x="1231473" y="4859733"/>
            <a:ext cx="1929531" cy="369332"/>
          </a:xfrm>
          <a:prstGeom prst="rect">
            <a:avLst/>
          </a:prstGeom>
          <a:solidFill>
            <a:srgbClr val="FC8F00"/>
          </a:solidFill>
        </p:spPr>
        <p:txBody>
          <a:bodyPr wrap="square" rtlCol="0">
            <a:spAutoFit/>
          </a:bodyPr>
          <a:lstStyle/>
          <a:p>
            <a:pPr algn="ctr"/>
            <a:r>
              <a:rPr lang="tr-TR" b="1" dirty="0">
                <a:latin typeface="Arial" panose="020B0604020202020204" pitchFamily="34" charset="0"/>
                <a:cs typeface="Arial" panose="020B0604020202020204" pitchFamily="34" charset="0"/>
              </a:rPr>
              <a:t>ÜTLULSNENHA</a:t>
            </a:r>
          </a:p>
        </p:txBody>
      </p:sp>
      <p:sp>
        <p:nvSpPr>
          <p:cNvPr id="68" name="Metin kutusu 67">
            <a:extLst>
              <a:ext uri="{FF2B5EF4-FFF2-40B4-BE49-F238E27FC236}">
                <a16:creationId xmlns:a16="http://schemas.microsoft.com/office/drawing/2014/main" id="{00E65472-2126-1C65-DEC3-E4666E76C2EB}"/>
              </a:ext>
            </a:extLst>
          </p:cNvPr>
          <p:cNvSpPr txBox="1"/>
          <p:nvPr/>
        </p:nvSpPr>
        <p:spPr>
          <a:xfrm>
            <a:off x="3930125" y="4787163"/>
            <a:ext cx="1929531" cy="477054"/>
          </a:xfrm>
          <a:prstGeom prst="rect">
            <a:avLst/>
          </a:prstGeom>
          <a:solidFill>
            <a:srgbClr val="FC8F00"/>
          </a:solidFill>
        </p:spPr>
        <p:txBody>
          <a:bodyPr wrap="square" rtlCol="0">
            <a:spAutoFit/>
          </a:bodyPr>
          <a:lstStyle/>
          <a:p>
            <a:pPr algn="ctr"/>
            <a:r>
              <a:rPr lang="tr-TR" sz="2500" b="1" dirty="0">
                <a:latin typeface="Arial" panose="020B0604020202020204" pitchFamily="34" charset="0"/>
                <a:cs typeface="Arial" panose="020B0604020202020204" pitchFamily="34" charset="0"/>
              </a:rPr>
              <a:t>OLBİKYOJİ</a:t>
            </a:r>
          </a:p>
        </p:txBody>
      </p:sp>
      <p:sp>
        <p:nvSpPr>
          <p:cNvPr id="69" name="Metin kutusu 68">
            <a:extLst>
              <a:ext uri="{FF2B5EF4-FFF2-40B4-BE49-F238E27FC236}">
                <a16:creationId xmlns:a16="http://schemas.microsoft.com/office/drawing/2014/main" id="{ACFB8FDF-F242-2E78-6AA9-1CD79FA9A595}"/>
              </a:ext>
            </a:extLst>
          </p:cNvPr>
          <p:cNvSpPr txBox="1"/>
          <p:nvPr/>
        </p:nvSpPr>
        <p:spPr>
          <a:xfrm>
            <a:off x="6614710" y="4810246"/>
            <a:ext cx="1929531" cy="430887"/>
          </a:xfrm>
          <a:prstGeom prst="rect">
            <a:avLst/>
          </a:prstGeom>
          <a:solidFill>
            <a:srgbClr val="FC8F00"/>
          </a:solidFill>
        </p:spPr>
        <p:txBody>
          <a:bodyPr wrap="square" rtlCol="0">
            <a:spAutoFit/>
          </a:bodyPr>
          <a:lstStyle/>
          <a:p>
            <a:pPr algn="ctr"/>
            <a:r>
              <a:rPr lang="tr-TR" sz="2200" b="1" dirty="0">
                <a:latin typeface="Arial" panose="020B0604020202020204" pitchFamily="34" charset="0"/>
                <a:cs typeface="Arial" panose="020B0604020202020204" pitchFamily="34" charset="0"/>
              </a:rPr>
              <a:t>SALOLUMTP</a:t>
            </a:r>
          </a:p>
        </p:txBody>
      </p:sp>
      <p:sp>
        <p:nvSpPr>
          <p:cNvPr id="70" name="Metin kutusu 69">
            <a:extLst>
              <a:ext uri="{FF2B5EF4-FFF2-40B4-BE49-F238E27FC236}">
                <a16:creationId xmlns:a16="http://schemas.microsoft.com/office/drawing/2014/main" id="{3AC4CA68-F0B6-D02C-293C-51A22EAE55F0}"/>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ÇÖLÜ</a:t>
            </a:r>
          </a:p>
        </p:txBody>
      </p:sp>
      <p:sp>
        <p:nvSpPr>
          <p:cNvPr id="35" name="Metin kutusu 34">
            <a:extLst>
              <a:ext uri="{FF2B5EF4-FFF2-40B4-BE49-F238E27FC236}">
                <a16:creationId xmlns:a16="http://schemas.microsoft.com/office/drawing/2014/main" id="{72FCE838-BAEF-B835-6644-B6645A1B114F}"/>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Harfleri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karışık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olarak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kavramları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tahmin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edelim</a:t>
            </a:r>
            <a:r>
              <a:rPr lang="en-US" sz="2400" b="1" dirty="0">
                <a:solidFill>
                  <a:srgbClr val="000000"/>
                </a:solidFill>
                <a:latin typeface="Arial" panose="020B0604020202020204" pitchFamily="34" charset="0"/>
                <a:cs typeface="Arial" panose="020B0604020202020204" pitchFamily="34" charset="0"/>
              </a:rPr>
              <a:t>.</a:t>
            </a:r>
          </a:p>
        </p:txBody>
      </p:sp>
      <p:sp>
        <p:nvSpPr>
          <p:cNvPr id="5" name="Metin kutusu 4">
            <a:extLst>
              <a:ext uri="{FF2B5EF4-FFF2-40B4-BE49-F238E27FC236}">
                <a16:creationId xmlns:a16="http://schemas.microsoft.com/office/drawing/2014/main" id="{1640F1E1-FC44-FA57-D5C5-4E4776A6C94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6" name="Metin kutusu 5">
            <a:extLst>
              <a:ext uri="{FF2B5EF4-FFF2-40B4-BE49-F238E27FC236}">
                <a16:creationId xmlns:a16="http://schemas.microsoft.com/office/drawing/2014/main" id="{3F0D8D24-47AD-53B3-E9E1-F77DA4037B8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65139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3"/>
                                        </p:tgtEl>
                                        <p:attrNameLst>
                                          <p:attrName>ppt_x</p:attrName>
                                        </p:attrNameLst>
                                      </p:cBhvr>
                                      <p:tavLst>
                                        <p:tav tm="0">
                                          <p:val>
                                            <p:strVal val="ppt_x"/>
                                          </p:val>
                                        </p:tav>
                                        <p:tav tm="100000">
                                          <p:val>
                                            <p:strVal val="ppt_x"/>
                                          </p:val>
                                        </p:tav>
                                      </p:tavLst>
                                    </p:anim>
                                    <p:anim calcmode="lin" valueType="num">
                                      <p:cBhvr additive="base">
                                        <p:cTn id="7" dur="500"/>
                                        <p:tgtEl>
                                          <p:spTgt spid="63"/>
                                        </p:tgtEl>
                                        <p:attrNameLst>
                                          <p:attrName>ppt_y</p:attrName>
                                        </p:attrNameLst>
                                      </p:cBhvr>
                                      <p:tavLst>
                                        <p:tav tm="0">
                                          <p:val>
                                            <p:strVal val="ppt_y"/>
                                          </p:val>
                                        </p:tav>
                                        <p:tav tm="100000">
                                          <p:val>
                                            <p:strVal val="1+ppt_h/2"/>
                                          </p:val>
                                        </p:tav>
                                      </p:tavLst>
                                    </p:anim>
                                    <p:set>
                                      <p:cBhvr>
                                        <p:cTn id="8" dur="1" fill="hold">
                                          <p:stCondLst>
                                            <p:cond delay="499"/>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4"/>
                                        </p:tgtEl>
                                        <p:attrNameLst>
                                          <p:attrName>ppt_x</p:attrName>
                                        </p:attrNameLst>
                                      </p:cBhvr>
                                      <p:tavLst>
                                        <p:tav tm="0">
                                          <p:val>
                                            <p:strVal val="ppt_x"/>
                                          </p:val>
                                        </p:tav>
                                        <p:tav tm="100000">
                                          <p:val>
                                            <p:strVal val="ppt_x"/>
                                          </p:val>
                                        </p:tav>
                                      </p:tavLst>
                                    </p:anim>
                                    <p:anim calcmode="lin" valueType="num">
                                      <p:cBhvr additive="base">
                                        <p:cTn id="13" dur="500"/>
                                        <p:tgtEl>
                                          <p:spTgt spid="64"/>
                                        </p:tgtEl>
                                        <p:attrNameLst>
                                          <p:attrName>ppt_y</p:attrName>
                                        </p:attrNameLst>
                                      </p:cBhvr>
                                      <p:tavLst>
                                        <p:tav tm="0">
                                          <p:val>
                                            <p:strVal val="ppt_y"/>
                                          </p:val>
                                        </p:tav>
                                        <p:tav tm="100000">
                                          <p:val>
                                            <p:strVal val="1+ppt_h/2"/>
                                          </p:val>
                                        </p:tav>
                                      </p:tavLst>
                                    </p:anim>
                                    <p:set>
                                      <p:cBhvr>
                                        <p:cTn id="14" dur="1" fill="hold">
                                          <p:stCondLst>
                                            <p:cond delay="499"/>
                                          </p:stCondLst>
                                        </p:cTn>
                                        <p:tgtEl>
                                          <p:spTgt spid="6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5"/>
                                        </p:tgtEl>
                                        <p:attrNameLst>
                                          <p:attrName>ppt_x</p:attrName>
                                        </p:attrNameLst>
                                      </p:cBhvr>
                                      <p:tavLst>
                                        <p:tav tm="0">
                                          <p:val>
                                            <p:strVal val="ppt_x"/>
                                          </p:val>
                                        </p:tav>
                                        <p:tav tm="100000">
                                          <p:val>
                                            <p:strVal val="ppt_x"/>
                                          </p:val>
                                        </p:tav>
                                      </p:tavLst>
                                    </p:anim>
                                    <p:anim calcmode="lin" valueType="num">
                                      <p:cBhvr additive="base">
                                        <p:cTn id="19" dur="500"/>
                                        <p:tgtEl>
                                          <p:spTgt spid="65"/>
                                        </p:tgtEl>
                                        <p:attrNameLst>
                                          <p:attrName>ppt_y</p:attrName>
                                        </p:attrNameLst>
                                      </p:cBhvr>
                                      <p:tavLst>
                                        <p:tav tm="0">
                                          <p:val>
                                            <p:strVal val="ppt_y"/>
                                          </p:val>
                                        </p:tav>
                                        <p:tav tm="100000">
                                          <p:val>
                                            <p:strVal val="1+ppt_h/2"/>
                                          </p:val>
                                        </p:tav>
                                      </p:tavLst>
                                    </p:anim>
                                    <p:set>
                                      <p:cBhvr>
                                        <p:cTn id="20" dur="1" fill="hold">
                                          <p:stCondLst>
                                            <p:cond delay="499"/>
                                          </p:stCondLst>
                                        </p:cTn>
                                        <p:tgtEl>
                                          <p:spTgt spid="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6"/>
                                        </p:tgtEl>
                                        <p:attrNameLst>
                                          <p:attrName>ppt_x</p:attrName>
                                        </p:attrNameLst>
                                      </p:cBhvr>
                                      <p:tavLst>
                                        <p:tav tm="0">
                                          <p:val>
                                            <p:strVal val="ppt_x"/>
                                          </p:val>
                                        </p:tav>
                                        <p:tav tm="100000">
                                          <p:val>
                                            <p:strVal val="ppt_x"/>
                                          </p:val>
                                        </p:tav>
                                      </p:tavLst>
                                    </p:anim>
                                    <p:anim calcmode="lin" valueType="num">
                                      <p:cBhvr additive="base">
                                        <p:cTn id="25" dur="500"/>
                                        <p:tgtEl>
                                          <p:spTgt spid="66"/>
                                        </p:tgtEl>
                                        <p:attrNameLst>
                                          <p:attrName>ppt_y</p:attrName>
                                        </p:attrNameLst>
                                      </p:cBhvr>
                                      <p:tavLst>
                                        <p:tav tm="0">
                                          <p:val>
                                            <p:strVal val="ppt_y"/>
                                          </p:val>
                                        </p:tav>
                                        <p:tav tm="100000">
                                          <p:val>
                                            <p:strVal val="1+ppt_h/2"/>
                                          </p:val>
                                        </p:tav>
                                      </p:tavLst>
                                    </p:anim>
                                    <p:set>
                                      <p:cBhvr>
                                        <p:cTn id="26" dur="1" fill="hold">
                                          <p:stCondLst>
                                            <p:cond delay="499"/>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7"/>
                                        </p:tgtEl>
                                        <p:attrNameLst>
                                          <p:attrName>ppt_x</p:attrName>
                                        </p:attrNameLst>
                                      </p:cBhvr>
                                      <p:tavLst>
                                        <p:tav tm="0">
                                          <p:val>
                                            <p:strVal val="ppt_x"/>
                                          </p:val>
                                        </p:tav>
                                        <p:tav tm="100000">
                                          <p:val>
                                            <p:strVal val="ppt_x"/>
                                          </p:val>
                                        </p:tav>
                                      </p:tavLst>
                                    </p:anim>
                                    <p:anim calcmode="lin" valueType="num">
                                      <p:cBhvr additive="base">
                                        <p:cTn id="31" dur="500"/>
                                        <p:tgtEl>
                                          <p:spTgt spid="67"/>
                                        </p:tgtEl>
                                        <p:attrNameLst>
                                          <p:attrName>ppt_y</p:attrName>
                                        </p:attrNameLst>
                                      </p:cBhvr>
                                      <p:tavLst>
                                        <p:tav tm="0">
                                          <p:val>
                                            <p:strVal val="ppt_y"/>
                                          </p:val>
                                        </p:tav>
                                        <p:tav tm="100000">
                                          <p:val>
                                            <p:strVal val="1+ppt_h/2"/>
                                          </p:val>
                                        </p:tav>
                                      </p:tavLst>
                                    </p:anim>
                                    <p:set>
                                      <p:cBhvr>
                                        <p:cTn id="32" dur="1" fill="hold">
                                          <p:stCondLst>
                                            <p:cond delay="499"/>
                                          </p:stCondLst>
                                        </p:cTn>
                                        <p:tgtEl>
                                          <p:spTgt spid="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68"/>
                                        </p:tgtEl>
                                        <p:attrNameLst>
                                          <p:attrName>ppt_x</p:attrName>
                                        </p:attrNameLst>
                                      </p:cBhvr>
                                      <p:tavLst>
                                        <p:tav tm="0">
                                          <p:val>
                                            <p:strVal val="ppt_x"/>
                                          </p:val>
                                        </p:tav>
                                        <p:tav tm="100000">
                                          <p:val>
                                            <p:strVal val="ppt_x"/>
                                          </p:val>
                                        </p:tav>
                                      </p:tavLst>
                                    </p:anim>
                                    <p:anim calcmode="lin" valueType="num">
                                      <p:cBhvr additive="base">
                                        <p:cTn id="37" dur="500"/>
                                        <p:tgtEl>
                                          <p:spTgt spid="68"/>
                                        </p:tgtEl>
                                        <p:attrNameLst>
                                          <p:attrName>ppt_y</p:attrName>
                                        </p:attrNameLst>
                                      </p:cBhvr>
                                      <p:tavLst>
                                        <p:tav tm="0">
                                          <p:val>
                                            <p:strVal val="ppt_y"/>
                                          </p:val>
                                        </p:tav>
                                        <p:tav tm="100000">
                                          <p:val>
                                            <p:strVal val="1+ppt_h/2"/>
                                          </p:val>
                                        </p:tav>
                                      </p:tavLst>
                                    </p:anim>
                                    <p:set>
                                      <p:cBhvr>
                                        <p:cTn id="38" dur="1" fill="hold">
                                          <p:stCondLst>
                                            <p:cond delay="499"/>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69"/>
                                        </p:tgtEl>
                                        <p:attrNameLst>
                                          <p:attrName>ppt_x</p:attrName>
                                        </p:attrNameLst>
                                      </p:cBhvr>
                                      <p:tavLst>
                                        <p:tav tm="0">
                                          <p:val>
                                            <p:strVal val="ppt_x"/>
                                          </p:val>
                                        </p:tav>
                                        <p:tav tm="100000">
                                          <p:val>
                                            <p:strVal val="ppt_x"/>
                                          </p:val>
                                        </p:tav>
                                      </p:tavLst>
                                    </p:anim>
                                    <p:anim calcmode="lin" valueType="num">
                                      <p:cBhvr additive="base">
                                        <p:cTn id="43" dur="500"/>
                                        <p:tgtEl>
                                          <p:spTgt spid="69"/>
                                        </p:tgtEl>
                                        <p:attrNameLst>
                                          <p:attrName>ppt_y</p:attrName>
                                        </p:attrNameLst>
                                      </p:cBhvr>
                                      <p:tavLst>
                                        <p:tav tm="0">
                                          <p:val>
                                            <p:strVal val="ppt_y"/>
                                          </p:val>
                                        </p:tav>
                                        <p:tav tm="100000">
                                          <p:val>
                                            <p:strVal val="1+ppt_h/2"/>
                                          </p:val>
                                        </p:tav>
                                      </p:tavLst>
                                    </p:anim>
                                    <p:set>
                                      <p:cBhvr>
                                        <p:cTn id="44" dur="1" fill="hold">
                                          <p:stCondLst>
                                            <p:cond delay="499"/>
                                          </p:stCondLst>
                                        </p:cTn>
                                        <p:tgtEl>
                                          <p:spTgt spid="6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70"/>
                                        </p:tgtEl>
                                        <p:attrNameLst>
                                          <p:attrName>ppt_x</p:attrName>
                                        </p:attrNameLst>
                                      </p:cBhvr>
                                      <p:tavLst>
                                        <p:tav tm="0">
                                          <p:val>
                                            <p:strVal val="ppt_x"/>
                                          </p:val>
                                        </p:tav>
                                        <p:tav tm="100000">
                                          <p:val>
                                            <p:strVal val="ppt_x"/>
                                          </p:val>
                                        </p:tav>
                                      </p:tavLst>
                                    </p:anim>
                                    <p:anim calcmode="lin" valueType="num">
                                      <p:cBhvr additive="base">
                                        <p:cTn id="49" dur="500"/>
                                        <p:tgtEl>
                                          <p:spTgt spid="70"/>
                                        </p:tgtEl>
                                        <p:attrNameLst>
                                          <p:attrName>ppt_y</p:attrName>
                                        </p:attrNameLst>
                                      </p:cBhvr>
                                      <p:tavLst>
                                        <p:tav tm="0">
                                          <p:val>
                                            <p:strVal val="ppt_y"/>
                                          </p:val>
                                        </p:tav>
                                        <p:tav tm="100000">
                                          <p:val>
                                            <p:strVal val="1+ppt_h/2"/>
                                          </p:val>
                                        </p:tav>
                                      </p:tavLst>
                                    </p:anim>
                                    <p:set>
                                      <p:cBhvr>
                                        <p:cTn id="50"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A713AD8A-E483-3116-6949-9C492AF7E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33CF070-425D-0621-4AD2-E3D08AE5DEF3}"/>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E7B0458F-477F-A2DD-43B3-C21EBC1D8BA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13" name="Grup 12">
            <a:extLst>
              <a:ext uri="{FF2B5EF4-FFF2-40B4-BE49-F238E27FC236}">
                <a16:creationId xmlns:a16="http://schemas.microsoft.com/office/drawing/2014/main" id="{C23A11F5-4848-5445-5D6B-C0F5DCA7D1A8}"/>
              </a:ext>
            </a:extLst>
          </p:cNvPr>
          <p:cNvGrpSpPr/>
          <p:nvPr/>
        </p:nvGrpSpPr>
        <p:grpSpPr>
          <a:xfrm>
            <a:off x="1493626" y="1578030"/>
            <a:ext cx="9204749" cy="1330931"/>
            <a:chOff x="1133051" y="1746846"/>
            <a:chExt cx="9204749" cy="1330931"/>
          </a:xfrm>
        </p:grpSpPr>
        <p:sp>
          <p:nvSpPr>
            <p:cNvPr id="4" name="Freeform 6">
              <a:extLst>
                <a:ext uri="{FF2B5EF4-FFF2-40B4-BE49-F238E27FC236}">
                  <a16:creationId xmlns:a16="http://schemas.microsoft.com/office/drawing/2014/main" id="{B83CCD7E-9498-C77D-B838-22F605E59A14}"/>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8" name="Freeform 6">
              <a:extLst>
                <a:ext uri="{FF2B5EF4-FFF2-40B4-BE49-F238E27FC236}">
                  <a16:creationId xmlns:a16="http://schemas.microsoft.com/office/drawing/2014/main" id="{065FD81F-8E48-6591-6B82-51BDF90FA217}"/>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AC4A67F1-6A19-6452-BB15-821A0A1BAD15}"/>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27935B8A-FFE9-7572-83BD-EAA1766A4EAA}"/>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7FFFFF59-6580-8242-8FC8-91895EB6070A}"/>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8E2B320B-7044-97BC-0563-1280D3783599}"/>
                </a:ext>
              </a:extLst>
            </p:cNvPr>
            <p:cNvSpPr/>
            <p:nvPr/>
          </p:nvSpPr>
          <p:spPr>
            <a:xfrm>
              <a:off x="8943551" y="174684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14" name="Grup 13">
            <a:extLst>
              <a:ext uri="{FF2B5EF4-FFF2-40B4-BE49-F238E27FC236}">
                <a16:creationId xmlns:a16="http://schemas.microsoft.com/office/drawing/2014/main" id="{E91FC9F8-B387-4A2E-8EA9-04A043C05559}"/>
              </a:ext>
            </a:extLst>
          </p:cNvPr>
          <p:cNvGrpSpPr/>
          <p:nvPr/>
        </p:nvGrpSpPr>
        <p:grpSpPr>
          <a:xfrm>
            <a:off x="2274676" y="3089331"/>
            <a:ext cx="7642649" cy="1330930"/>
            <a:chOff x="1133051" y="1746847"/>
            <a:chExt cx="7642649" cy="1330930"/>
          </a:xfrm>
        </p:grpSpPr>
        <p:sp>
          <p:nvSpPr>
            <p:cNvPr id="15" name="Freeform 6">
              <a:extLst>
                <a:ext uri="{FF2B5EF4-FFF2-40B4-BE49-F238E27FC236}">
                  <a16:creationId xmlns:a16="http://schemas.microsoft.com/office/drawing/2014/main" id="{87096019-9029-A0BE-F3FB-B463131B1325}"/>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6" name="Freeform 6">
              <a:extLst>
                <a:ext uri="{FF2B5EF4-FFF2-40B4-BE49-F238E27FC236}">
                  <a16:creationId xmlns:a16="http://schemas.microsoft.com/office/drawing/2014/main" id="{23E2E60E-A818-0F0F-8DB5-6E3997F5803E}"/>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7" name="Freeform 6">
              <a:extLst>
                <a:ext uri="{FF2B5EF4-FFF2-40B4-BE49-F238E27FC236}">
                  <a16:creationId xmlns:a16="http://schemas.microsoft.com/office/drawing/2014/main" id="{B8A04467-67AA-5D77-6D93-D20CCD58CF9E}"/>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8" name="Freeform 6">
              <a:extLst>
                <a:ext uri="{FF2B5EF4-FFF2-40B4-BE49-F238E27FC236}">
                  <a16:creationId xmlns:a16="http://schemas.microsoft.com/office/drawing/2014/main" id="{E56C6B45-F4CF-1A89-897B-0BC05285E05C}"/>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9" name="Freeform 6">
              <a:extLst>
                <a:ext uri="{FF2B5EF4-FFF2-40B4-BE49-F238E27FC236}">
                  <a16:creationId xmlns:a16="http://schemas.microsoft.com/office/drawing/2014/main" id="{BF9873DF-48DF-5B15-AC8F-56AD0BB976D5}"/>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40" name="Grup 39">
            <a:extLst>
              <a:ext uri="{FF2B5EF4-FFF2-40B4-BE49-F238E27FC236}">
                <a16:creationId xmlns:a16="http://schemas.microsoft.com/office/drawing/2014/main" id="{1B50268F-7177-82F5-D590-0E58A8ACC543}"/>
              </a:ext>
            </a:extLst>
          </p:cNvPr>
          <p:cNvGrpSpPr/>
          <p:nvPr/>
        </p:nvGrpSpPr>
        <p:grpSpPr>
          <a:xfrm>
            <a:off x="1681640" y="2040115"/>
            <a:ext cx="8894410" cy="584778"/>
            <a:chOff x="1681640" y="2155395"/>
            <a:chExt cx="8894410" cy="584778"/>
          </a:xfrm>
        </p:grpSpPr>
        <p:sp>
          <p:nvSpPr>
            <p:cNvPr id="34" name="Metin kutusu 33">
              <a:extLst>
                <a:ext uri="{FF2B5EF4-FFF2-40B4-BE49-F238E27FC236}">
                  <a16:creationId xmlns:a16="http://schemas.microsoft.com/office/drawing/2014/main" id="{C64637EC-0736-F571-33B6-7BF62EE8F193}"/>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5" name="Metin kutusu 34">
              <a:extLst>
                <a:ext uri="{FF2B5EF4-FFF2-40B4-BE49-F238E27FC236}">
                  <a16:creationId xmlns:a16="http://schemas.microsoft.com/office/drawing/2014/main" id="{BC583DB7-A930-24F4-0087-B32D3B9A09EF}"/>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36" name="Metin kutusu 35">
              <a:extLst>
                <a:ext uri="{FF2B5EF4-FFF2-40B4-BE49-F238E27FC236}">
                  <a16:creationId xmlns:a16="http://schemas.microsoft.com/office/drawing/2014/main" id="{4C3A41E5-7909-ABAD-B9B8-232F5126291C}"/>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7" name="Metin kutusu 36">
              <a:extLst>
                <a:ext uri="{FF2B5EF4-FFF2-40B4-BE49-F238E27FC236}">
                  <a16:creationId xmlns:a16="http://schemas.microsoft.com/office/drawing/2014/main" id="{E656621C-E5F9-E6D3-3AA5-678183C3764F}"/>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8" name="Metin kutusu 37">
              <a:extLst>
                <a:ext uri="{FF2B5EF4-FFF2-40B4-BE49-F238E27FC236}">
                  <a16:creationId xmlns:a16="http://schemas.microsoft.com/office/drawing/2014/main" id="{E82AD5DE-D145-E87A-699C-46E3DB3A8FA4}"/>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39" name="Metin kutusu 38">
              <a:extLst>
                <a:ext uri="{FF2B5EF4-FFF2-40B4-BE49-F238E27FC236}">
                  <a16:creationId xmlns:a16="http://schemas.microsoft.com/office/drawing/2014/main" id="{63E1324F-525F-A719-923A-3C9058330ACF}"/>
                </a:ext>
              </a:extLst>
            </p:cNvPr>
            <p:cNvSpPr txBox="1"/>
            <p:nvPr/>
          </p:nvSpPr>
          <p:spPr>
            <a:xfrm>
              <a:off x="9482738"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grpSp>
      <p:grpSp>
        <p:nvGrpSpPr>
          <p:cNvPr id="55" name="Grup 54">
            <a:extLst>
              <a:ext uri="{FF2B5EF4-FFF2-40B4-BE49-F238E27FC236}">
                <a16:creationId xmlns:a16="http://schemas.microsoft.com/office/drawing/2014/main" id="{1FE00A7F-8406-5D18-EC73-D682619A856F}"/>
              </a:ext>
            </a:extLst>
          </p:cNvPr>
          <p:cNvGrpSpPr/>
          <p:nvPr/>
        </p:nvGrpSpPr>
        <p:grpSpPr>
          <a:xfrm>
            <a:off x="2467945" y="3556345"/>
            <a:ext cx="7336729" cy="584778"/>
            <a:chOff x="1681640" y="2155395"/>
            <a:chExt cx="7336729" cy="584778"/>
          </a:xfrm>
        </p:grpSpPr>
        <p:sp>
          <p:nvSpPr>
            <p:cNvPr id="56" name="Metin kutusu 55">
              <a:extLst>
                <a:ext uri="{FF2B5EF4-FFF2-40B4-BE49-F238E27FC236}">
                  <a16:creationId xmlns:a16="http://schemas.microsoft.com/office/drawing/2014/main" id="{07DE8AA0-29C2-4BE2-18B1-7A10D2D87FC6}"/>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O</a:t>
              </a:r>
            </a:p>
          </p:txBody>
        </p:sp>
        <p:sp>
          <p:nvSpPr>
            <p:cNvPr id="57" name="Metin kutusu 56">
              <a:extLst>
                <a:ext uri="{FF2B5EF4-FFF2-40B4-BE49-F238E27FC236}">
                  <a16:creationId xmlns:a16="http://schemas.microsoft.com/office/drawing/2014/main" id="{E35F66A9-49B5-C18D-C0E5-D9077B776C45}"/>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58" name="Metin kutusu 57">
              <a:extLst>
                <a:ext uri="{FF2B5EF4-FFF2-40B4-BE49-F238E27FC236}">
                  <a16:creationId xmlns:a16="http://schemas.microsoft.com/office/drawing/2014/main" id="{D0D2112B-8E7D-8555-6E91-84DB2384DC17}"/>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59" name="Metin kutusu 58">
              <a:extLst>
                <a:ext uri="{FF2B5EF4-FFF2-40B4-BE49-F238E27FC236}">
                  <a16:creationId xmlns:a16="http://schemas.microsoft.com/office/drawing/2014/main" id="{87DD2869-7ED3-C02A-1938-405D67B7C094}"/>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60" name="Metin kutusu 59">
              <a:extLst>
                <a:ext uri="{FF2B5EF4-FFF2-40B4-BE49-F238E27FC236}">
                  <a16:creationId xmlns:a16="http://schemas.microsoft.com/office/drawing/2014/main" id="{FCF73E64-25DE-E662-FF0E-34890E8C1129}"/>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grpSp>
      <p:sp>
        <p:nvSpPr>
          <p:cNvPr id="6" name="Metin kutusu 5">
            <a:extLst>
              <a:ext uri="{FF2B5EF4-FFF2-40B4-BE49-F238E27FC236}">
                <a16:creationId xmlns:a16="http://schemas.microsoft.com/office/drawing/2014/main" id="{83D404CD-07CE-5C31-EB8D-E44E6C2A33F6}"/>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Haydi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kelime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oyunu</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oynayalım</a:t>
            </a:r>
            <a:r>
              <a:rPr lang="en-US" sz="2400" b="1" dirty="0">
                <a:solidFill>
                  <a:srgbClr val="000000"/>
                </a:solidFill>
                <a:latin typeface="Arial" panose="020B0604020202020204" pitchFamily="34" charset="0"/>
                <a:cs typeface="Arial" panose="020B0604020202020204" pitchFamily="34" charset="0"/>
              </a:rPr>
              <a:t>.</a:t>
            </a:r>
          </a:p>
        </p:txBody>
      </p:sp>
      <p:sp>
        <p:nvSpPr>
          <p:cNvPr id="7" name="Metin kutusu 6">
            <a:extLst>
              <a:ext uri="{FF2B5EF4-FFF2-40B4-BE49-F238E27FC236}">
                <a16:creationId xmlns:a16="http://schemas.microsoft.com/office/drawing/2014/main" id="{CEC2CCBD-62B5-981C-B294-C14CECC83550}"/>
              </a:ext>
            </a:extLst>
          </p:cNvPr>
          <p:cNvSpPr txBox="1"/>
          <p:nvPr/>
        </p:nvSpPr>
        <p:spPr>
          <a:xfrm>
            <a:off x="771763" y="4717747"/>
            <a:ext cx="8586494" cy="150810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Tanımdan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çıkarak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kavram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tahmini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Almak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istediğimiz</a:t>
            </a: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harf</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defa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tıklıyoruz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kutu 10 </a:t>
            </a:r>
            <a:r>
              <a:rPr lang="en-US" sz="2400" dirty="0" err="1">
                <a:solidFill>
                  <a:srgbClr val="000000"/>
                </a:solidFill>
                <a:latin typeface="Arial" panose="020B0604020202020204" pitchFamily="34" charset="0"/>
                <a:cs typeface="Arial" panose="020B0604020202020204" pitchFamily="34" charset="0"/>
              </a:rPr>
              <a:t>puan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değerindedir</a:t>
            </a:r>
            <a:r>
              <a:rPr lang="en-US" sz="2400" dirty="0">
                <a:solidFill>
                  <a:srgbClr val="000000"/>
                </a:solidFill>
                <a:latin typeface="Arial" panose="020B0604020202020204" pitchFamily="34" charset="0"/>
                <a:cs typeface="Arial" panose="020B0604020202020204" pitchFamily="34" charset="0"/>
              </a:rPr>
              <a:t>.</a:t>
            </a:r>
          </a:p>
        </p:txBody>
      </p:sp>
      <p:sp>
        <p:nvSpPr>
          <p:cNvPr id="20" name="Metin kutusu 19">
            <a:extLst>
              <a:ext uri="{FF2B5EF4-FFF2-40B4-BE49-F238E27FC236}">
                <a16:creationId xmlns:a16="http://schemas.microsoft.com/office/drawing/2014/main" id="{114D999C-D9E0-2549-FC15-D71A0156A4C0}"/>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1" name="Metin kutusu 20">
            <a:extLst>
              <a:ext uri="{FF2B5EF4-FFF2-40B4-BE49-F238E27FC236}">
                <a16:creationId xmlns:a16="http://schemas.microsoft.com/office/drawing/2014/main" id="{E106EDF3-18D6-20D8-BDD8-0A6217F372E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289918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6D04A295-D2EC-17E2-FABE-FE94D3EBD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3" name="Metin kutusu 2">
            <a:extLst>
              <a:ext uri="{FF2B5EF4-FFF2-40B4-BE49-F238E27FC236}">
                <a16:creationId xmlns:a16="http://schemas.microsoft.com/office/drawing/2014/main" id="{A4AA3498-CEF1-ECA9-6325-79CAC641B3C8}"/>
              </a:ext>
            </a:extLst>
          </p:cNvPr>
          <p:cNvSpPr txBox="1"/>
          <p:nvPr/>
        </p:nvSpPr>
        <p:spPr>
          <a:xfrm>
            <a:off x="4417255" y="1214982"/>
            <a:ext cx="7124748" cy="1077218"/>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Allah’ın (c.c.) yarattığı hiçbir şeyde düzensizlik ve dengesizlik görülmez</a:t>
            </a:r>
          </a:p>
        </p:txBody>
      </p:sp>
      <p:sp>
        <p:nvSpPr>
          <p:cNvPr id="5" name="Metin kutusu 4">
            <a:extLst>
              <a:ext uri="{FF2B5EF4-FFF2-40B4-BE49-F238E27FC236}">
                <a16:creationId xmlns:a16="http://schemas.microsoft.com/office/drawing/2014/main" id="{4F78A7EB-8648-959A-A1FC-2A2D9794D02A}"/>
              </a:ext>
            </a:extLst>
          </p:cNvPr>
          <p:cNvSpPr txBox="1"/>
          <p:nvPr/>
        </p:nvSpPr>
        <p:spPr>
          <a:xfrm>
            <a:off x="4417255" y="2644170"/>
            <a:ext cx="7315200" cy="1569660"/>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Denizlerdeki tuz oranından gezegenler arasındaki mesafeye kadar evrende bir düzen ve denge vardır.</a:t>
            </a:r>
          </a:p>
        </p:txBody>
      </p:sp>
      <p:sp>
        <p:nvSpPr>
          <p:cNvPr id="10" name="Metin kutusu 9">
            <a:extLst>
              <a:ext uri="{FF2B5EF4-FFF2-40B4-BE49-F238E27FC236}">
                <a16:creationId xmlns:a16="http://schemas.microsoft.com/office/drawing/2014/main" id="{AF6797E6-5B60-6EC2-BD6B-A24CECC03DAC}"/>
              </a:ext>
            </a:extLst>
          </p:cNvPr>
          <p:cNvSpPr txBox="1"/>
          <p:nvPr/>
        </p:nvSpPr>
        <p:spPr>
          <a:xfrm>
            <a:off x="4417255" y="4565800"/>
            <a:ext cx="7124748" cy="1077218"/>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Evrende var olan bütün denge </a:t>
            </a:r>
          </a:p>
          <a:p>
            <a:pPr marL="3175"/>
            <a:r>
              <a:rPr lang="tr-TR" sz="3200" dirty="0">
                <a:latin typeface="Arial" panose="020B0604020202020204" pitchFamily="34" charset="0"/>
                <a:cs typeface="Arial" panose="020B0604020202020204" pitchFamily="34" charset="0"/>
              </a:rPr>
              <a:t>Allah (c.c) tarafından var edilmiştir.</a:t>
            </a:r>
          </a:p>
        </p:txBody>
      </p:sp>
      <p:pic>
        <p:nvPicPr>
          <p:cNvPr id="6" name="Resim 5" descr="kumsal, su, resim, dış mekan içeren bir resim&#10;&#10;Açıklama otomatik olarak oluşturuldu">
            <a:extLst>
              <a:ext uri="{FF2B5EF4-FFF2-40B4-BE49-F238E27FC236}">
                <a16:creationId xmlns:a16="http://schemas.microsoft.com/office/drawing/2014/main" id="{49926AE4-D02B-F06E-7CCF-1A2F9E703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97" y="1000429"/>
            <a:ext cx="3238095" cy="4857143"/>
          </a:xfrm>
          <a:prstGeom prst="rect">
            <a:avLst/>
          </a:prstGeom>
        </p:spPr>
      </p:pic>
    </p:spTree>
    <p:extLst>
      <p:ext uri="{BB962C8B-B14F-4D97-AF65-F5344CB8AC3E}">
        <p14:creationId xmlns:p14="http://schemas.microsoft.com/office/powerpoint/2010/main" val="25235974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5B86C848-7ADD-DD26-B4CD-3CC8B7CCD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8"/>
            <a:ext cx="6080549" cy="1330929"/>
            <a:chOff x="663633" y="2495893"/>
            <a:chExt cx="6080549" cy="1330929"/>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Z</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40 Puan</a:t>
            </a:r>
          </a:p>
        </p:txBody>
      </p:sp>
      <p:sp>
        <p:nvSpPr>
          <p:cNvPr id="13" name="Metin kutusu 12">
            <a:extLst>
              <a:ext uri="{FF2B5EF4-FFF2-40B4-BE49-F238E27FC236}">
                <a16:creationId xmlns:a16="http://schemas.microsoft.com/office/drawing/2014/main" id="{C8DCF318-2DC4-2391-172E-DDE619031288}"/>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Gerçekleşmek, yaratmak, vuku bulmak</a:t>
            </a:r>
          </a:p>
        </p:txBody>
      </p:sp>
      <p:sp>
        <p:nvSpPr>
          <p:cNvPr id="7" name="Metin kutusu 6">
            <a:extLst>
              <a:ext uri="{FF2B5EF4-FFF2-40B4-BE49-F238E27FC236}">
                <a16:creationId xmlns:a16="http://schemas.microsoft.com/office/drawing/2014/main" id="{FF4F4F8D-6B1F-3C35-687B-B6E4F0FFF54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6471AB1E-A18D-F743-DEF1-F1884C10FFE8}"/>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5245396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B974E045-2B0D-6F25-148C-3E4AACAD8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7"/>
            <a:ext cx="7642649" cy="1330930"/>
            <a:chOff x="663633" y="2495892"/>
            <a:chExt cx="7642649" cy="1330930"/>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D</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50 Puan</a:t>
            </a:r>
          </a:p>
        </p:txBody>
      </p:sp>
      <p:sp>
        <p:nvSpPr>
          <p:cNvPr id="14" name="Metin kutusu 13">
            <a:extLst>
              <a:ext uri="{FF2B5EF4-FFF2-40B4-BE49-F238E27FC236}">
                <a16:creationId xmlns:a16="http://schemas.microsoft.com/office/drawing/2014/main" id="{667506A0-56CD-E304-C977-0070497BDD7C}"/>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Evrendeki ölçü, Allah’ın (c.c.) her şeyi takdir etmesi</a:t>
            </a:r>
          </a:p>
        </p:txBody>
      </p:sp>
      <p:sp>
        <p:nvSpPr>
          <p:cNvPr id="7" name="Metin kutusu 6">
            <a:extLst>
              <a:ext uri="{FF2B5EF4-FFF2-40B4-BE49-F238E27FC236}">
                <a16:creationId xmlns:a16="http://schemas.microsoft.com/office/drawing/2014/main" id="{B1A241D8-3741-C004-5159-D4721731283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C8E276E8-27E2-5E59-1304-76D89074C071}"/>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857697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0302ADCB-7EC5-B56D-41E9-AC2F1EF9E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6"/>
            <a:ext cx="9204749" cy="1330931"/>
            <a:chOff x="663633" y="2495891"/>
            <a:chExt cx="9204749" cy="1330931"/>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60 Puan</a:t>
            </a:r>
          </a:p>
        </p:txBody>
      </p:sp>
      <p:sp>
        <p:nvSpPr>
          <p:cNvPr id="21" name="Metin kutusu 20">
            <a:extLst>
              <a:ext uri="{FF2B5EF4-FFF2-40B4-BE49-F238E27FC236}">
                <a16:creationId xmlns:a16="http://schemas.microsoft.com/office/drawing/2014/main" id="{DFF02907-016C-12A7-0495-1C940A8338D5}"/>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Evren, âlem, mahlukat, tüm varlıkların bulunduğu mekân</a:t>
            </a:r>
          </a:p>
        </p:txBody>
      </p:sp>
      <p:sp>
        <p:nvSpPr>
          <p:cNvPr id="7" name="Metin kutusu 6">
            <a:extLst>
              <a:ext uri="{FF2B5EF4-FFF2-40B4-BE49-F238E27FC236}">
                <a16:creationId xmlns:a16="http://schemas.microsoft.com/office/drawing/2014/main" id="{9398C1D9-A08D-53D8-89C5-EB6768CA3D1F}"/>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3ED640A9-C230-D579-03FF-4F11F2F7D04C}"/>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569812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67A446A5-FCEC-C236-A54B-03481D275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5"/>
            <a:ext cx="10777610" cy="1330932"/>
            <a:chOff x="663633" y="2495890"/>
            <a:chExt cx="10777610" cy="1330932"/>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1" name="Freeform 6">
              <a:extLst>
                <a:ext uri="{FF2B5EF4-FFF2-40B4-BE49-F238E27FC236}">
                  <a16:creationId xmlns:a16="http://schemas.microsoft.com/office/drawing/2014/main" id="{C98667FD-4383-86F9-180C-8B540AD7309B}"/>
                </a:ext>
              </a:extLst>
            </p:cNvPr>
            <p:cNvSpPr/>
            <p:nvPr/>
          </p:nvSpPr>
          <p:spPr>
            <a:xfrm>
              <a:off x="10046994" y="249589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P</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O</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G</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22" name="Metin kutusu 21">
            <a:extLst>
              <a:ext uri="{FF2B5EF4-FFF2-40B4-BE49-F238E27FC236}">
                <a16:creationId xmlns:a16="http://schemas.microsoft.com/office/drawing/2014/main" id="{6721DE25-2BDA-CB2F-D444-16B9BA085E6E}"/>
              </a:ext>
            </a:extLst>
          </p:cNvPr>
          <p:cNvSpPr txBox="1"/>
          <p:nvPr/>
        </p:nvSpPr>
        <p:spPr>
          <a:xfrm>
            <a:off x="102255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70 Puan</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Kaderin sözlük anlamlarından biri, plan</a:t>
            </a:r>
          </a:p>
        </p:txBody>
      </p:sp>
      <p:sp>
        <p:nvSpPr>
          <p:cNvPr id="7" name="Metin kutusu 6">
            <a:extLst>
              <a:ext uri="{FF2B5EF4-FFF2-40B4-BE49-F238E27FC236}">
                <a16:creationId xmlns:a16="http://schemas.microsoft.com/office/drawing/2014/main" id="{5FDA3D97-7C7D-8A4B-7E4C-B6693EA8F90C}"/>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53C2FB08-61CE-E817-C590-E1BE8D1361CD}"/>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176111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çizgi film, grafik içeren bir resim&#10;&#10;Açıklama otomatik olarak oluşturuldu">
            <a:extLst>
              <a:ext uri="{FF2B5EF4-FFF2-40B4-BE49-F238E27FC236}">
                <a16:creationId xmlns:a16="http://schemas.microsoft.com/office/drawing/2014/main" id="{81F9DFE1-77BB-9A6D-3B33-C2E7E4C26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KADER </a:t>
            </a:r>
            <a:r>
              <a:rPr lang="en-US"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70 Puan</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M</a:t>
            </a:r>
            <a:r>
              <a:rPr lang="es-ES" sz="2400" dirty="0">
                <a:solidFill>
                  <a:srgbClr val="000000"/>
                </a:solidFill>
                <a:latin typeface="Arial" panose="020B0604020202020204" pitchFamily="34" charset="0"/>
                <a:cs typeface="Arial" panose="020B0604020202020204" pitchFamily="34" charset="0"/>
              </a:rPr>
              <a:t>adde ve enerji ile ilgili yasalar</a:t>
            </a:r>
          </a:p>
        </p:txBody>
      </p:sp>
      <p:sp>
        <p:nvSpPr>
          <p:cNvPr id="24" name="Freeform 6">
            <a:extLst>
              <a:ext uri="{FF2B5EF4-FFF2-40B4-BE49-F238E27FC236}">
                <a16:creationId xmlns:a16="http://schemas.microsoft.com/office/drawing/2014/main" id="{B96A0DA3-AD46-75EE-BD18-75ECA8518B79}"/>
              </a:ext>
            </a:extLst>
          </p:cNvPr>
          <p:cNvSpPr/>
          <p:nvPr/>
        </p:nvSpPr>
        <p:spPr>
          <a:xfrm>
            <a:off x="371533" y="211606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26" name="Freeform 6">
            <a:extLst>
              <a:ext uri="{FF2B5EF4-FFF2-40B4-BE49-F238E27FC236}">
                <a16:creationId xmlns:a16="http://schemas.microsoft.com/office/drawing/2014/main" id="{5F858D6C-964C-6DC9-97C8-53B65FC08E05}"/>
              </a:ext>
            </a:extLst>
          </p:cNvPr>
          <p:cNvSpPr/>
          <p:nvPr/>
        </p:nvSpPr>
        <p:spPr>
          <a:xfrm>
            <a:off x="1793933" y="211605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7" name="Freeform 6">
            <a:extLst>
              <a:ext uri="{FF2B5EF4-FFF2-40B4-BE49-F238E27FC236}">
                <a16:creationId xmlns:a16="http://schemas.microsoft.com/office/drawing/2014/main" id="{A16E2E11-596A-EDDB-43EE-5C8A53F8522F}"/>
              </a:ext>
            </a:extLst>
          </p:cNvPr>
          <p:cNvSpPr/>
          <p:nvPr/>
        </p:nvSpPr>
        <p:spPr>
          <a:xfrm>
            <a:off x="3229033" y="211605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8" name="Freeform 6">
            <a:extLst>
              <a:ext uri="{FF2B5EF4-FFF2-40B4-BE49-F238E27FC236}">
                <a16:creationId xmlns:a16="http://schemas.microsoft.com/office/drawing/2014/main" id="{CCC393D7-DA58-C8CB-3FDC-C49946FA0636}"/>
              </a:ext>
            </a:extLst>
          </p:cNvPr>
          <p:cNvSpPr/>
          <p:nvPr/>
        </p:nvSpPr>
        <p:spPr>
          <a:xfrm>
            <a:off x="4664133" y="211605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9" name="Freeform 6">
            <a:extLst>
              <a:ext uri="{FF2B5EF4-FFF2-40B4-BE49-F238E27FC236}">
                <a16:creationId xmlns:a16="http://schemas.microsoft.com/office/drawing/2014/main" id="{50E28095-92F7-2F94-9720-5A0C5BB8581E}"/>
              </a:ext>
            </a:extLst>
          </p:cNvPr>
          <p:cNvSpPr/>
          <p:nvPr/>
        </p:nvSpPr>
        <p:spPr>
          <a:xfrm>
            <a:off x="6086533" y="211605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30" name="Freeform 6">
            <a:extLst>
              <a:ext uri="{FF2B5EF4-FFF2-40B4-BE49-F238E27FC236}">
                <a16:creationId xmlns:a16="http://schemas.microsoft.com/office/drawing/2014/main" id="{F6611828-134D-F60A-E7F7-37D92209FFD7}"/>
              </a:ext>
            </a:extLst>
          </p:cNvPr>
          <p:cNvSpPr/>
          <p:nvPr/>
        </p:nvSpPr>
        <p:spPr>
          <a:xfrm>
            <a:off x="7521633" y="211605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a:p>
        </p:txBody>
      </p:sp>
      <p:sp>
        <p:nvSpPr>
          <p:cNvPr id="31" name="Freeform 6">
            <a:extLst>
              <a:ext uri="{FF2B5EF4-FFF2-40B4-BE49-F238E27FC236}">
                <a16:creationId xmlns:a16="http://schemas.microsoft.com/office/drawing/2014/main" id="{C39642A0-9049-32FA-25B1-EAE3250B8C88}"/>
              </a:ext>
            </a:extLst>
          </p:cNvPr>
          <p:cNvSpPr/>
          <p:nvPr/>
        </p:nvSpPr>
        <p:spPr>
          <a:xfrm>
            <a:off x="8954794" y="211605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dirty="0"/>
          </a:p>
        </p:txBody>
      </p:sp>
      <p:sp>
        <p:nvSpPr>
          <p:cNvPr id="32" name="Metin kutusu 31">
            <a:extLst>
              <a:ext uri="{FF2B5EF4-FFF2-40B4-BE49-F238E27FC236}">
                <a16:creationId xmlns:a16="http://schemas.microsoft.com/office/drawing/2014/main" id="{C6E12980-796E-144A-71CB-46352ED9D881}"/>
              </a:ext>
            </a:extLst>
          </p:cNvPr>
          <p:cNvSpPr txBox="1"/>
          <p:nvPr/>
        </p:nvSpPr>
        <p:spPr>
          <a:xfrm>
            <a:off x="5595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F</a:t>
            </a:r>
          </a:p>
        </p:txBody>
      </p:sp>
      <p:sp>
        <p:nvSpPr>
          <p:cNvPr id="33" name="Metin kutusu 32">
            <a:extLst>
              <a:ext uri="{FF2B5EF4-FFF2-40B4-BE49-F238E27FC236}">
                <a16:creationId xmlns:a16="http://schemas.microsoft.com/office/drawing/2014/main" id="{0C75434C-0F37-4AD7-3F4F-2A5BB2FCBBFE}"/>
              </a:ext>
            </a:extLst>
          </p:cNvPr>
          <p:cNvSpPr txBox="1"/>
          <p:nvPr/>
        </p:nvSpPr>
        <p:spPr>
          <a:xfrm>
            <a:off x="19756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4" name="Metin kutusu 33">
            <a:extLst>
              <a:ext uri="{FF2B5EF4-FFF2-40B4-BE49-F238E27FC236}">
                <a16:creationId xmlns:a16="http://schemas.microsoft.com/office/drawing/2014/main" id="{E235764C-7295-3DAC-C1A0-13EE030C544D}"/>
              </a:ext>
            </a:extLst>
          </p:cNvPr>
          <p:cNvSpPr txBox="1"/>
          <p:nvPr/>
        </p:nvSpPr>
        <p:spPr>
          <a:xfrm>
            <a:off x="34126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Z</a:t>
            </a:r>
          </a:p>
        </p:txBody>
      </p:sp>
      <p:sp>
        <p:nvSpPr>
          <p:cNvPr id="35" name="Metin kutusu 34">
            <a:extLst>
              <a:ext uri="{FF2B5EF4-FFF2-40B4-BE49-F238E27FC236}">
                <a16:creationId xmlns:a16="http://schemas.microsoft.com/office/drawing/2014/main" id="{B703D4DD-B379-3A43-58DE-5D0B31E5CBE1}"/>
              </a:ext>
            </a:extLst>
          </p:cNvPr>
          <p:cNvSpPr txBox="1"/>
          <p:nvPr/>
        </p:nvSpPr>
        <p:spPr>
          <a:xfrm>
            <a:off x="48477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6" name="Metin kutusu 35">
            <a:extLst>
              <a:ext uri="{FF2B5EF4-FFF2-40B4-BE49-F238E27FC236}">
                <a16:creationId xmlns:a16="http://schemas.microsoft.com/office/drawing/2014/main" id="{FBA37157-614C-D7C2-62F6-B4D4E82AC7D5}"/>
              </a:ext>
            </a:extLst>
          </p:cNvPr>
          <p:cNvSpPr txBox="1"/>
          <p:nvPr/>
        </p:nvSpPr>
        <p:spPr>
          <a:xfrm>
            <a:off x="62695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7" name="Metin kutusu 36">
            <a:extLst>
              <a:ext uri="{FF2B5EF4-FFF2-40B4-BE49-F238E27FC236}">
                <a16:creationId xmlns:a16="http://schemas.microsoft.com/office/drawing/2014/main" id="{23AA3B05-B739-E028-0FFD-37A9EC4DBD2C}"/>
              </a:ext>
            </a:extLst>
          </p:cNvPr>
          <p:cNvSpPr txBox="1"/>
          <p:nvPr/>
        </p:nvSpPr>
        <p:spPr>
          <a:xfrm>
            <a:off x="77002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S</a:t>
            </a:r>
          </a:p>
        </p:txBody>
      </p:sp>
      <p:sp>
        <p:nvSpPr>
          <p:cNvPr id="38" name="Metin kutusu 37">
            <a:extLst>
              <a:ext uri="{FF2B5EF4-FFF2-40B4-BE49-F238E27FC236}">
                <a16:creationId xmlns:a16="http://schemas.microsoft.com/office/drawing/2014/main" id="{0E084BEC-DFEF-10C9-1B1E-3B36FC86E93B}"/>
              </a:ext>
            </a:extLst>
          </p:cNvPr>
          <p:cNvSpPr txBox="1"/>
          <p:nvPr/>
        </p:nvSpPr>
        <p:spPr>
          <a:xfrm>
            <a:off x="91333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39" name="Freeform 6">
            <a:extLst>
              <a:ext uri="{FF2B5EF4-FFF2-40B4-BE49-F238E27FC236}">
                <a16:creationId xmlns:a16="http://schemas.microsoft.com/office/drawing/2014/main" id="{1BECFF68-F773-ABB8-7EB5-904ADCA7A773}"/>
              </a:ext>
            </a:extLst>
          </p:cNvPr>
          <p:cNvSpPr/>
          <p:nvPr/>
        </p:nvSpPr>
        <p:spPr>
          <a:xfrm>
            <a:off x="10404443" y="211605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tr-TR" dirty="0"/>
          </a:p>
        </p:txBody>
      </p:sp>
      <p:sp>
        <p:nvSpPr>
          <p:cNvPr id="40" name="Metin kutusu 39">
            <a:extLst>
              <a:ext uri="{FF2B5EF4-FFF2-40B4-BE49-F238E27FC236}">
                <a16:creationId xmlns:a16="http://schemas.microsoft.com/office/drawing/2014/main" id="{02F56F92-A88C-1379-8304-A3859B6DF0F8}"/>
              </a:ext>
            </a:extLst>
          </p:cNvPr>
          <p:cNvSpPr txBox="1"/>
          <p:nvPr/>
        </p:nvSpPr>
        <p:spPr>
          <a:xfrm>
            <a:off x="10583047"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7" name="Metin kutusu 6">
            <a:extLst>
              <a:ext uri="{FF2B5EF4-FFF2-40B4-BE49-F238E27FC236}">
                <a16:creationId xmlns:a16="http://schemas.microsoft.com/office/drawing/2014/main" id="{84D1A991-0669-57BE-5077-685D23CAC3A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A39246FB-CBA3-D5C7-7719-D0003726B121}"/>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0276334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55E9B61B-D244-0A45-E256-EFDD51411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Resim 13" descr="ekran görüntüsü, grafik, grafik tasarım, tasarım içeren bir resim&#10;&#10;Açıklama otomatik olarak oluşturuldu">
            <a:extLst>
              <a:ext uri="{FF2B5EF4-FFF2-40B4-BE49-F238E27FC236}">
                <a16:creationId xmlns:a16="http://schemas.microsoft.com/office/drawing/2014/main" id="{4F4A5E0A-2851-90CC-6302-ACC5A067F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2013562"/>
            <a:ext cx="4614000" cy="1008000"/>
          </a:xfrm>
          <a:prstGeom prst="rect">
            <a:avLst/>
          </a:prstGeom>
        </p:spPr>
      </p:pic>
      <p:pic>
        <p:nvPicPr>
          <p:cNvPr id="18" name="Resim 17" descr="ekran görüntüsü, grafik, grafik tasarım, tasarım içeren bir resim&#10;&#10;Açıklama otomatik olarak oluşturuldu">
            <a:extLst>
              <a:ext uri="{FF2B5EF4-FFF2-40B4-BE49-F238E27FC236}">
                <a16:creationId xmlns:a16="http://schemas.microsoft.com/office/drawing/2014/main" id="{DEF65EF1-4B38-8F3D-B33C-96599966D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3163203"/>
            <a:ext cx="4614000" cy="1008000"/>
          </a:xfrm>
          <a:prstGeom prst="rect">
            <a:avLst/>
          </a:prstGeom>
        </p:spPr>
      </p:pic>
      <p:pic>
        <p:nvPicPr>
          <p:cNvPr id="20" name="Resim 19" descr="ekran görüntüsü, grafik, grafik tasarım, tasarım içeren bir resim&#10;&#10;Açıklama otomatik olarak oluşturuldu">
            <a:extLst>
              <a:ext uri="{FF2B5EF4-FFF2-40B4-BE49-F238E27FC236}">
                <a16:creationId xmlns:a16="http://schemas.microsoft.com/office/drawing/2014/main" id="{615AE505-D033-775A-5203-D22FE217C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4309625"/>
            <a:ext cx="4614000" cy="1008000"/>
          </a:xfrm>
          <a:prstGeom prst="rect">
            <a:avLst/>
          </a:prstGeom>
        </p:spPr>
      </p:pic>
      <p:sp>
        <p:nvSpPr>
          <p:cNvPr id="2" name="Metin kutusu 1">
            <a:extLst>
              <a:ext uri="{FF2B5EF4-FFF2-40B4-BE49-F238E27FC236}">
                <a16:creationId xmlns:a16="http://schemas.microsoft.com/office/drawing/2014/main" id="{243ECD13-DEF1-4748-14FD-ED8F427C913B}"/>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KADER </a:t>
            </a:r>
            <a:r>
              <a:rPr lang="en-US" b="1" dirty="0">
                <a:solidFill>
                  <a:srgbClr val="F2FAFF"/>
                </a:solidFill>
                <a:latin typeface="Arial" panose="020B0604020202020204" pitchFamily="34" charset="0"/>
                <a:cs typeface="Arial" panose="020B0604020202020204" pitchFamily="34" charset="0"/>
              </a:rPr>
              <a:t>İNANCI</a:t>
            </a:r>
          </a:p>
        </p:txBody>
      </p:sp>
      <p:sp>
        <p:nvSpPr>
          <p:cNvPr id="3" name="Metin kutusu 2">
            <a:extLst>
              <a:ext uri="{FF2B5EF4-FFF2-40B4-BE49-F238E27FC236}">
                <a16:creationId xmlns:a16="http://schemas.microsoft.com/office/drawing/2014/main" id="{FAFAD566-886A-AF12-215C-4C8D3878BE42}"/>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C3A6B053-D21F-D553-80FC-5493ED4ED9DC}"/>
              </a:ext>
            </a:extLst>
          </p:cNvPr>
          <p:cNvSpPr txBox="1"/>
          <p:nvPr/>
        </p:nvSpPr>
        <p:spPr>
          <a:xfrm>
            <a:off x="4828660" y="2286488"/>
            <a:ext cx="3944399"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9" name="Metin kutusu 8">
            <a:extLst>
              <a:ext uri="{FF2B5EF4-FFF2-40B4-BE49-F238E27FC236}">
                <a16:creationId xmlns:a16="http://schemas.microsoft.com/office/drawing/2014/main" id="{D1C76440-660B-EF76-FF51-B8360FD156F2}"/>
              </a:ext>
            </a:extLst>
          </p:cNvPr>
          <p:cNvSpPr txBox="1"/>
          <p:nvPr/>
        </p:nvSpPr>
        <p:spPr>
          <a:xfrm>
            <a:off x="4828660" y="3444065"/>
            <a:ext cx="3172643"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F657C86F-DF15-33E7-AD19-E0EC14375299}"/>
              </a:ext>
            </a:extLst>
          </p:cNvPr>
          <p:cNvSpPr txBox="1"/>
          <p:nvPr/>
        </p:nvSpPr>
        <p:spPr>
          <a:xfrm>
            <a:off x="4833356" y="4601642"/>
            <a:ext cx="3944399"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13" name="Metin kutusu 12">
            <a:extLst>
              <a:ext uri="{FF2B5EF4-FFF2-40B4-BE49-F238E27FC236}">
                <a16:creationId xmlns:a16="http://schemas.microsoft.com/office/drawing/2014/main" id="{EB046F4B-23DD-D3F9-BAC9-A4319A09E4F9}"/>
              </a:ext>
            </a:extLst>
          </p:cNvPr>
          <p:cNvSpPr txBox="1"/>
          <p:nvPr/>
        </p:nvSpPr>
        <p:spPr>
          <a:xfrm>
            <a:off x="773406" y="723900"/>
            <a:ext cx="3067074" cy="461665"/>
          </a:xfrm>
          <a:prstGeom prst="rect">
            <a:avLst/>
          </a:prstGeom>
          <a:noFill/>
        </p:spPr>
        <p:txBody>
          <a:bodyPr wrap="square" rtlCol="0">
            <a:spAutoFit/>
          </a:bodyPr>
          <a:lstStyle/>
          <a:p>
            <a:r>
              <a:rPr lang="tr-TR" sz="2400" b="1" dirty="0">
                <a:solidFill>
                  <a:srgbClr val="000000"/>
                </a:solidFill>
                <a:latin typeface="Arial" panose="020B0604020202020204" pitchFamily="34" charset="0"/>
                <a:cs typeface="Arial" panose="020B0604020202020204" pitchFamily="34" charset="0"/>
              </a:rPr>
              <a:t>HAZIRLAYANLAR</a:t>
            </a:r>
            <a:endParaRPr lang="en-US" sz="2400" b="1" dirty="0">
              <a:solidFill>
                <a:srgbClr val="000000"/>
              </a:solidFill>
              <a:latin typeface="Arial" panose="020B0604020202020204" pitchFamily="34" charset="0"/>
              <a:cs typeface="Arial" panose="020B0604020202020204" pitchFamily="34" charset="0"/>
            </a:endParaRPr>
          </a:p>
        </p:txBody>
      </p:sp>
      <p:sp>
        <p:nvSpPr>
          <p:cNvPr id="5" name="Metin kutusu 4">
            <a:extLst>
              <a:ext uri="{FF2B5EF4-FFF2-40B4-BE49-F238E27FC236}">
                <a16:creationId xmlns:a16="http://schemas.microsoft.com/office/drawing/2014/main" id="{C78346E3-473B-23C9-0FBC-B3BD885F45F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D0548224-3F34-EC9B-3A84-04F6867D2FA8}"/>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grpSp>
        <p:nvGrpSpPr>
          <p:cNvPr id="7" name="Grup 6">
            <a:extLst>
              <a:ext uri="{FF2B5EF4-FFF2-40B4-BE49-F238E27FC236}">
                <a16:creationId xmlns:a16="http://schemas.microsoft.com/office/drawing/2014/main" id="{0471592E-A42A-436D-3928-EB79ADBFA8D9}"/>
              </a:ext>
            </a:extLst>
          </p:cNvPr>
          <p:cNvGrpSpPr/>
          <p:nvPr/>
        </p:nvGrpSpPr>
        <p:grpSpPr>
          <a:xfrm>
            <a:off x="0" y="5372597"/>
            <a:ext cx="12192000" cy="954107"/>
            <a:chOff x="0" y="5372597"/>
            <a:chExt cx="12192000" cy="954107"/>
          </a:xfrm>
        </p:grpSpPr>
        <p:sp>
          <p:nvSpPr>
            <p:cNvPr id="10" name="Dikdörtgen 9">
              <a:extLst>
                <a:ext uri="{FF2B5EF4-FFF2-40B4-BE49-F238E27FC236}">
                  <a16:creationId xmlns:a16="http://schemas.microsoft.com/office/drawing/2014/main" id="{D32972ED-CAD3-D1FD-75A1-241BD7FBAF38}"/>
                </a:ext>
              </a:extLst>
            </p:cNvPr>
            <p:cNvSpPr/>
            <p:nvPr/>
          </p:nvSpPr>
          <p:spPr>
            <a:xfrm>
              <a:off x="0" y="5400838"/>
              <a:ext cx="12192000" cy="89762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2C90D1A1-A922-7486-198F-94DAC9FE8B52}"/>
                </a:ext>
              </a:extLst>
            </p:cNvPr>
            <p:cNvSpPr txBox="1"/>
            <p:nvPr/>
          </p:nvSpPr>
          <p:spPr>
            <a:xfrm>
              <a:off x="1154628" y="5372597"/>
              <a:ext cx="9882744" cy="954107"/>
            </a:xfrm>
            <a:prstGeom prst="rect">
              <a:avLst/>
            </a:prstGeom>
            <a:noFill/>
          </p:spPr>
          <p:txBody>
            <a:bodyPr wrap="square" rtlCol="0">
              <a:spAutoFit/>
            </a:bodyPr>
            <a:lstStyle/>
            <a:p>
              <a:pPr algn="ctr"/>
              <a:r>
                <a:rPr lang="tr-TR" sz="1400" dirty="0">
                  <a:latin typeface="Arial" panose="020B0604020202020204" pitchFamily="34" charset="0"/>
                  <a:cs typeface="Arial" panose="020B0604020202020204" pitchFamily="34" charset="0"/>
                </a:rPr>
                <a:t>Bu içerik öğretmen ve öğrencilerin ücretsiz olarak kullanımına sunulmuştur. Dosyanın tamamının veya bir kısmının kopyalanması ve herhangi bir sitede yayınlanması kesinlikle yasaktır. </a:t>
              </a:r>
            </a:p>
            <a:p>
              <a:pPr algn="ctr"/>
              <a:r>
                <a:rPr lang="tr-TR" sz="1400" dirty="0">
                  <a:latin typeface="Arial" panose="020B0604020202020204" pitchFamily="34" charset="0"/>
                  <a:cs typeface="Arial" panose="020B0604020202020204" pitchFamily="34" charset="0"/>
                </a:rPr>
                <a:t>Bu kuralı ihlal eden şahıslara yönelik yasal işlem başlatılacaktır. </a:t>
              </a:r>
            </a:p>
            <a:p>
              <a:pPr algn="ctr"/>
              <a:r>
                <a:rPr lang="tr-TR" sz="1400" b="1" dirty="0">
                  <a:latin typeface="Arial" panose="020B0604020202020204" pitchFamily="34" charset="0"/>
                  <a:cs typeface="Arial" panose="020B0604020202020204" pitchFamily="34" charset="0"/>
                </a:rPr>
                <a:t>Bu dosyanın tüm hakları </a:t>
              </a:r>
              <a:r>
                <a:rPr lang="tr-TR" sz="1400" b="1" dirty="0" err="1">
                  <a:latin typeface="Arial" panose="020B0604020202020204" pitchFamily="34" charset="0"/>
                  <a:cs typeface="Arial" panose="020B0604020202020204" pitchFamily="34" charset="0"/>
                </a:rPr>
                <a:t>mikailokumus.com'a</a:t>
              </a:r>
              <a:r>
                <a:rPr lang="tr-TR" sz="1400" b="1" dirty="0">
                  <a:latin typeface="Arial" panose="020B0604020202020204" pitchFamily="34" charset="0"/>
                  <a:cs typeface="Arial" panose="020B0604020202020204" pitchFamily="34" charset="0"/>
                </a:rPr>
                <a:t> aittir.</a:t>
              </a:r>
            </a:p>
          </p:txBody>
        </p:sp>
        <p:pic>
          <p:nvPicPr>
            <p:cNvPr id="15" name="Resim 14" descr="daire, ekran görüntüsü, grafik, yaratıcılık içeren bir resim&#10;&#10;Açıklama otomatik olarak oluşturuldu">
              <a:extLst>
                <a:ext uri="{FF2B5EF4-FFF2-40B4-BE49-F238E27FC236}">
                  <a16:creationId xmlns:a16="http://schemas.microsoft.com/office/drawing/2014/main" id="{FA1F1B5B-21A5-730B-005F-CB9A3C388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6794" y="5471988"/>
              <a:ext cx="755784" cy="755784"/>
            </a:xfrm>
            <a:prstGeom prst="rect">
              <a:avLst/>
            </a:prstGeom>
          </p:spPr>
        </p:pic>
        <p:pic>
          <p:nvPicPr>
            <p:cNvPr id="16" name="Resim 15" descr="daire, ekran görüntüsü, grafik, yaratıcılık içeren bir resim&#10;&#10;Açıklama otomatik olarak oluşturuldu">
              <a:extLst>
                <a:ext uri="{FF2B5EF4-FFF2-40B4-BE49-F238E27FC236}">
                  <a16:creationId xmlns:a16="http://schemas.microsoft.com/office/drawing/2014/main" id="{7ACA03B9-9A06-B7F2-8880-6C4AE0F12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22" y="5471758"/>
              <a:ext cx="755784" cy="755784"/>
            </a:xfrm>
            <a:prstGeom prst="rect">
              <a:avLst/>
            </a:prstGeom>
          </p:spPr>
        </p:pic>
      </p:grpSp>
    </p:spTree>
    <p:extLst>
      <p:ext uri="{BB962C8B-B14F-4D97-AF65-F5344CB8AC3E}">
        <p14:creationId xmlns:p14="http://schemas.microsoft.com/office/powerpoint/2010/main" val="3930582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6D04A295-D2EC-17E2-FABE-FE94D3EBD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pic>
        <p:nvPicPr>
          <p:cNvPr id="8" name="Resim 7" descr="ekran görüntüsü, grafik, kırpıntı çizim, tasarım içeren bir resim&#10;&#10;Açıklama otomatik olarak oluşturuldu">
            <a:extLst>
              <a:ext uri="{FF2B5EF4-FFF2-40B4-BE49-F238E27FC236}">
                <a16:creationId xmlns:a16="http://schemas.microsoft.com/office/drawing/2014/main" id="{514E4A0E-6A43-CBE6-FA01-3E5458EA5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59" y="1025087"/>
            <a:ext cx="5187504" cy="2965406"/>
          </a:xfrm>
          <a:prstGeom prst="rect">
            <a:avLst/>
          </a:prstGeom>
        </p:spPr>
      </p:pic>
      <p:pic>
        <p:nvPicPr>
          <p:cNvPr id="12" name="Resim 11" descr="pembe, ekran görüntüsü, grafik, macenta içeren bir resim&#10;&#10;Açıklama otomatik olarak oluşturuldu">
            <a:extLst>
              <a:ext uri="{FF2B5EF4-FFF2-40B4-BE49-F238E27FC236}">
                <a16:creationId xmlns:a16="http://schemas.microsoft.com/office/drawing/2014/main" id="{9B47F92B-C3AD-9A30-CEB1-193332934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798" y="991896"/>
            <a:ext cx="5189243" cy="29664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1115832" y="1836985"/>
            <a:ext cx="4707758" cy="1938992"/>
          </a:xfrm>
          <a:prstGeom prst="rect">
            <a:avLst/>
          </a:prstGeom>
          <a:noFill/>
        </p:spPr>
        <p:txBody>
          <a:bodyPr wrap="square" rtlCol="0">
            <a:spAutoFit/>
          </a:bodyPr>
          <a:lstStyle/>
          <a:p>
            <a:pPr algn="ctr"/>
            <a:r>
              <a:rPr lang="tr-TR" sz="3000" dirty="0">
                <a:latin typeface="Arial" panose="020B0604020202020204" pitchFamily="34" charset="0"/>
              </a:rPr>
              <a:t>Düzen, uyum, plan, program, ahenk</a:t>
            </a:r>
          </a:p>
          <a:p>
            <a:pPr algn="ctr"/>
            <a:r>
              <a:rPr lang="tr-TR" sz="3000" dirty="0">
                <a:latin typeface="Arial" panose="020B0604020202020204" pitchFamily="34" charset="0"/>
              </a:rPr>
              <a:t>belirlemek,  tayin etmek</a:t>
            </a:r>
          </a:p>
          <a:p>
            <a:pPr algn="ctr"/>
            <a:r>
              <a:rPr lang="tr-TR" sz="3000" dirty="0">
                <a:latin typeface="Arial" panose="020B0604020202020204" pitchFamily="34" charset="0"/>
              </a:rPr>
              <a:t>miktar,  takdir etmek</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846257" y="3992107"/>
            <a:ext cx="10892006" cy="2400657"/>
          </a:xfrm>
          <a:prstGeom prst="rect">
            <a:avLst/>
          </a:prstGeom>
          <a:noFill/>
        </p:spPr>
        <p:txBody>
          <a:bodyPr wrap="square" rtlCol="0">
            <a:spAutoFit/>
          </a:bodyPr>
          <a:lstStyle/>
          <a:p>
            <a:pPr marL="3175" algn="ctr"/>
            <a:r>
              <a:rPr lang="tr-TR" sz="3000" dirty="0">
                <a:latin typeface="Arial" panose="020B0604020202020204" pitchFamily="34" charset="0"/>
                <a:cs typeface="Arial" panose="020B0604020202020204" pitchFamily="34" charset="0"/>
              </a:rPr>
              <a:t>“O, karanlığı yarıp sabahı çıkarandır. Geceyi dinlenme zamanı, Güneşi ve Ayı da ince birer hesap ölçüsü kıldı. Bütün bunlar mutlak güç sahibinin, hakkıyla bilenin takdiridir (ölçüp biçmesidir).”</a:t>
            </a:r>
          </a:p>
          <a:p>
            <a:pPr marL="3175" algn="ctr"/>
            <a:r>
              <a:rPr lang="tr-TR" sz="3000" dirty="0">
                <a:latin typeface="Arial" panose="020B0604020202020204" pitchFamily="34" charset="0"/>
                <a:cs typeface="Arial" panose="020B0604020202020204" pitchFamily="34" charset="0"/>
              </a:rPr>
              <a:t>(</a:t>
            </a:r>
            <a:r>
              <a:rPr lang="tr-TR" sz="3000" dirty="0" err="1">
                <a:latin typeface="Arial" panose="020B0604020202020204" pitchFamily="34" charset="0"/>
                <a:cs typeface="Arial" panose="020B0604020202020204" pitchFamily="34" charset="0"/>
              </a:rPr>
              <a:t>En’âm</a:t>
            </a:r>
            <a:r>
              <a:rPr lang="tr-TR" sz="3000" dirty="0">
                <a:latin typeface="Arial" panose="020B0604020202020204" pitchFamily="34" charset="0"/>
                <a:cs typeface="Arial" panose="020B0604020202020204" pitchFamily="34" charset="0"/>
              </a:rPr>
              <a:t> suresi, 96. ayet)</a:t>
            </a:r>
          </a:p>
        </p:txBody>
      </p:sp>
      <p:sp>
        <p:nvSpPr>
          <p:cNvPr id="2" name="Metin kutusu 1">
            <a:extLst>
              <a:ext uri="{FF2B5EF4-FFF2-40B4-BE49-F238E27FC236}">
                <a16:creationId xmlns:a16="http://schemas.microsoft.com/office/drawing/2014/main" id="{EC99A015-E9EA-EDA4-312F-DC36107CBC9A}"/>
              </a:ext>
            </a:extLst>
          </p:cNvPr>
          <p:cNvSpPr txBox="1"/>
          <p:nvPr/>
        </p:nvSpPr>
        <p:spPr>
          <a:xfrm>
            <a:off x="6218928" y="1836985"/>
            <a:ext cx="5012705" cy="1938992"/>
          </a:xfrm>
          <a:prstGeom prst="rect">
            <a:avLst/>
          </a:prstGeom>
          <a:noFill/>
        </p:spPr>
        <p:txBody>
          <a:bodyPr wrap="square" rtlCol="0">
            <a:spAutoFit/>
          </a:bodyPr>
          <a:lstStyle/>
          <a:p>
            <a:pPr marL="3175" algn="ctr"/>
            <a:r>
              <a:rPr lang="tr-TR" sz="3000" dirty="0">
                <a:latin typeface="Arial" panose="020B0604020202020204" pitchFamily="34" charset="0"/>
                <a:cs typeface="Arial" panose="020B0604020202020204" pitchFamily="34" charset="0"/>
              </a:rPr>
              <a:t>Allah’ın (c.c.) evrendeki her şeyi belli bir ölçü ve uyum içerisinde programlaması ve takdir etmesidir.</a:t>
            </a:r>
          </a:p>
        </p:txBody>
      </p:sp>
      <p:sp>
        <p:nvSpPr>
          <p:cNvPr id="19" name="Metin kutusu 18">
            <a:extLst>
              <a:ext uri="{FF2B5EF4-FFF2-40B4-BE49-F238E27FC236}">
                <a16:creationId xmlns:a16="http://schemas.microsoft.com/office/drawing/2014/main" id="{7813F374-AC80-F582-FE13-7037F86658C3}"/>
              </a:ext>
            </a:extLst>
          </p:cNvPr>
          <p:cNvSpPr txBox="1"/>
          <p:nvPr/>
        </p:nvSpPr>
        <p:spPr>
          <a:xfrm>
            <a:off x="1651797" y="1160100"/>
            <a:ext cx="3707992" cy="430887"/>
          </a:xfrm>
          <a:prstGeom prst="rect">
            <a:avLst/>
          </a:prstGeom>
          <a:noFill/>
        </p:spPr>
        <p:txBody>
          <a:bodyPr wrap="square" rtlCol="0">
            <a:spAutoFit/>
          </a:bodyPr>
          <a:lstStyle/>
          <a:p>
            <a:pPr algn="ctr"/>
            <a:r>
              <a:rPr lang="tr-TR" sz="2200" b="1" dirty="0">
                <a:solidFill>
                  <a:schemeClr val="bg1"/>
                </a:solidFill>
                <a:latin typeface="Arial" panose="020B0604020202020204" pitchFamily="34" charset="0"/>
              </a:rPr>
              <a:t>Kaderin Sözcük Anlamları</a:t>
            </a:r>
          </a:p>
        </p:txBody>
      </p:sp>
      <p:sp>
        <p:nvSpPr>
          <p:cNvPr id="20" name="Metin kutusu 19">
            <a:extLst>
              <a:ext uri="{FF2B5EF4-FFF2-40B4-BE49-F238E27FC236}">
                <a16:creationId xmlns:a16="http://schemas.microsoft.com/office/drawing/2014/main" id="{B2860622-7E88-1441-AFF1-FD96E3E00399}"/>
              </a:ext>
            </a:extLst>
          </p:cNvPr>
          <p:cNvSpPr txBox="1"/>
          <p:nvPr/>
        </p:nvSpPr>
        <p:spPr>
          <a:xfrm>
            <a:off x="6780628" y="1087472"/>
            <a:ext cx="3966122" cy="492443"/>
          </a:xfrm>
          <a:prstGeom prst="rect">
            <a:avLst/>
          </a:prstGeom>
          <a:noFill/>
        </p:spPr>
        <p:txBody>
          <a:bodyPr wrap="square" rtlCol="0">
            <a:spAutoFit/>
          </a:bodyPr>
          <a:lstStyle/>
          <a:p>
            <a:pPr algn="ctr"/>
            <a:r>
              <a:rPr lang="tr-TR" sz="2600" b="1" dirty="0">
                <a:solidFill>
                  <a:schemeClr val="bg1"/>
                </a:solidFill>
                <a:latin typeface="Arial" panose="020B0604020202020204" pitchFamily="34" charset="0"/>
              </a:rPr>
              <a:t>Kaderin Terim Anlamı</a:t>
            </a:r>
          </a:p>
        </p:txBody>
      </p:sp>
    </p:spTree>
    <p:extLst>
      <p:ext uri="{BB962C8B-B14F-4D97-AF65-F5344CB8AC3E}">
        <p14:creationId xmlns:p14="http://schemas.microsoft.com/office/powerpoint/2010/main" val="22948426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çizgi film, grafik içeren bir resim&#10;&#10;Açıklama otomatik olarak oluşturuldu">
            <a:extLst>
              <a:ext uri="{FF2B5EF4-FFF2-40B4-BE49-F238E27FC236}">
                <a16:creationId xmlns:a16="http://schemas.microsoft.com/office/drawing/2014/main" id="{6D04A295-D2EC-17E2-FABE-FE94D3EBD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pic>
        <p:nvPicPr>
          <p:cNvPr id="8" name="Resim 7" descr="ekran görüntüsü, grafik, kırpıntı çizim, tasarım içeren bir resim&#10;&#10;Açıklama otomatik olarak oluşturuldu">
            <a:extLst>
              <a:ext uri="{FF2B5EF4-FFF2-40B4-BE49-F238E27FC236}">
                <a16:creationId xmlns:a16="http://schemas.microsoft.com/office/drawing/2014/main" id="{514E4A0E-6A43-CBE6-FA01-3E5458EA5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59" y="1025087"/>
            <a:ext cx="5187504" cy="2965406"/>
          </a:xfrm>
          <a:prstGeom prst="rect">
            <a:avLst/>
          </a:prstGeom>
        </p:spPr>
      </p:pic>
      <p:pic>
        <p:nvPicPr>
          <p:cNvPr id="12" name="Resim 11" descr="pembe, ekran görüntüsü, grafik, macenta içeren bir resim&#10;&#10;Açıklama otomatik olarak oluşturuldu">
            <a:extLst>
              <a:ext uri="{FF2B5EF4-FFF2-40B4-BE49-F238E27FC236}">
                <a16:creationId xmlns:a16="http://schemas.microsoft.com/office/drawing/2014/main" id="{9B47F92B-C3AD-9A30-CEB1-193332934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798" y="991896"/>
            <a:ext cx="5189243" cy="29664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1016639" y="1879189"/>
            <a:ext cx="4863223" cy="1938992"/>
          </a:xfrm>
          <a:prstGeom prst="rect">
            <a:avLst/>
          </a:prstGeom>
          <a:noFill/>
        </p:spPr>
        <p:txBody>
          <a:bodyPr wrap="square" rtlCol="0">
            <a:spAutoFit/>
          </a:bodyPr>
          <a:lstStyle/>
          <a:p>
            <a:pPr algn="ctr"/>
            <a:r>
              <a:rPr lang="tr-TR" sz="2900" dirty="0">
                <a:latin typeface="Arial" panose="020B0604020202020204" pitchFamily="34" charset="0"/>
              </a:rPr>
              <a:t>Gerçekleştirmek, yaratmak, ölçerek yapmak, ortaya çıkmak, karara bağlamak hüküm vermek, emretmek</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846257" y="4400073"/>
            <a:ext cx="10892006" cy="1477328"/>
          </a:xfrm>
          <a:prstGeom prst="rect">
            <a:avLst/>
          </a:prstGeom>
          <a:noFill/>
        </p:spPr>
        <p:txBody>
          <a:bodyPr wrap="square" rtlCol="0">
            <a:spAutoFit/>
          </a:bodyPr>
          <a:lstStyle/>
          <a:p>
            <a:pPr marL="3175" algn="ctr"/>
            <a:r>
              <a:rPr lang="tr-TR" sz="3000" dirty="0">
                <a:latin typeface="Arial" panose="020B0604020202020204" pitchFamily="34" charset="0"/>
                <a:cs typeface="Arial" panose="020B0604020202020204" pitchFamily="34" charset="0"/>
              </a:rPr>
              <a:t>“O, geceyi, gündüzü, güneşi ve ayı yaratandır. Bunların her biri bir yörüngede yüzmektedirler.”</a:t>
            </a:r>
          </a:p>
          <a:p>
            <a:pPr marL="3175" algn="ctr"/>
            <a:r>
              <a:rPr lang="tr-TR" sz="3000" dirty="0">
                <a:latin typeface="Arial" panose="020B0604020202020204" pitchFamily="34" charset="0"/>
                <a:cs typeface="Arial" panose="020B0604020202020204" pitchFamily="34" charset="0"/>
              </a:rPr>
              <a:t>(</a:t>
            </a:r>
            <a:r>
              <a:rPr lang="tr-TR" sz="3000" dirty="0" err="1">
                <a:latin typeface="Arial" panose="020B0604020202020204" pitchFamily="34" charset="0"/>
                <a:cs typeface="Arial" panose="020B0604020202020204" pitchFamily="34" charset="0"/>
              </a:rPr>
              <a:t>Enbiyâ</a:t>
            </a:r>
            <a:r>
              <a:rPr lang="tr-TR" sz="3000" dirty="0">
                <a:latin typeface="Arial" panose="020B0604020202020204" pitchFamily="34" charset="0"/>
                <a:cs typeface="Arial" panose="020B0604020202020204" pitchFamily="34" charset="0"/>
              </a:rPr>
              <a:t> suresi, 33. ayet)</a:t>
            </a:r>
          </a:p>
        </p:txBody>
      </p:sp>
      <p:sp>
        <p:nvSpPr>
          <p:cNvPr id="2" name="Metin kutusu 1">
            <a:extLst>
              <a:ext uri="{FF2B5EF4-FFF2-40B4-BE49-F238E27FC236}">
                <a16:creationId xmlns:a16="http://schemas.microsoft.com/office/drawing/2014/main" id="{EC99A015-E9EA-EDA4-312F-DC36107CBC9A}"/>
              </a:ext>
            </a:extLst>
          </p:cNvPr>
          <p:cNvSpPr txBox="1"/>
          <p:nvPr/>
        </p:nvSpPr>
        <p:spPr>
          <a:xfrm>
            <a:off x="6218928" y="1654101"/>
            <a:ext cx="5012705" cy="2400657"/>
          </a:xfrm>
          <a:prstGeom prst="rect">
            <a:avLst/>
          </a:prstGeom>
          <a:noFill/>
        </p:spPr>
        <p:txBody>
          <a:bodyPr wrap="square" rtlCol="0">
            <a:spAutoFit/>
          </a:bodyPr>
          <a:lstStyle/>
          <a:p>
            <a:pPr marL="3175" algn="ctr"/>
            <a:r>
              <a:rPr lang="tr-TR" sz="2900" dirty="0">
                <a:latin typeface="Arial" panose="020B0604020202020204" pitchFamily="34" charset="0"/>
                <a:cs typeface="Arial" panose="020B0604020202020204" pitchFamily="34" charset="0"/>
              </a:rPr>
              <a:t>Allah’ın (c.c.) belirlediği olayların yeri ve zamanı geldiğinde  kadere uygun olarak gerçekleşmesine ve yaratılmasına denir.</a:t>
            </a:r>
          </a:p>
        </p:txBody>
      </p:sp>
      <p:sp>
        <p:nvSpPr>
          <p:cNvPr id="19" name="Metin kutusu 18">
            <a:extLst>
              <a:ext uri="{FF2B5EF4-FFF2-40B4-BE49-F238E27FC236}">
                <a16:creationId xmlns:a16="http://schemas.microsoft.com/office/drawing/2014/main" id="{7813F374-AC80-F582-FE13-7037F86658C3}"/>
              </a:ext>
            </a:extLst>
          </p:cNvPr>
          <p:cNvSpPr txBox="1"/>
          <p:nvPr/>
        </p:nvSpPr>
        <p:spPr>
          <a:xfrm>
            <a:off x="1651797" y="1160100"/>
            <a:ext cx="3707992" cy="430887"/>
          </a:xfrm>
          <a:prstGeom prst="rect">
            <a:avLst/>
          </a:prstGeom>
          <a:noFill/>
        </p:spPr>
        <p:txBody>
          <a:bodyPr wrap="square" rtlCol="0">
            <a:spAutoFit/>
          </a:bodyPr>
          <a:lstStyle/>
          <a:p>
            <a:pPr algn="ctr"/>
            <a:r>
              <a:rPr lang="tr-TR" sz="2200" b="1" dirty="0">
                <a:solidFill>
                  <a:schemeClr val="bg1"/>
                </a:solidFill>
                <a:latin typeface="Arial" panose="020B0604020202020204" pitchFamily="34" charset="0"/>
              </a:rPr>
              <a:t>Kazanın Sözcük Anlamları</a:t>
            </a:r>
          </a:p>
        </p:txBody>
      </p:sp>
      <p:sp>
        <p:nvSpPr>
          <p:cNvPr id="20" name="Metin kutusu 19">
            <a:extLst>
              <a:ext uri="{FF2B5EF4-FFF2-40B4-BE49-F238E27FC236}">
                <a16:creationId xmlns:a16="http://schemas.microsoft.com/office/drawing/2014/main" id="{B2860622-7E88-1441-AFF1-FD96E3E00399}"/>
              </a:ext>
            </a:extLst>
          </p:cNvPr>
          <p:cNvSpPr txBox="1"/>
          <p:nvPr/>
        </p:nvSpPr>
        <p:spPr>
          <a:xfrm>
            <a:off x="6780628" y="1143744"/>
            <a:ext cx="3966122" cy="430887"/>
          </a:xfrm>
          <a:prstGeom prst="rect">
            <a:avLst/>
          </a:prstGeom>
          <a:noFill/>
        </p:spPr>
        <p:txBody>
          <a:bodyPr wrap="square" rtlCol="0">
            <a:spAutoFit/>
          </a:bodyPr>
          <a:lstStyle/>
          <a:p>
            <a:pPr algn="ctr"/>
            <a:r>
              <a:rPr lang="tr-TR" sz="2200" b="1" dirty="0">
                <a:solidFill>
                  <a:schemeClr val="bg1"/>
                </a:solidFill>
                <a:latin typeface="Arial" panose="020B0604020202020204" pitchFamily="34" charset="0"/>
              </a:rPr>
              <a:t>Kazanın Terim Anlamı</a:t>
            </a:r>
          </a:p>
        </p:txBody>
      </p:sp>
    </p:spTree>
    <p:extLst>
      <p:ext uri="{BB962C8B-B14F-4D97-AF65-F5344CB8AC3E}">
        <p14:creationId xmlns:p14="http://schemas.microsoft.com/office/powerpoint/2010/main" val="41413094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çizgi film, grafik içeren bir resim&#10;&#10;Açıklama otomatik olarak oluşturuldu">
            <a:extLst>
              <a:ext uri="{FF2B5EF4-FFF2-40B4-BE49-F238E27FC236}">
                <a16:creationId xmlns:a16="http://schemas.microsoft.com/office/drawing/2014/main" id="{8BB1DC69-94C1-6D53-2A49-B5AECC187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Resim 9" descr="grafik, grafik tasarım, macenta, renklilik içeren bir resim&#10;&#10;Açıklama otomatik olarak oluşturuldu">
            <a:extLst>
              <a:ext uri="{FF2B5EF4-FFF2-40B4-BE49-F238E27FC236}">
                <a16:creationId xmlns:a16="http://schemas.microsoft.com/office/drawing/2014/main" id="{C26A6B70-A993-789B-08B9-E227052E6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606762"/>
            <a:ext cx="3644002" cy="1115841"/>
          </a:xfrm>
          <a:prstGeom prst="rect">
            <a:avLst/>
          </a:prstGeom>
        </p:spPr>
      </p:pic>
      <p:sp>
        <p:nvSpPr>
          <p:cNvPr id="11" name="Metin kutusu 10">
            <a:extLst>
              <a:ext uri="{FF2B5EF4-FFF2-40B4-BE49-F238E27FC236}">
                <a16:creationId xmlns:a16="http://schemas.microsoft.com/office/drawing/2014/main" id="{BA6CB7E4-0DCE-9BCF-847A-572942FB01FB}"/>
              </a:ext>
            </a:extLst>
          </p:cNvPr>
          <p:cNvSpPr txBox="1"/>
          <p:nvPr/>
        </p:nvSpPr>
        <p:spPr>
          <a:xfrm>
            <a:off x="1816578" y="754467"/>
            <a:ext cx="2275967" cy="830997"/>
          </a:xfrm>
          <a:prstGeom prst="rect">
            <a:avLst/>
          </a:prstGeom>
          <a:noFill/>
        </p:spPr>
        <p:txBody>
          <a:bodyPr wrap="square" rtlCol="0">
            <a:spAutoFit/>
          </a:bodyPr>
          <a:lstStyle/>
          <a:p>
            <a:pPr algn="ctr"/>
            <a:r>
              <a:rPr lang="tr-TR" sz="2400" b="1" dirty="0">
                <a:solidFill>
                  <a:schemeClr val="bg1"/>
                </a:solidFill>
              </a:rPr>
              <a:t>Kader ve Kazaya</a:t>
            </a:r>
          </a:p>
          <a:p>
            <a:pPr algn="ctr"/>
            <a:r>
              <a:rPr lang="tr-TR" sz="2400" b="1" dirty="0">
                <a:solidFill>
                  <a:schemeClr val="bg1"/>
                </a:solidFill>
              </a:rPr>
              <a:t>Örnek</a:t>
            </a: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530623" y="1930063"/>
            <a:ext cx="11130754" cy="1384995"/>
          </a:xfrm>
          <a:prstGeom prst="rect">
            <a:avLst/>
          </a:prstGeom>
          <a:noFill/>
        </p:spPr>
        <p:txBody>
          <a:bodyPr wrap="square" rtlCol="0">
            <a:spAutoFit/>
          </a:bodyPr>
          <a:lstStyle/>
          <a:p>
            <a:r>
              <a:rPr lang="tr-TR" sz="2800" dirty="0"/>
              <a:t>Yağmurun yağmasıyla ilgili yasaların Allah (c.c.) tarafından programlanması </a:t>
            </a:r>
            <a:r>
              <a:rPr lang="tr-TR" sz="2800" dirty="0">
                <a:solidFill>
                  <a:srgbClr val="FF0000"/>
                </a:solidFill>
              </a:rPr>
              <a:t>kader</a:t>
            </a:r>
            <a:r>
              <a:rPr lang="tr-TR" sz="2800" dirty="0"/>
              <a:t>, bu kadere uygun olarak yeri ve zamanı gelince yağmurun yağması ise </a:t>
            </a:r>
            <a:r>
              <a:rPr lang="tr-TR" sz="2800" dirty="0">
                <a:solidFill>
                  <a:srgbClr val="FF0000"/>
                </a:solidFill>
              </a:rPr>
              <a:t>kaza</a:t>
            </a:r>
            <a:r>
              <a:rPr lang="tr-TR" sz="2800" dirty="0"/>
              <a:t>dır.</a:t>
            </a:r>
          </a:p>
        </p:txBody>
      </p:sp>
      <p:sp>
        <p:nvSpPr>
          <p:cNvPr id="18" name="Metin kutusu 17">
            <a:extLst>
              <a:ext uri="{FF2B5EF4-FFF2-40B4-BE49-F238E27FC236}">
                <a16:creationId xmlns:a16="http://schemas.microsoft.com/office/drawing/2014/main" id="{65B33C0D-5BC6-4C54-9E08-97E463DDA2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8690CA0B-394B-1522-7ED1-2F1ADB34722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pic>
        <p:nvPicPr>
          <p:cNvPr id="3" name="Resim 2" descr="bulut, gökyüzü, tekne, su içeren bir resim&#10;&#10;Açıklama otomatik olarak oluşturuldu">
            <a:extLst>
              <a:ext uri="{FF2B5EF4-FFF2-40B4-BE49-F238E27FC236}">
                <a16:creationId xmlns:a16="http://schemas.microsoft.com/office/drawing/2014/main" id="{E5DAD2C4-DBF9-85CD-0B58-AE53A9B9E07C}"/>
              </a:ext>
            </a:extLst>
          </p:cNvPr>
          <p:cNvPicPr>
            <a:picLocks noChangeAspect="1"/>
          </p:cNvPicPr>
          <p:nvPr/>
        </p:nvPicPr>
        <p:blipFill rotWithShape="1">
          <a:blip r:embed="rId4">
            <a:extLst>
              <a:ext uri="{28A0092B-C50C-407E-A947-70E740481C1C}">
                <a14:useLocalDpi xmlns:a14="http://schemas.microsoft.com/office/drawing/2010/main" val="0"/>
              </a:ext>
            </a:extLst>
          </a:blip>
          <a:srcRect l="1494" t="2278"/>
          <a:stretch/>
        </p:blipFill>
        <p:spPr>
          <a:xfrm>
            <a:off x="2343388" y="3154680"/>
            <a:ext cx="7505224" cy="297819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1375042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ekran görüntüsü, çizgi film, grafik içeren bir resim&#10;&#10;Açıklama otomatik olarak oluşturuldu">
            <a:extLst>
              <a:ext uri="{FF2B5EF4-FFF2-40B4-BE49-F238E27FC236}">
                <a16:creationId xmlns:a16="http://schemas.microsoft.com/office/drawing/2014/main" id="{D184EFDC-A405-F4C7-B2D8-5BAE283BC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Dikdörtgen: Köşeleri Yuvarlatılmış 17">
            <a:extLst>
              <a:ext uri="{FF2B5EF4-FFF2-40B4-BE49-F238E27FC236}">
                <a16:creationId xmlns:a16="http://schemas.microsoft.com/office/drawing/2014/main" id="{54F2DA26-5345-C426-F15A-A86E654ACEC1}"/>
              </a:ext>
            </a:extLst>
          </p:cNvPr>
          <p:cNvSpPr/>
          <p:nvPr/>
        </p:nvSpPr>
        <p:spPr>
          <a:xfrm>
            <a:off x="1480068" y="2802523"/>
            <a:ext cx="2944801" cy="3219881"/>
          </a:xfrm>
          <a:prstGeom prst="roundRect">
            <a:avLst/>
          </a:prstGeom>
          <a:solidFill>
            <a:srgbClr val="FFFF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85071EBA-9E8E-FAFB-A88C-5E18031BF7F5}"/>
              </a:ext>
            </a:extLst>
          </p:cNvPr>
          <p:cNvSpPr txBox="1"/>
          <p:nvPr/>
        </p:nvSpPr>
        <p:spPr>
          <a:xfrm>
            <a:off x="1547180" y="2958854"/>
            <a:ext cx="2810578" cy="523220"/>
          </a:xfrm>
          <a:prstGeom prst="rect">
            <a:avLst/>
          </a:prstGeom>
          <a:noFill/>
        </p:spPr>
        <p:txBody>
          <a:bodyPr wrap="square" rtlCol="0">
            <a:spAutoFit/>
          </a:bodyPr>
          <a:lstStyle/>
          <a:p>
            <a:pPr algn="ctr">
              <a:spcAft>
                <a:spcPts val="600"/>
              </a:spcAft>
            </a:pPr>
            <a:r>
              <a:rPr lang="tr-TR" sz="2800" b="1" dirty="0"/>
              <a:t>Fiziksel Yasalar</a:t>
            </a:r>
          </a:p>
        </p:txBody>
      </p:sp>
      <p:sp>
        <p:nvSpPr>
          <p:cNvPr id="19" name="Dikdörtgen: Köşeleri Yuvarlatılmış 18">
            <a:extLst>
              <a:ext uri="{FF2B5EF4-FFF2-40B4-BE49-F238E27FC236}">
                <a16:creationId xmlns:a16="http://schemas.microsoft.com/office/drawing/2014/main" id="{1F11E07A-D1F8-F93C-BA69-C3DB46A5EF6B}"/>
              </a:ext>
            </a:extLst>
          </p:cNvPr>
          <p:cNvSpPr/>
          <p:nvPr/>
        </p:nvSpPr>
        <p:spPr>
          <a:xfrm>
            <a:off x="4623599" y="2802523"/>
            <a:ext cx="2944801" cy="3219881"/>
          </a:xfrm>
          <a:prstGeom prst="roundRect">
            <a:avLst/>
          </a:prstGeom>
          <a:solidFill>
            <a:schemeClr val="accent5">
              <a:lumMod val="60000"/>
              <a:lumOff val="4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Köşeleri Yuvarlatılmış 19">
            <a:extLst>
              <a:ext uri="{FF2B5EF4-FFF2-40B4-BE49-F238E27FC236}">
                <a16:creationId xmlns:a16="http://schemas.microsoft.com/office/drawing/2014/main" id="{E91B2AC1-EBD3-327C-4D09-7240C9544525}"/>
              </a:ext>
            </a:extLst>
          </p:cNvPr>
          <p:cNvSpPr/>
          <p:nvPr/>
        </p:nvSpPr>
        <p:spPr>
          <a:xfrm>
            <a:off x="7767130" y="2802522"/>
            <a:ext cx="2944801" cy="3219881"/>
          </a:xfrm>
          <a:prstGeom prst="roundRect">
            <a:avLst/>
          </a:prstGeom>
          <a:solidFill>
            <a:schemeClr val="accent2">
              <a:lumMod val="60000"/>
              <a:lumOff val="4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0" name="Metin kutusu 29">
            <a:extLst>
              <a:ext uri="{FF2B5EF4-FFF2-40B4-BE49-F238E27FC236}">
                <a16:creationId xmlns:a16="http://schemas.microsoft.com/office/drawing/2014/main" id="{185A9F7E-5692-4EB1-4BD8-BCDACD2C4B86}"/>
              </a:ext>
            </a:extLst>
          </p:cNvPr>
          <p:cNvSpPr txBox="1"/>
          <p:nvPr/>
        </p:nvSpPr>
        <p:spPr>
          <a:xfrm>
            <a:off x="7839699" y="2956362"/>
            <a:ext cx="2810578" cy="523220"/>
          </a:xfrm>
          <a:prstGeom prst="rect">
            <a:avLst/>
          </a:prstGeom>
          <a:noFill/>
        </p:spPr>
        <p:txBody>
          <a:bodyPr wrap="square" rtlCol="0">
            <a:spAutoFit/>
          </a:bodyPr>
          <a:lstStyle/>
          <a:p>
            <a:pPr algn="ctr">
              <a:spcAft>
                <a:spcPts val="600"/>
              </a:spcAft>
            </a:pPr>
            <a:r>
              <a:rPr lang="tr-TR" sz="2800" b="1" dirty="0"/>
              <a:t>Toplumsal Yasalar</a:t>
            </a: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530622" y="736895"/>
            <a:ext cx="11130754" cy="1815882"/>
          </a:xfrm>
          <a:prstGeom prst="rect">
            <a:avLst/>
          </a:prstGeom>
          <a:noFill/>
        </p:spPr>
        <p:txBody>
          <a:bodyPr wrap="square" rtlCol="0">
            <a:spAutoFit/>
          </a:bodyPr>
          <a:lstStyle/>
          <a:p>
            <a:r>
              <a:rPr lang="tr-TR" sz="2800" dirty="0"/>
              <a:t>• Allah (c.c.) tarafından evrende var edilen yasa ve kanunlarının </a:t>
            </a:r>
          </a:p>
          <a:p>
            <a:r>
              <a:rPr lang="tr-TR" sz="2800" dirty="0"/>
              <a:t>tümüne "</a:t>
            </a:r>
            <a:r>
              <a:rPr lang="tr-TR" sz="2800" dirty="0">
                <a:solidFill>
                  <a:srgbClr val="FF0000"/>
                </a:solidFill>
              </a:rPr>
              <a:t>Sünnetullah</a:t>
            </a:r>
            <a:r>
              <a:rPr lang="tr-TR" sz="2800" dirty="0"/>
              <a:t>" veya "</a:t>
            </a:r>
            <a:r>
              <a:rPr lang="tr-TR" sz="2800" dirty="0">
                <a:solidFill>
                  <a:srgbClr val="FF0000"/>
                </a:solidFill>
              </a:rPr>
              <a:t>Adetullah</a:t>
            </a:r>
            <a:r>
              <a:rPr lang="tr-TR" sz="2800" dirty="0"/>
              <a:t>" denilmektedir. Bu yasalar da </a:t>
            </a:r>
          </a:p>
          <a:p>
            <a:r>
              <a:rPr lang="tr-TR" sz="2800" dirty="0"/>
              <a:t>kendi içerisinde fiziksel, biyolojik ve toplumsal yasalar olmak üzere üçe ayrılmaktadır.</a:t>
            </a:r>
          </a:p>
        </p:txBody>
      </p:sp>
      <p:sp>
        <p:nvSpPr>
          <p:cNvPr id="6" name="Metin kutusu 5">
            <a:extLst>
              <a:ext uri="{FF2B5EF4-FFF2-40B4-BE49-F238E27FC236}">
                <a16:creationId xmlns:a16="http://schemas.microsoft.com/office/drawing/2014/main" id="{6C6E94AB-7C27-9F30-D714-136F3FF063DB}"/>
              </a:ext>
            </a:extLst>
          </p:cNvPr>
          <p:cNvSpPr txBox="1"/>
          <p:nvPr/>
        </p:nvSpPr>
        <p:spPr>
          <a:xfrm>
            <a:off x="4690711" y="2956362"/>
            <a:ext cx="2810578" cy="523220"/>
          </a:xfrm>
          <a:prstGeom prst="rect">
            <a:avLst/>
          </a:prstGeom>
          <a:noFill/>
        </p:spPr>
        <p:txBody>
          <a:bodyPr wrap="square" rtlCol="0">
            <a:spAutoFit/>
          </a:bodyPr>
          <a:lstStyle/>
          <a:p>
            <a:pPr algn="ctr">
              <a:spcAft>
                <a:spcPts val="600"/>
              </a:spcAft>
            </a:pPr>
            <a:r>
              <a:rPr lang="tr-TR" sz="2800" b="1" dirty="0"/>
              <a:t>Biyolojik Yasalar</a:t>
            </a:r>
          </a:p>
        </p:txBody>
      </p:sp>
      <p:sp>
        <p:nvSpPr>
          <p:cNvPr id="5" name="Metin kutusu 4">
            <a:extLst>
              <a:ext uri="{FF2B5EF4-FFF2-40B4-BE49-F238E27FC236}">
                <a16:creationId xmlns:a16="http://schemas.microsoft.com/office/drawing/2014/main" id="{AC82771C-DD00-341E-ABFE-2175711BD1A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3452277C-E10A-2179-5365-ABF53B4E27A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D2F8564E-CFDD-B374-73D2-1F24F6C1CA9B}"/>
              </a:ext>
            </a:extLst>
          </p:cNvPr>
          <p:cNvSpPr txBox="1"/>
          <p:nvPr/>
        </p:nvSpPr>
        <p:spPr>
          <a:xfrm>
            <a:off x="1547180" y="3513751"/>
            <a:ext cx="2810578" cy="2477601"/>
          </a:xfrm>
          <a:prstGeom prst="rect">
            <a:avLst/>
          </a:prstGeom>
          <a:noFill/>
        </p:spPr>
        <p:txBody>
          <a:bodyPr wrap="square" rtlCol="0">
            <a:spAutoFit/>
          </a:bodyPr>
          <a:lstStyle/>
          <a:p>
            <a:pPr algn="ctr">
              <a:spcAft>
                <a:spcPts val="600"/>
              </a:spcAft>
            </a:pPr>
            <a:r>
              <a:rPr lang="tr-TR" sz="2500" dirty="0"/>
              <a:t>Madde ve enerjinin oluşumu, yapısı, hareketi, değişimi</a:t>
            </a:r>
          </a:p>
          <a:p>
            <a:pPr algn="ctr">
              <a:spcAft>
                <a:spcPts val="600"/>
              </a:spcAft>
            </a:pPr>
            <a:r>
              <a:rPr lang="tr-TR" sz="2500" dirty="0"/>
              <a:t>ve maddeler arası ilişkilerle ilgili yasalardır.</a:t>
            </a:r>
          </a:p>
        </p:txBody>
      </p:sp>
      <p:sp>
        <p:nvSpPr>
          <p:cNvPr id="9" name="Metin kutusu 8">
            <a:extLst>
              <a:ext uri="{FF2B5EF4-FFF2-40B4-BE49-F238E27FC236}">
                <a16:creationId xmlns:a16="http://schemas.microsoft.com/office/drawing/2014/main" id="{2C899A7A-A795-397F-EC00-B7D183F9E19A}"/>
              </a:ext>
            </a:extLst>
          </p:cNvPr>
          <p:cNvSpPr txBox="1"/>
          <p:nvPr/>
        </p:nvSpPr>
        <p:spPr>
          <a:xfrm>
            <a:off x="7839699" y="3513751"/>
            <a:ext cx="2810578" cy="2477601"/>
          </a:xfrm>
          <a:prstGeom prst="rect">
            <a:avLst/>
          </a:prstGeom>
          <a:noFill/>
        </p:spPr>
        <p:txBody>
          <a:bodyPr wrap="square" rtlCol="0">
            <a:spAutoFit/>
          </a:bodyPr>
          <a:lstStyle/>
          <a:p>
            <a:pPr algn="ctr">
              <a:spcAft>
                <a:spcPts val="600"/>
              </a:spcAft>
            </a:pPr>
            <a:r>
              <a:rPr lang="tr-TR" sz="2500" dirty="0"/>
              <a:t>Toplumun sağlıklı bir şekilde </a:t>
            </a:r>
          </a:p>
          <a:p>
            <a:pPr algn="ctr">
              <a:spcAft>
                <a:spcPts val="600"/>
              </a:spcAft>
            </a:pPr>
            <a:r>
              <a:rPr lang="tr-TR" sz="2500" dirty="0"/>
              <a:t>varlığını devam ettirebilmesi için uyulması gereken yasalardır.</a:t>
            </a:r>
          </a:p>
        </p:txBody>
      </p:sp>
      <p:sp>
        <p:nvSpPr>
          <p:cNvPr id="14" name="Metin kutusu 13">
            <a:extLst>
              <a:ext uri="{FF2B5EF4-FFF2-40B4-BE49-F238E27FC236}">
                <a16:creationId xmlns:a16="http://schemas.microsoft.com/office/drawing/2014/main" id="{93D64E3A-962F-AF47-3A1D-E6266907DA48}"/>
              </a:ext>
            </a:extLst>
          </p:cNvPr>
          <p:cNvSpPr txBox="1"/>
          <p:nvPr/>
        </p:nvSpPr>
        <p:spPr>
          <a:xfrm>
            <a:off x="4690710" y="3518596"/>
            <a:ext cx="2810578" cy="2400657"/>
          </a:xfrm>
          <a:prstGeom prst="rect">
            <a:avLst/>
          </a:prstGeom>
          <a:noFill/>
        </p:spPr>
        <p:txBody>
          <a:bodyPr wrap="square" rtlCol="0">
            <a:spAutoFit/>
          </a:bodyPr>
          <a:lstStyle/>
          <a:p>
            <a:pPr algn="ctr">
              <a:spcAft>
                <a:spcPts val="600"/>
              </a:spcAft>
            </a:pPr>
            <a:r>
              <a:rPr lang="tr-TR" sz="2500" dirty="0"/>
              <a:t>Canlıların doğması, gelişmesi ve üremesi gibi olayların düzene konulduğu yasalardır.</a:t>
            </a:r>
          </a:p>
        </p:txBody>
      </p:sp>
    </p:spTree>
    <p:extLst>
      <p:ext uri="{BB962C8B-B14F-4D97-AF65-F5344CB8AC3E}">
        <p14:creationId xmlns:p14="http://schemas.microsoft.com/office/powerpoint/2010/main" val="4783774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p:bldP spid="19" grpId="0" animBg="1"/>
      <p:bldP spid="20" grpId="0" animBg="1"/>
      <p:bldP spid="30" grpId="0"/>
      <p:bldP spid="12" grpId="0"/>
      <p:bldP spid="6" grpId="0"/>
      <p:bldP spid="2" grpId="0"/>
      <p:bldP spid="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görüntüsü, çizgi film, grafik içeren bir resim&#10;&#10;Açıklama otomatik olarak oluşturuldu">
            <a:extLst>
              <a:ext uri="{FF2B5EF4-FFF2-40B4-BE49-F238E27FC236}">
                <a16:creationId xmlns:a16="http://schemas.microsoft.com/office/drawing/2014/main" id="{322B11B7-C05A-3EAD-EB51-B1E145E87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Dikdörtgen: Köşeleri Yuvarlatılmış 15">
            <a:extLst>
              <a:ext uri="{FF2B5EF4-FFF2-40B4-BE49-F238E27FC236}">
                <a16:creationId xmlns:a16="http://schemas.microsoft.com/office/drawing/2014/main" id="{E3E4A686-4DB2-6C10-D1B2-5023383C290C}"/>
              </a:ext>
            </a:extLst>
          </p:cNvPr>
          <p:cNvSpPr/>
          <p:nvPr/>
        </p:nvSpPr>
        <p:spPr>
          <a:xfrm>
            <a:off x="908050" y="3429000"/>
            <a:ext cx="10375900" cy="1811786"/>
          </a:xfrm>
          <a:prstGeom prst="roundRect">
            <a:avLst/>
          </a:prstGeom>
          <a:solidFill>
            <a:srgbClr val="FDEB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3" name="Metin kutusu 12">
            <a:extLst>
              <a:ext uri="{FF2B5EF4-FFF2-40B4-BE49-F238E27FC236}">
                <a16:creationId xmlns:a16="http://schemas.microsoft.com/office/drawing/2014/main" id="{85071EBA-9E8E-FAFB-A88C-5E18031BF7F5}"/>
              </a:ext>
            </a:extLst>
          </p:cNvPr>
          <p:cNvSpPr txBox="1"/>
          <p:nvPr/>
        </p:nvSpPr>
        <p:spPr>
          <a:xfrm>
            <a:off x="1480068" y="3409515"/>
            <a:ext cx="9231864" cy="1831271"/>
          </a:xfrm>
          <a:prstGeom prst="rect">
            <a:avLst/>
          </a:prstGeom>
          <a:noFill/>
        </p:spPr>
        <p:txBody>
          <a:bodyPr wrap="square" rtlCol="0">
            <a:spAutoFit/>
          </a:bodyPr>
          <a:lstStyle/>
          <a:p>
            <a:pPr algn="ctr">
              <a:spcAft>
                <a:spcPts val="600"/>
              </a:spcAft>
            </a:pPr>
            <a:r>
              <a:rPr lang="tr-TR" sz="3600" dirty="0"/>
              <a:t>"Ne Güneş Ay’a yetişebilir ne de gece gündüzü geçebilir."</a:t>
            </a:r>
          </a:p>
          <a:p>
            <a:pPr algn="ctr">
              <a:spcAft>
                <a:spcPts val="600"/>
              </a:spcAft>
            </a:pPr>
            <a:r>
              <a:rPr lang="tr-TR" sz="3600" dirty="0"/>
              <a:t>(Yasin Suresi 40. ayet) </a:t>
            </a:r>
          </a:p>
        </p:txBody>
      </p:sp>
      <p:pic>
        <p:nvPicPr>
          <p:cNvPr id="14" name="Resim 13" descr="ekran görüntüsü, sarı, çizgi, renklilik içeren bir resim&#10;&#10;Açıklama otomatik olarak oluşturuldu">
            <a:extLst>
              <a:ext uri="{FF2B5EF4-FFF2-40B4-BE49-F238E27FC236}">
                <a16:creationId xmlns:a16="http://schemas.microsoft.com/office/drawing/2014/main" id="{81D6F158-40F3-2D4E-37E8-F83CE104A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72" y="834298"/>
            <a:ext cx="3860597" cy="1853086"/>
          </a:xfrm>
          <a:prstGeom prst="rect">
            <a:avLst/>
          </a:prstGeom>
        </p:spPr>
      </p:pic>
      <p:sp>
        <p:nvSpPr>
          <p:cNvPr id="12" name="Metin kutusu 11">
            <a:extLst>
              <a:ext uri="{FF2B5EF4-FFF2-40B4-BE49-F238E27FC236}">
                <a16:creationId xmlns:a16="http://schemas.microsoft.com/office/drawing/2014/main" id="{58BBFF60-75A2-47B4-63FD-550308A9F117}"/>
              </a:ext>
            </a:extLst>
          </p:cNvPr>
          <p:cNvSpPr txBox="1"/>
          <p:nvPr/>
        </p:nvSpPr>
        <p:spPr>
          <a:xfrm>
            <a:off x="721254" y="907934"/>
            <a:ext cx="3337631" cy="954107"/>
          </a:xfrm>
          <a:prstGeom prst="rect">
            <a:avLst/>
          </a:prstGeom>
          <a:noFill/>
        </p:spPr>
        <p:txBody>
          <a:bodyPr wrap="square" rtlCol="0">
            <a:spAutoFit/>
          </a:bodyPr>
          <a:lstStyle/>
          <a:p>
            <a:pPr algn="ctr"/>
            <a:r>
              <a:rPr lang="tr-TR" sz="2800" dirty="0"/>
              <a:t>Fiziksel Yasalara </a:t>
            </a:r>
          </a:p>
          <a:p>
            <a:pPr algn="ctr"/>
            <a:r>
              <a:rPr lang="tr-TR" sz="2800" dirty="0"/>
              <a:t>Örnek Bir Ayet</a:t>
            </a:r>
          </a:p>
        </p:txBody>
      </p:sp>
      <p:sp>
        <p:nvSpPr>
          <p:cNvPr id="3" name="Metin kutusu 2">
            <a:extLst>
              <a:ext uri="{FF2B5EF4-FFF2-40B4-BE49-F238E27FC236}">
                <a16:creationId xmlns:a16="http://schemas.microsoft.com/office/drawing/2014/main" id="{3000528C-6835-5AF8-1F30-8B3EB8DFD952}"/>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5" name="Metin kutusu 4">
            <a:extLst>
              <a:ext uri="{FF2B5EF4-FFF2-40B4-BE49-F238E27FC236}">
                <a16:creationId xmlns:a16="http://schemas.microsoft.com/office/drawing/2014/main" id="{949A54F3-FE17-00D9-8B34-333DBA61E7B6}"/>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7160677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görüntüsü, çizgi film, grafik içeren bir resim&#10;&#10;Açıklama otomatik olarak oluşturuldu">
            <a:extLst>
              <a:ext uri="{FF2B5EF4-FFF2-40B4-BE49-F238E27FC236}">
                <a16:creationId xmlns:a16="http://schemas.microsoft.com/office/drawing/2014/main" id="{322B11B7-C05A-3EAD-EB51-B1E145E87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Dikdörtgen: Köşeleri Yuvarlatılmış 15">
            <a:extLst>
              <a:ext uri="{FF2B5EF4-FFF2-40B4-BE49-F238E27FC236}">
                <a16:creationId xmlns:a16="http://schemas.microsoft.com/office/drawing/2014/main" id="{E3E4A686-4DB2-6C10-D1B2-5023383C290C}"/>
              </a:ext>
            </a:extLst>
          </p:cNvPr>
          <p:cNvSpPr/>
          <p:nvPr/>
        </p:nvSpPr>
        <p:spPr>
          <a:xfrm>
            <a:off x="908050" y="3429000"/>
            <a:ext cx="10375900" cy="1811786"/>
          </a:xfrm>
          <a:prstGeom prst="roundRect">
            <a:avLst/>
          </a:prstGeom>
          <a:solidFill>
            <a:srgbClr val="FDEB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3" name="Metin kutusu 12">
            <a:extLst>
              <a:ext uri="{FF2B5EF4-FFF2-40B4-BE49-F238E27FC236}">
                <a16:creationId xmlns:a16="http://schemas.microsoft.com/office/drawing/2014/main" id="{85071EBA-9E8E-FAFB-A88C-5E18031BF7F5}"/>
              </a:ext>
            </a:extLst>
          </p:cNvPr>
          <p:cNvSpPr txBox="1"/>
          <p:nvPr/>
        </p:nvSpPr>
        <p:spPr>
          <a:xfrm>
            <a:off x="1480068" y="3409515"/>
            <a:ext cx="9231864" cy="1831271"/>
          </a:xfrm>
          <a:prstGeom prst="rect">
            <a:avLst/>
          </a:prstGeom>
          <a:noFill/>
        </p:spPr>
        <p:txBody>
          <a:bodyPr wrap="square" rtlCol="0">
            <a:spAutoFit/>
          </a:bodyPr>
          <a:lstStyle/>
          <a:p>
            <a:pPr algn="ctr">
              <a:spcAft>
                <a:spcPts val="600"/>
              </a:spcAft>
            </a:pPr>
            <a:r>
              <a:rPr lang="tr-TR" sz="3600" dirty="0"/>
              <a:t>"</a:t>
            </a:r>
            <a:r>
              <a:rPr lang="tr-TR" sz="3600" dirty="0" err="1"/>
              <a:t>Andolsun</a:t>
            </a:r>
            <a:r>
              <a:rPr lang="tr-TR" sz="3600" dirty="0"/>
              <a:t> biz insanı çamurdan yarattık. Sonra onu sağlam bir karargahta </a:t>
            </a:r>
            <a:r>
              <a:rPr lang="tr-TR" sz="3600" dirty="0" err="1"/>
              <a:t>nutfe</a:t>
            </a:r>
            <a:r>
              <a:rPr lang="tr-TR" sz="3600" dirty="0"/>
              <a:t> haline getirdik."</a:t>
            </a:r>
          </a:p>
          <a:p>
            <a:pPr algn="ctr">
              <a:spcAft>
                <a:spcPts val="600"/>
              </a:spcAft>
            </a:pPr>
            <a:r>
              <a:rPr lang="tr-TR" sz="3600" dirty="0"/>
              <a:t>(</a:t>
            </a:r>
            <a:r>
              <a:rPr lang="tr-TR" sz="3600" dirty="0" err="1"/>
              <a:t>Muminun</a:t>
            </a:r>
            <a:r>
              <a:rPr lang="tr-TR" sz="3600" dirty="0"/>
              <a:t> 12. ayet)</a:t>
            </a:r>
          </a:p>
        </p:txBody>
      </p:sp>
      <p:pic>
        <p:nvPicPr>
          <p:cNvPr id="14" name="Resim 13" descr="ekran görüntüsü, sarı, çizgi, renklilik içeren bir resim&#10;&#10;Açıklama otomatik olarak oluşturuldu">
            <a:extLst>
              <a:ext uri="{FF2B5EF4-FFF2-40B4-BE49-F238E27FC236}">
                <a16:creationId xmlns:a16="http://schemas.microsoft.com/office/drawing/2014/main" id="{81D6F158-40F3-2D4E-37E8-F83CE104A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72" y="834298"/>
            <a:ext cx="3860597" cy="1853086"/>
          </a:xfrm>
          <a:prstGeom prst="rect">
            <a:avLst/>
          </a:prstGeom>
        </p:spPr>
      </p:pic>
      <p:sp>
        <p:nvSpPr>
          <p:cNvPr id="12" name="Metin kutusu 11">
            <a:extLst>
              <a:ext uri="{FF2B5EF4-FFF2-40B4-BE49-F238E27FC236}">
                <a16:creationId xmlns:a16="http://schemas.microsoft.com/office/drawing/2014/main" id="{58BBFF60-75A2-47B4-63FD-550308A9F117}"/>
              </a:ext>
            </a:extLst>
          </p:cNvPr>
          <p:cNvSpPr txBox="1"/>
          <p:nvPr/>
        </p:nvSpPr>
        <p:spPr>
          <a:xfrm>
            <a:off x="721254" y="907934"/>
            <a:ext cx="3337631" cy="954107"/>
          </a:xfrm>
          <a:prstGeom prst="rect">
            <a:avLst/>
          </a:prstGeom>
          <a:noFill/>
        </p:spPr>
        <p:txBody>
          <a:bodyPr wrap="square" rtlCol="0">
            <a:spAutoFit/>
          </a:bodyPr>
          <a:lstStyle/>
          <a:p>
            <a:pPr algn="ctr"/>
            <a:r>
              <a:rPr lang="tr-TR" sz="2800" dirty="0"/>
              <a:t>Biyolojik Yasalara </a:t>
            </a:r>
          </a:p>
          <a:p>
            <a:pPr algn="ctr"/>
            <a:r>
              <a:rPr lang="tr-TR" sz="2800" dirty="0"/>
              <a:t>Örnek Bir Ayet</a:t>
            </a:r>
          </a:p>
        </p:txBody>
      </p:sp>
      <p:sp>
        <p:nvSpPr>
          <p:cNvPr id="3" name="Metin kutusu 2">
            <a:extLst>
              <a:ext uri="{FF2B5EF4-FFF2-40B4-BE49-F238E27FC236}">
                <a16:creationId xmlns:a16="http://schemas.microsoft.com/office/drawing/2014/main" id="{3000528C-6835-5AF8-1F30-8B3EB8DFD952}"/>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5" name="Metin kutusu 4">
            <a:extLst>
              <a:ext uri="{FF2B5EF4-FFF2-40B4-BE49-F238E27FC236}">
                <a16:creationId xmlns:a16="http://schemas.microsoft.com/office/drawing/2014/main" id="{949A54F3-FE17-00D9-8B34-333DBA61E7B6}"/>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6195856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görüntüsü, çizgi film, grafik içeren bir resim&#10;&#10;Açıklama otomatik olarak oluşturuldu">
            <a:extLst>
              <a:ext uri="{FF2B5EF4-FFF2-40B4-BE49-F238E27FC236}">
                <a16:creationId xmlns:a16="http://schemas.microsoft.com/office/drawing/2014/main" id="{322B11B7-C05A-3EAD-EB51-B1E145E87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Dikdörtgen: Köşeleri Yuvarlatılmış 15">
            <a:extLst>
              <a:ext uri="{FF2B5EF4-FFF2-40B4-BE49-F238E27FC236}">
                <a16:creationId xmlns:a16="http://schemas.microsoft.com/office/drawing/2014/main" id="{E3E4A686-4DB2-6C10-D1B2-5023383C290C}"/>
              </a:ext>
            </a:extLst>
          </p:cNvPr>
          <p:cNvSpPr/>
          <p:nvPr/>
        </p:nvSpPr>
        <p:spPr>
          <a:xfrm>
            <a:off x="908050" y="3429000"/>
            <a:ext cx="10375900" cy="1811786"/>
          </a:xfrm>
          <a:prstGeom prst="roundRect">
            <a:avLst/>
          </a:prstGeom>
          <a:solidFill>
            <a:srgbClr val="FDEB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8</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KADER </a:t>
            </a:r>
            <a:r>
              <a:rPr lang="en-US" sz="1800" b="1" dirty="0">
                <a:solidFill>
                  <a:srgbClr val="F2FAFF"/>
                </a:solidFill>
                <a:latin typeface="Arial" panose="020B0604020202020204" pitchFamily="34" charset="0"/>
                <a:cs typeface="Arial" panose="020B0604020202020204" pitchFamily="34" charset="0"/>
              </a:rPr>
              <a:t>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3" name="Metin kutusu 12">
            <a:extLst>
              <a:ext uri="{FF2B5EF4-FFF2-40B4-BE49-F238E27FC236}">
                <a16:creationId xmlns:a16="http://schemas.microsoft.com/office/drawing/2014/main" id="{85071EBA-9E8E-FAFB-A88C-5E18031BF7F5}"/>
              </a:ext>
            </a:extLst>
          </p:cNvPr>
          <p:cNvSpPr txBox="1"/>
          <p:nvPr/>
        </p:nvSpPr>
        <p:spPr>
          <a:xfrm>
            <a:off x="1480068" y="3696256"/>
            <a:ext cx="9231864" cy="1277273"/>
          </a:xfrm>
          <a:prstGeom prst="rect">
            <a:avLst/>
          </a:prstGeom>
          <a:noFill/>
        </p:spPr>
        <p:txBody>
          <a:bodyPr wrap="square" rtlCol="0">
            <a:spAutoFit/>
          </a:bodyPr>
          <a:lstStyle/>
          <a:p>
            <a:pPr algn="ctr">
              <a:spcAft>
                <a:spcPts val="600"/>
              </a:spcAft>
            </a:pPr>
            <a:r>
              <a:rPr lang="tr-TR" sz="3600" dirty="0"/>
              <a:t>Her ümmet için belirli bir süre (ecel) vardır.</a:t>
            </a:r>
          </a:p>
          <a:p>
            <a:pPr algn="ctr">
              <a:spcAft>
                <a:spcPts val="600"/>
              </a:spcAft>
            </a:pPr>
            <a:r>
              <a:rPr lang="tr-TR" sz="3600" dirty="0"/>
              <a:t>(Araf Suresi 34. ayet)</a:t>
            </a:r>
          </a:p>
        </p:txBody>
      </p:sp>
      <p:pic>
        <p:nvPicPr>
          <p:cNvPr id="14" name="Resim 13" descr="ekran görüntüsü, sarı, çizgi, renklilik içeren bir resim&#10;&#10;Açıklama otomatik olarak oluşturuldu">
            <a:extLst>
              <a:ext uri="{FF2B5EF4-FFF2-40B4-BE49-F238E27FC236}">
                <a16:creationId xmlns:a16="http://schemas.microsoft.com/office/drawing/2014/main" id="{81D6F158-40F3-2D4E-37E8-F83CE104A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72" y="834298"/>
            <a:ext cx="3860597" cy="1853086"/>
          </a:xfrm>
          <a:prstGeom prst="rect">
            <a:avLst/>
          </a:prstGeom>
        </p:spPr>
      </p:pic>
      <p:sp>
        <p:nvSpPr>
          <p:cNvPr id="12" name="Metin kutusu 11">
            <a:extLst>
              <a:ext uri="{FF2B5EF4-FFF2-40B4-BE49-F238E27FC236}">
                <a16:creationId xmlns:a16="http://schemas.microsoft.com/office/drawing/2014/main" id="{58BBFF60-75A2-47B4-63FD-550308A9F117}"/>
              </a:ext>
            </a:extLst>
          </p:cNvPr>
          <p:cNvSpPr txBox="1"/>
          <p:nvPr/>
        </p:nvSpPr>
        <p:spPr>
          <a:xfrm>
            <a:off x="721254" y="907934"/>
            <a:ext cx="3337631" cy="954107"/>
          </a:xfrm>
          <a:prstGeom prst="rect">
            <a:avLst/>
          </a:prstGeom>
          <a:noFill/>
        </p:spPr>
        <p:txBody>
          <a:bodyPr wrap="square" rtlCol="0">
            <a:spAutoFit/>
          </a:bodyPr>
          <a:lstStyle/>
          <a:p>
            <a:pPr algn="ctr"/>
            <a:r>
              <a:rPr lang="tr-TR" sz="2800" dirty="0"/>
              <a:t>Toplumsal Yasalara </a:t>
            </a:r>
          </a:p>
          <a:p>
            <a:pPr algn="ctr"/>
            <a:r>
              <a:rPr lang="tr-TR" sz="2800" dirty="0"/>
              <a:t>Örnek Bir Ayet</a:t>
            </a:r>
          </a:p>
        </p:txBody>
      </p:sp>
      <p:sp>
        <p:nvSpPr>
          <p:cNvPr id="3" name="Metin kutusu 2">
            <a:extLst>
              <a:ext uri="{FF2B5EF4-FFF2-40B4-BE49-F238E27FC236}">
                <a16:creationId xmlns:a16="http://schemas.microsoft.com/office/drawing/2014/main" id="{3000528C-6835-5AF8-1F30-8B3EB8DFD952}"/>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5" name="Metin kutusu 4">
            <a:extLst>
              <a:ext uri="{FF2B5EF4-FFF2-40B4-BE49-F238E27FC236}">
                <a16:creationId xmlns:a16="http://schemas.microsoft.com/office/drawing/2014/main" id="{949A54F3-FE17-00D9-8B34-333DBA61E7B6}"/>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0533347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04353D-2724-4137-82E0-C59FEE7C4C26}">
  <we:reference id="wa104380518" version="3.5.0.0" store="tr-TR" storeType="OMEX"/>
  <we:alternateReferences>
    <we:reference id="WA104380518" version="3.5.0.0" store="WA10438051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978</TotalTime>
  <Words>2058</Words>
  <Application>Microsoft Office PowerPoint</Application>
  <PresentationFormat>Geniş ekran</PresentationFormat>
  <Paragraphs>310</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Balcı</cp:lastModifiedBy>
  <cp:revision>14</cp:revision>
  <dcterms:created xsi:type="dcterms:W3CDTF">2023-07-30T08:03:49Z</dcterms:created>
  <dcterms:modified xsi:type="dcterms:W3CDTF">2023-09-21T10:54:49Z</dcterms:modified>
</cp:coreProperties>
</file>