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294" r:id="rId5"/>
    <p:sldId id="299" r:id="rId6"/>
    <p:sldId id="291" r:id="rId7"/>
    <p:sldId id="298" r:id="rId8"/>
    <p:sldId id="266" r:id="rId9"/>
    <p:sldId id="267" r:id="rId10"/>
    <p:sldId id="296" r:id="rId11"/>
    <p:sldId id="297" r:id="rId12"/>
    <p:sldId id="274" r:id="rId13"/>
    <p:sldId id="270" r:id="rId14"/>
    <p:sldId id="271" r:id="rId15"/>
    <p:sldId id="286" r:id="rId16"/>
    <p:sldId id="290" r:id="rId17"/>
    <p:sldId id="275" r:id="rId18"/>
    <p:sldId id="276" r:id="rId19"/>
    <p:sldId id="277" r:id="rId20"/>
    <p:sldId id="282" r:id="rId21"/>
    <p:sldId id="283" r:id="rId22"/>
    <p:sldId id="284" r:id="rId23"/>
    <p:sldId id="295" r:id="rId24"/>
    <p:sldId id="28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B37"/>
    <a:srgbClr val="4C8CC7"/>
    <a:srgbClr val="C965B2"/>
    <a:srgbClr val="826FC1"/>
    <a:srgbClr val="FF6600"/>
    <a:srgbClr val="CC0000"/>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0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sanat içeren bir resim&#10;&#10;Açıklama otomatik olarak oluşturuldu">
            <a:extLst>
              <a:ext uri="{FF2B5EF4-FFF2-40B4-BE49-F238E27FC236}">
                <a16:creationId xmlns:a16="http://schemas.microsoft.com/office/drawing/2014/main" id="{43CD40FD-765B-FEEF-7B63-BC7569E3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8.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19875" y="2355496"/>
            <a:ext cx="3365402"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KADER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2.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267607"/>
            <a:ext cx="2393999"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İnsanın İradesi </a:t>
            </a:r>
          </a:p>
          <a:p>
            <a:pPr algn="ctr"/>
            <a:r>
              <a:rPr lang="tr-TR" b="1" dirty="0">
                <a:latin typeface="Arial" panose="020B0604020202020204" pitchFamily="34" charset="0"/>
                <a:cs typeface="Arial" panose="020B0604020202020204" pitchFamily="34" charset="0"/>
              </a:rPr>
              <a:t>ve Kader</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C1167DA8-CEF0-5F1D-78A3-EDEA47C20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800767"/>
          </a:xfrm>
          <a:prstGeom prst="rect">
            <a:avLst/>
          </a:prstGeom>
          <a:noFill/>
        </p:spPr>
        <p:txBody>
          <a:bodyPr wrap="square" rtlCol="0">
            <a:spAutoFit/>
          </a:bodyPr>
          <a:lstStyle/>
          <a:p>
            <a:pPr algn="ctr">
              <a:spcAft>
                <a:spcPts val="600"/>
              </a:spcAft>
            </a:pPr>
            <a:r>
              <a:rPr lang="tr-TR" sz="4400" dirty="0">
                <a:solidFill>
                  <a:srgbClr val="000000"/>
                </a:solidFill>
                <a:latin typeface="Arial" panose="020B0604020202020204" pitchFamily="34" charset="0"/>
                <a:cs typeface="Arial" panose="020B0604020202020204" pitchFamily="34" charset="0"/>
              </a:rPr>
              <a:t>“Güçlü kimse (pehlivan) güreşte rakibini yenen değil öfkelendiği zaman kendi iradesine (nefsine) hakim olabilendir. ”</a:t>
            </a:r>
          </a:p>
        </p:txBody>
      </p:sp>
      <p:sp>
        <p:nvSpPr>
          <p:cNvPr id="12" name="Metin kutusu 11">
            <a:extLst>
              <a:ext uri="{FF2B5EF4-FFF2-40B4-BE49-F238E27FC236}">
                <a16:creationId xmlns:a16="http://schemas.microsoft.com/office/drawing/2014/main" id="{344BADA2-A6BA-B824-FD4A-0E3FA16FE57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3BFAC975-3969-83CD-47FC-6FC4C319510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749295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E75136D-8091-6F68-FD81-7BA329528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Kişi kendi iradesini yönlendirme gücüne sahiptir.</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3" y="3308066"/>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İrade eğitimi insanın davranışlarını biçimlendirmesini sağlar.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646331"/>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İnsan duygu ve düşüncelerine hükmedebilir.</a:t>
            </a:r>
          </a:p>
        </p:txBody>
      </p:sp>
      <p:sp>
        <p:nvSpPr>
          <p:cNvPr id="14" name="Metin kutusu 13">
            <a:extLst>
              <a:ext uri="{FF2B5EF4-FFF2-40B4-BE49-F238E27FC236}">
                <a16:creationId xmlns:a16="http://schemas.microsoft.com/office/drawing/2014/main" id="{FD19A90D-5020-78A8-4CC4-A25B9916CD0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5446A267-BFF8-DB75-8652-A0861C401A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435216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93B0CE60-9085-EA7D-6A58-56CDB8DE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2949962"/>
            <a:ext cx="9866671" cy="2800767"/>
          </a:xfrm>
          <a:prstGeom prst="rect">
            <a:avLst/>
          </a:prstGeom>
          <a:noFill/>
        </p:spPr>
        <p:txBody>
          <a:bodyPr wrap="square" rtlCol="0">
            <a:spAutoFit/>
          </a:bodyPr>
          <a:lstStyle/>
          <a:p>
            <a:pPr marL="3175" algn="ctr">
              <a:lnSpc>
                <a:spcPct val="80000"/>
              </a:lnSpc>
            </a:pPr>
            <a:r>
              <a:rPr lang="tr-TR" sz="4400" dirty="0">
                <a:latin typeface="Arial" panose="020B0604020202020204" pitchFamily="34" charset="0"/>
                <a:cs typeface="Arial" panose="020B0604020202020204" pitchFamily="34" charset="0"/>
              </a:rPr>
              <a:t>Allah (c.c.), tercihlerini doğru yapabilmeleri için insanları </a:t>
            </a:r>
            <a:r>
              <a:rPr lang="tr-TR" sz="4400" dirty="0">
                <a:solidFill>
                  <a:srgbClr val="FF0000"/>
                </a:solidFill>
                <a:latin typeface="Arial" panose="020B0604020202020204" pitchFamily="34" charset="0"/>
                <a:cs typeface="Arial" panose="020B0604020202020204" pitchFamily="34" charset="0"/>
              </a:rPr>
              <a:t>akıl</a:t>
            </a:r>
            <a:r>
              <a:rPr lang="tr-TR" sz="4400" dirty="0">
                <a:latin typeface="Arial" panose="020B0604020202020204" pitchFamily="34" charset="0"/>
                <a:cs typeface="Arial" panose="020B0604020202020204" pitchFamily="34" charset="0"/>
              </a:rPr>
              <a:t> ve özgür </a:t>
            </a:r>
            <a:r>
              <a:rPr lang="tr-TR" sz="4400" dirty="0">
                <a:solidFill>
                  <a:srgbClr val="FF0000"/>
                </a:solidFill>
                <a:latin typeface="Arial" panose="020B0604020202020204" pitchFamily="34" charset="0"/>
                <a:cs typeface="Arial" panose="020B0604020202020204" pitchFamily="34" charset="0"/>
              </a:rPr>
              <a:t>irade</a:t>
            </a:r>
            <a:r>
              <a:rPr lang="tr-TR" sz="4400" dirty="0">
                <a:latin typeface="Arial" panose="020B0604020202020204" pitchFamily="34" charset="0"/>
                <a:cs typeface="Arial" panose="020B0604020202020204" pitchFamily="34" charset="0"/>
              </a:rPr>
              <a:t> sahibi olarak yaratmış; ayrıca onlara </a:t>
            </a:r>
            <a:r>
              <a:rPr lang="tr-TR" sz="4400" dirty="0">
                <a:solidFill>
                  <a:srgbClr val="FF0000"/>
                </a:solidFill>
                <a:latin typeface="Arial" panose="020B0604020202020204" pitchFamily="34" charset="0"/>
                <a:cs typeface="Arial" panose="020B0604020202020204" pitchFamily="34" charset="0"/>
              </a:rPr>
              <a:t>peygamberler</a:t>
            </a:r>
            <a:r>
              <a:rPr lang="tr-TR" sz="4400" dirty="0">
                <a:latin typeface="Arial" panose="020B0604020202020204" pitchFamily="34" charset="0"/>
                <a:cs typeface="Arial" panose="020B0604020202020204" pitchFamily="34" charset="0"/>
              </a:rPr>
              <a:t> ve </a:t>
            </a:r>
            <a:r>
              <a:rPr lang="tr-TR" sz="4400" dirty="0">
                <a:solidFill>
                  <a:srgbClr val="FF0000"/>
                </a:solidFill>
                <a:latin typeface="Arial" panose="020B0604020202020204" pitchFamily="34" charset="0"/>
                <a:cs typeface="Arial" panose="020B0604020202020204" pitchFamily="34" charset="0"/>
              </a:rPr>
              <a:t>ilahî kitaplar</a:t>
            </a:r>
            <a:r>
              <a:rPr lang="tr-TR" sz="4400" dirty="0">
                <a:latin typeface="Arial" panose="020B0604020202020204" pitchFamily="34" charset="0"/>
                <a:cs typeface="Arial" panose="020B0604020202020204" pitchFamily="34" charset="0"/>
              </a:rPr>
              <a:t> göndermiştir </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Bilgi Notu</a:t>
            </a:r>
          </a:p>
        </p:txBody>
      </p:sp>
      <p:sp>
        <p:nvSpPr>
          <p:cNvPr id="9" name="Metin kutusu 8">
            <a:extLst>
              <a:ext uri="{FF2B5EF4-FFF2-40B4-BE49-F238E27FC236}">
                <a16:creationId xmlns:a16="http://schemas.microsoft.com/office/drawing/2014/main" id="{35D51920-C6ED-BF31-2648-0C1F5706E9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7223D389-36A3-586D-5DA5-D57D6EEABC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998BA57-2142-D926-01F3-DD309C0D9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37417" y="4134092"/>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379D1C40-11F5-CC06-760A-FD81645EF7D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F191226C-0C1C-5DBE-132E-8941220BF6F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3">
            <a:extLst>
              <a:ext uri="{FF2B5EF4-FFF2-40B4-BE49-F238E27FC236}">
                <a16:creationId xmlns:a16="http://schemas.microsoft.com/office/drawing/2014/main" id="{02937D2B-1695-48C2-ACCC-F64B5CB74DAA}"/>
              </a:ext>
            </a:extLst>
          </p:cNvPr>
          <p:cNvSpPr txBox="1"/>
          <p:nvPr/>
        </p:nvSpPr>
        <p:spPr>
          <a:xfrm>
            <a:off x="773405" y="996761"/>
            <a:ext cx="10958823" cy="509370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solidFill>
                  <a:srgbClr val="000000"/>
                </a:solidFill>
                <a:latin typeface="Arial" panose="020B0604020202020204" pitchFamily="34" charset="0"/>
                <a:cs typeface="Arial" panose="020B0604020202020204" pitchFamily="34" charset="0"/>
              </a:rPr>
              <a:t>“Ben bir Anadolu yazarıyım” diyerek söze başladı usta yazar Duran Çetin. </a:t>
            </a:r>
          </a:p>
          <a:p>
            <a:pPr>
              <a:spcAft>
                <a:spcPts val="600"/>
              </a:spcAft>
            </a:pPr>
            <a:r>
              <a:rPr lang="tr-TR" sz="2000" dirty="0">
                <a:solidFill>
                  <a:srgbClr val="000000"/>
                </a:solidFill>
                <a:latin typeface="Arial" panose="020B0604020202020204" pitchFamily="34" charset="0"/>
                <a:cs typeface="Arial" panose="020B0604020202020204" pitchFamily="34" charset="0"/>
              </a:rPr>
              <a:t>“Ülkemin güzel çocuklarına değerler eğitimi kapsamında kitaplar yazıyorum ve konferanslar veriyorum. İnsanın özgür bir varlık olduğunu, davranışlarını yaparken özgürce karar alabildiğini fakat aynı oranda da sorumlu olduğunu anlatıyorum.” diyerek konuşmasını tamamladı.</a:t>
            </a:r>
          </a:p>
          <a:p>
            <a:pPr>
              <a:spcAft>
                <a:spcPts val="600"/>
              </a:spcAft>
            </a:pPr>
            <a:r>
              <a:rPr lang="tr-TR" sz="2000" b="1" dirty="0">
                <a:solidFill>
                  <a:srgbClr val="000000"/>
                </a:solidFill>
                <a:latin typeface="Arial" panose="020B0604020202020204" pitchFamily="34" charset="0"/>
                <a:cs typeface="Arial" panose="020B0604020202020204" pitchFamily="34" charset="0"/>
              </a:rPr>
              <a:t>Yazar Duran Çetin’in aşağıdaki ayetlerden hangisini ilke edindiği söylenebilir?</a:t>
            </a:r>
          </a:p>
          <a:p>
            <a:pPr>
              <a:spcAft>
                <a:spcPts val="600"/>
              </a:spcAft>
            </a:pPr>
            <a:r>
              <a:rPr lang="tr-TR" sz="2000" dirty="0">
                <a:solidFill>
                  <a:srgbClr val="000000"/>
                </a:solidFill>
                <a:latin typeface="Arial" panose="020B0604020202020204" pitchFamily="34" charset="0"/>
                <a:cs typeface="Arial" panose="020B0604020202020204" pitchFamily="34" charset="0"/>
              </a:rPr>
              <a:t>A) “Allah insanı, pişmiş çamur gibi bir balçıktan yarattı.”</a:t>
            </a:r>
          </a:p>
          <a:p>
            <a:pPr algn="r">
              <a:spcAft>
                <a:spcPts val="600"/>
              </a:spcAft>
            </a:pPr>
            <a:r>
              <a:rPr lang="tr-TR" sz="2000" dirty="0">
                <a:solidFill>
                  <a:srgbClr val="000000"/>
                </a:solidFill>
                <a:latin typeface="Arial" panose="020B0604020202020204" pitchFamily="34" charset="0"/>
                <a:cs typeface="Arial" panose="020B0604020202020204" pitchFamily="34" charset="0"/>
              </a:rPr>
              <a:t>(Rahman suresi,14. ayet)</a:t>
            </a:r>
          </a:p>
          <a:p>
            <a:pPr>
              <a:spcAft>
                <a:spcPts val="600"/>
              </a:spcAft>
            </a:pPr>
            <a:r>
              <a:rPr lang="tr-TR" sz="2000" dirty="0">
                <a:solidFill>
                  <a:srgbClr val="000000"/>
                </a:solidFill>
                <a:latin typeface="Arial" panose="020B0604020202020204" pitchFamily="34" charset="0"/>
                <a:cs typeface="Arial" panose="020B0604020202020204" pitchFamily="34" charset="0"/>
              </a:rPr>
              <a:t>B) “Görmedikleri halde Rablerinden korkanlar için bir bağışlanma ve büyük bir mükâfat vardır.”</a:t>
            </a:r>
          </a:p>
          <a:p>
            <a:pPr algn="r">
              <a:spcAft>
                <a:spcPts val="600"/>
              </a:spcAft>
            </a:pPr>
            <a:r>
              <a:rPr lang="tr-TR" sz="2000" dirty="0">
                <a:solidFill>
                  <a:srgbClr val="000000"/>
                </a:solidFill>
                <a:latin typeface="Arial" panose="020B0604020202020204" pitchFamily="34" charset="0"/>
                <a:cs typeface="Arial" panose="020B0604020202020204" pitchFamily="34" charset="0"/>
              </a:rPr>
              <a:t>(Mülk suresi, 12. ayet)</a:t>
            </a:r>
          </a:p>
          <a:p>
            <a:pPr>
              <a:spcAft>
                <a:spcPts val="600"/>
              </a:spcAft>
            </a:pPr>
            <a:r>
              <a:rPr lang="tr-TR" sz="2000" dirty="0">
                <a:solidFill>
                  <a:srgbClr val="000000"/>
                </a:solidFill>
                <a:latin typeface="Arial" panose="020B0604020202020204" pitchFamily="34" charset="0"/>
                <a:cs typeface="Arial" panose="020B0604020202020204" pitchFamily="34" charset="0"/>
              </a:rPr>
              <a:t>C) “Kim iyi bir iş yaparsa kendi lehinedir. Kim de kötülük yaparsa kendi aleyhinedir. </a:t>
            </a:r>
            <a:r>
              <a:rPr lang="tr-TR" sz="2000" dirty="0" err="1">
                <a:solidFill>
                  <a:srgbClr val="000000"/>
                </a:solidFill>
                <a:latin typeface="Arial" panose="020B0604020202020204" pitchFamily="34" charset="0"/>
                <a:cs typeface="Arial" panose="020B0604020202020204" pitchFamily="34" charset="0"/>
              </a:rPr>
              <a:t>Rabb'in</a:t>
            </a:r>
            <a:r>
              <a:rPr lang="tr-TR" sz="2000" dirty="0">
                <a:solidFill>
                  <a:srgbClr val="000000"/>
                </a:solidFill>
                <a:latin typeface="Arial" panose="020B0604020202020204" pitchFamily="34" charset="0"/>
                <a:cs typeface="Arial" panose="020B0604020202020204" pitchFamily="34" charset="0"/>
              </a:rPr>
              <a:t> kullara (zerre kadar) zulmedici değildir.”</a:t>
            </a:r>
          </a:p>
          <a:p>
            <a:pPr algn="r">
              <a:spcAft>
                <a:spcPts val="600"/>
              </a:spcAft>
            </a:pPr>
            <a:r>
              <a:rPr lang="tr-TR" sz="2000" dirty="0">
                <a:solidFill>
                  <a:srgbClr val="000000"/>
                </a:solidFill>
                <a:latin typeface="Arial" panose="020B0604020202020204" pitchFamily="34" charset="0"/>
                <a:cs typeface="Arial" panose="020B0604020202020204" pitchFamily="34" charset="0"/>
              </a:rPr>
              <a:t>(</a:t>
            </a:r>
            <a:r>
              <a:rPr lang="tr-TR" sz="2000" dirty="0" err="1">
                <a:solidFill>
                  <a:srgbClr val="000000"/>
                </a:solidFill>
                <a:latin typeface="Arial" panose="020B0604020202020204" pitchFamily="34" charset="0"/>
                <a:cs typeface="Arial" panose="020B0604020202020204" pitchFamily="34" charset="0"/>
              </a:rPr>
              <a:t>Fussilet</a:t>
            </a:r>
            <a:r>
              <a:rPr lang="tr-TR" sz="2000" dirty="0">
                <a:solidFill>
                  <a:srgbClr val="000000"/>
                </a:solidFill>
                <a:latin typeface="Arial" panose="020B0604020202020204" pitchFamily="34" charset="0"/>
                <a:cs typeface="Arial" panose="020B0604020202020204" pitchFamily="34" charset="0"/>
              </a:rPr>
              <a:t> suresi, 46. ayet)</a:t>
            </a:r>
          </a:p>
          <a:p>
            <a:pPr>
              <a:spcAft>
                <a:spcPts val="600"/>
              </a:spcAft>
            </a:pPr>
            <a:r>
              <a:rPr lang="tr-TR" sz="2000" dirty="0">
                <a:solidFill>
                  <a:srgbClr val="000000"/>
                </a:solidFill>
                <a:latin typeface="Arial" panose="020B0604020202020204" pitchFamily="34" charset="0"/>
                <a:cs typeface="Arial" panose="020B0604020202020204" pitchFamily="34" charset="0"/>
              </a:rPr>
              <a:t>D) “Ne güneş aya yetişebilir, ne de gece gündüzü geçebilir. Her biri bir yörüngede yüzmektedir.”</a:t>
            </a:r>
          </a:p>
          <a:p>
            <a:pPr algn="r">
              <a:spcAft>
                <a:spcPts val="600"/>
              </a:spcAft>
            </a:pPr>
            <a:r>
              <a:rPr lang="tr-TR" sz="2000" dirty="0">
                <a:solidFill>
                  <a:srgbClr val="000000"/>
                </a:solidFill>
                <a:latin typeface="Arial" panose="020B0604020202020204" pitchFamily="34" charset="0"/>
                <a:cs typeface="Arial" panose="020B0604020202020204" pitchFamily="34" charset="0"/>
              </a:rPr>
              <a:t>(Yasin suresi, 40. ayet)</a:t>
            </a:r>
            <a:endParaRPr lang="en-US" sz="2000" dirty="0">
              <a:solidFill>
                <a:srgbClr val="000000"/>
              </a:solidFill>
              <a:latin typeface="Arial" panose="020B0604020202020204" pitchFamily="34" charset="0"/>
              <a:cs typeface="Arial" panose="020B0604020202020204" pitchFamily="34" charset="0"/>
            </a:endParaRPr>
          </a:p>
        </p:txBody>
      </p:sp>
      <p:sp>
        <p:nvSpPr>
          <p:cNvPr id="10" name="Metin kutusu 4">
            <a:extLst>
              <a:ext uri="{FF2B5EF4-FFF2-40B4-BE49-F238E27FC236}">
                <a16:creationId xmlns:a16="http://schemas.microsoft.com/office/drawing/2014/main" id="{5E2B7D7B-635D-4A08-AA79-D7EA0701AA39}"/>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2 / Soru 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759279B-538E-FE23-B552-24AC4D131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679621" y="5456454"/>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BDB3BEDC-FE28-7474-6D8B-551A311ED0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B217512-9341-F69B-E02D-28185A2623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8" name="Metin kutusu 3">
            <a:extLst>
              <a:ext uri="{FF2B5EF4-FFF2-40B4-BE49-F238E27FC236}">
                <a16:creationId xmlns:a16="http://schemas.microsoft.com/office/drawing/2014/main" id="{10301C52-9463-BC0D-E126-2BD0DCC55860}"/>
              </a:ext>
            </a:extLst>
          </p:cNvPr>
          <p:cNvSpPr txBox="1"/>
          <p:nvPr/>
        </p:nvSpPr>
        <p:spPr>
          <a:xfrm>
            <a:off x="773405" y="996761"/>
            <a:ext cx="10958823" cy="518603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tr-TR" sz="2300" dirty="0">
              <a:solidFill>
                <a:srgbClr val="000000"/>
              </a:solidFill>
              <a:latin typeface="Arial" panose="020B0604020202020204" pitchFamily="34" charset="0"/>
              <a:cs typeface="Arial" panose="020B0604020202020204" pitchFamily="34" charset="0"/>
            </a:endParaRPr>
          </a:p>
          <a:p>
            <a:pPr>
              <a:spcAft>
                <a:spcPts val="600"/>
              </a:spcAft>
            </a:pPr>
            <a:endParaRPr lang="tr-TR" sz="2300" dirty="0">
              <a:solidFill>
                <a:srgbClr val="000000"/>
              </a:solidFill>
              <a:latin typeface="Arial" panose="020B0604020202020204" pitchFamily="34" charset="0"/>
              <a:cs typeface="Arial" panose="020B0604020202020204" pitchFamily="34" charset="0"/>
            </a:endParaRPr>
          </a:p>
          <a:p>
            <a:pPr>
              <a:spcAft>
                <a:spcPts val="600"/>
              </a:spcAft>
            </a:pPr>
            <a:endParaRPr lang="tr-TR" sz="2300" dirty="0">
              <a:solidFill>
                <a:srgbClr val="000000"/>
              </a:solidFill>
              <a:latin typeface="Arial" panose="020B0604020202020204" pitchFamily="34" charset="0"/>
              <a:cs typeface="Arial" panose="020B0604020202020204" pitchFamily="34" charset="0"/>
            </a:endParaRPr>
          </a:p>
          <a:p>
            <a:pPr>
              <a:spcAft>
                <a:spcPts val="600"/>
              </a:spcAft>
            </a:pPr>
            <a:endParaRPr lang="tr-TR" sz="2300" dirty="0">
              <a:solidFill>
                <a:srgbClr val="000000"/>
              </a:solidFill>
              <a:latin typeface="Arial" panose="020B0604020202020204" pitchFamily="34" charset="0"/>
              <a:cs typeface="Arial" panose="020B0604020202020204" pitchFamily="34" charset="0"/>
            </a:endParaRPr>
          </a:p>
          <a:p>
            <a:pPr>
              <a:spcAft>
                <a:spcPts val="600"/>
              </a:spcAft>
            </a:pPr>
            <a:endParaRPr lang="tr-TR" sz="2300" dirty="0">
              <a:solidFill>
                <a:srgbClr val="000000"/>
              </a:solidFill>
              <a:latin typeface="Arial" panose="020B0604020202020204" pitchFamily="34" charset="0"/>
              <a:cs typeface="Arial" panose="020B0604020202020204" pitchFamily="34" charset="0"/>
            </a:endParaRPr>
          </a:p>
          <a:p>
            <a:pPr>
              <a:spcAft>
                <a:spcPts val="600"/>
              </a:spcAft>
            </a:pPr>
            <a:endParaRPr lang="tr-TR" sz="14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r>
              <a:rPr lang="tr-TR" sz="2300" b="1" dirty="0">
                <a:solidFill>
                  <a:srgbClr val="000000"/>
                </a:solidFill>
                <a:latin typeface="Arial" panose="020B0604020202020204" pitchFamily="34" charset="0"/>
                <a:cs typeface="Arial" panose="020B0604020202020204" pitchFamily="34" charset="0"/>
              </a:rPr>
              <a:t>Bu tablo için aşağıdakilerden hangisi </a:t>
            </a:r>
            <a:r>
              <a:rPr lang="tr-TR" sz="2300" b="1" u="sng" dirty="0">
                <a:solidFill>
                  <a:srgbClr val="000000"/>
                </a:solidFill>
                <a:latin typeface="Arial" panose="020B0604020202020204" pitchFamily="34" charset="0"/>
                <a:cs typeface="Arial" panose="020B0604020202020204" pitchFamily="34" charset="0"/>
              </a:rPr>
              <a:t>söylenemez</a:t>
            </a:r>
            <a:r>
              <a:rPr lang="tr-TR" sz="2300" b="1" dirty="0">
                <a:solidFill>
                  <a:srgbClr val="000000"/>
                </a:solidFill>
                <a:latin typeface="Arial" panose="020B0604020202020204" pitchFamily="34" charset="0"/>
                <a:cs typeface="Arial" panose="020B0604020202020204" pitchFamily="34" charset="0"/>
              </a:rPr>
              <a:t>?</a:t>
            </a:r>
          </a:p>
          <a:p>
            <a:pPr>
              <a:spcAft>
                <a:spcPts val="600"/>
              </a:spcAft>
            </a:pPr>
            <a:r>
              <a:rPr lang="tr-TR" sz="2300" dirty="0">
                <a:solidFill>
                  <a:srgbClr val="000000"/>
                </a:solidFill>
                <a:latin typeface="Arial" panose="020B0604020202020204" pitchFamily="34" charset="0"/>
                <a:cs typeface="Arial" panose="020B0604020202020204" pitchFamily="34" charset="0"/>
              </a:rPr>
              <a:t>A) I numaralı bölüm Allah’ın iradesine aittir.</a:t>
            </a:r>
          </a:p>
          <a:p>
            <a:pPr>
              <a:spcAft>
                <a:spcPts val="600"/>
              </a:spcAft>
            </a:pPr>
            <a:r>
              <a:rPr lang="tr-TR" sz="2300" dirty="0">
                <a:solidFill>
                  <a:srgbClr val="000000"/>
                </a:solidFill>
                <a:latin typeface="Arial" panose="020B0604020202020204" pitchFamily="34" charset="0"/>
                <a:cs typeface="Arial" panose="020B0604020202020204" pitchFamily="34" charset="0"/>
              </a:rPr>
              <a:t>B) II numaralı bölüm sınırlı iradedir.</a:t>
            </a:r>
          </a:p>
          <a:p>
            <a:pPr>
              <a:spcAft>
                <a:spcPts val="600"/>
              </a:spcAft>
            </a:pPr>
            <a:r>
              <a:rPr lang="tr-TR" sz="2300" dirty="0">
                <a:solidFill>
                  <a:srgbClr val="000000"/>
                </a:solidFill>
                <a:latin typeface="Arial" panose="020B0604020202020204" pitchFamily="34" charset="0"/>
                <a:cs typeface="Arial" panose="020B0604020202020204" pitchFamily="34" charset="0"/>
              </a:rPr>
              <a:t>C) I numaralı bölümdeki irade her şeyi kuşatır.</a:t>
            </a:r>
          </a:p>
          <a:p>
            <a:pPr>
              <a:spcAft>
                <a:spcPts val="600"/>
              </a:spcAft>
            </a:pPr>
            <a:r>
              <a:rPr lang="tr-TR" sz="2300" dirty="0">
                <a:solidFill>
                  <a:srgbClr val="000000"/>
                </a:solidFill>
                <a:latin typeface="Arial" panose="020B0604020202020204" pitchFamily="34" charset="0"/>
                <a:cs typeface="Arial" panose="020B0604020202020204" pitchFamily="34" charset="0"/>
              </a:rPr>
              <a:t>D) II numaralı bölümde külli irade anlatılmaktadır.</a:t>
            </a:r>
            <a:endParaRPr lang="en-US" sz="2300" dirty="0">
              <a:solidFill>
                <a:srgbClr val="000000"/>
              </a:solidFill>
              <a:latin typeface="Arial" panose="020B0604020202020204" pitchFamily="34" charset="0"/>
              <a:cs typeface="Arial" panose="020B0604020202020204" pitchFamily="34" charset="0"/>
            </a:endParaRPr>
          </a:p>
        </p:txBody>
      </p:sp>
      <p:sp>
        <p:nvSpPr>
          <p:cNvPr id="10" name="Metin kutusu 4">
            <a:extLst>
              <a:ext uri="{FF2B5EF4-FFF2-40B4-BE49-F238E27FC236}">
                <a16:creationId xmlns:a16="http://schemas.microsoft.com/office/drawing/2014/main" id="{157082C0-50B0-DF4C-C348-0D588A9D6869}"/>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a:t>
            </a:r>
            <a:r>
              <a:rPr lang="tr-TR" dirty="0">
                <a:latin typeface="Arial" panose="020B0604020202020204" pitchFamily="34" charset="0"/>
                <a:cs typeface="Arial" panose="020B0604020202020204" pitchFamily="34" charset="0"/>
              </a:rPr>
              <a:t>2</a:t>
            </a:r>
            <a:r>
              <a:rPr lang="tr-TR" sz="1800" dirty="0">
                <a:latin typeface="Arial" panose="020B0604020202020204" pitchFamily="34" charset="0"/>
                <a:cs typeface="Arial" panose="020B0604020202020204" pitchFamily="34" charset="0"/>
              </a:rPr>
              <a:t> / Soru 6</a:t>
            </a:r>
            <a:endParaRPr lang="en-US" sz="1800" dirty="0">
              <a:latin typeface="Arial" panose="020B0604020202020204" pitchFamily="34" charset="0"/>
              <a:cs typeface="Arial" panose="020B0604020202020204" pitchFamily="34" charset="0"/>
            </a:endParaRPr>
          </a:p>
        </p:txBody>
      </p:sp>
      <p:pic>
        <p:nvPicPr>
          <p:cNvPr id="11" name="Resim 10">
            <a:extLst>
              <a:ext uri="{FF2B5EF4-FFF2-40B4-BE49-F238E27FC236}">
                <a16:creationId xmlns:a16="http://schemas.microsoft.com/office/drawing/2014/main" id="{A0C26DDA-EE9C-11DA-AE08-C57BC7169F0A}"/>
              </a:ext>
            </a:extLst>
          </p:cNvPr>
          <p:cNvPicPr>
            <a:picLocks noChangeAspect="1"/>
          </p:cNvPicPr>
          <p:nvPr/>
        </p:nvPicPr>
        <p:blipFill>
          <a:blip r:embed="rId5"/>
          <a:stretch>
            <a:fillRect/>
          </a:stretch>
        </p:blipFill>
        <p:spPr>
          <a:xfrm>
            <a:off x="801541" y="1077583"/>
            <a:ext cx="6663043" cy="2739109"/>
          </a:xfrm>
          <a:prstGeom prst="rect">
            <a:avLst/>
          </a:prstGeom>
        </p:spPr>
      </p:pic>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37ADDFB5-1BBC-FBAE-E5A5-E5C769305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637417" y="4738988"/>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Metin kutusu 4">
            <a:extLst>
              <a:ext uri="{FF2B5EF4-FFF2-40B4-BE49-F238E27FC236}">
                <a16:creationId xmlns:a16="http://schemas.microsoft.com/office/drawing/2014/main" id="{D66E5354-2AC2-B556-07E8-56BCB16C545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B3A1E54-FA13-4686-81C1-7352AA13D55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3">
            <a:extLst>
              <a:ext uri="{FF2B5EF4-FFF2-40B4-BE49-F238E27FC236}">
                <a16:creationId xmlns:a16="http://schemas.microsoft.com/office/drawing/2014/main" id="{A2A56AB4-32A0-1254-9CB2-88C5B8FFBB17}"/>
              </a:ext>
            </a:extLst>
          </p:cNvPr>
          <p:cNvSpPr txBox="1"/>
          <p:nvPr/>
        </p:nvSpPr>
        <p:spPr>
          <a:xfrm>
            <a:off x="773405" y="996761"/>
            <a:ext cx="10958823" cy="540147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endParaRPr lang="tr-TR" sz="2000" dirty="0">
              <a:solidFill>
                <a:srgbClr val="000000"/>
              </a:solidFill>
              <a:latin typeface="Arial" panose="020B0604020202020204" pitchFamily="34" charset="0"/>
              <a:cs typeface="Arial" panose="020B0604020202020204" pitchFamily="34" charset="0"/>
            </a:endParaRPr>
          </a:p>
          <a:p>
            <a:pPr>
              <a:spcAft>
                <a:spcPts val="600"/>
              </a:spcAft>
            </a:pPr>
            <a:r>
              <a:rPr lang="tr-TR" sz="2000" b="1" dirty="0">
                <a:solidFill>
                  <a:srgbClr val="000000"/>
                </a:solidFill>
                <a:latin typeface="Arial" panose="020B0604020202020204" pitchFamily="34" charset="0"/>
                <a:cs typeface="Arial" panose="020B0604020202020204" pitchFamily="34" charset="0"/>
              </a:rPr>
              <a:t>Buna göre aşağıdaki ayetlerden hangisi farklı bir iradeyle ilgilidir?</a:t>
            </a:r>
          </a:p>
          <a:p>
            <a:pPr>
              <a:spcAft>
                <a:spcPts val="600"/>
              </a:spcAft>
            </a:pPr>
            <a:r>
              <a:rPr lang="tr-TR" sz="2000" dirty="0">
                <a:solidFill>
                  <a:srgbClr val="000000"/>
                </a:solidFill>
                <a:latin typeface="Arial" panose="020B0604020202020204" pitchFamily="34" charset="0"/>
                <a:cs typeface="Arial" panose="020B0604020202020204" pitchFamily="34" charset="0"/>
              </a:rPr>
              <a:t>A) “…Şayet (Allah) dileseydi elbette ki sizin hepinizi hidayete erdirirdi.”</a:t>
            </a:r>
          </a:p>
          <a:p>
            <a:pPr algn="r">
              <a:spcAft>
                <a:spcPts val="600"/>
              </a:spcAft>
            </a:pPr>
            <a:r>
              <a:rPr lang="tr-TR" sz="2000" dirty="0">
                <a:solidFill>
                  <a:srgbClr val="000000"/>
                </a:solidFill>
                <a:latin typeface="Arial" panose="020B0604020202020204" pitchFamily="34" charset="0"/>
                <a:cs typeface="Arial" panose="020B0604020202020204" pitchFamily="34" charset="0"/>
              </a:rPr>
              <a:t>(</a:t>
            </a:r>
            <a:r>
              <a:rPr lang="tr-TR" sz="2000" dirty="0" err="1">
                <a:solidFill>
                  <a:srgbClr val="000000"/>
                </a:solidFill>
                <a:latin typeface="Arial" panose="020B0604020202020204" pitchFamily="34" charset="0"/>
                <a:cs typeface="Arial" panose="020B0604020202020204" pitchFamily="34" charset="0"/>
              </a:rPr>
              <a:t>Nahl</a:t>
            </a:r>
            <a:r>
              <a:rPr lang="tr-TR" sz="2000" dirty="0">
                <a:solidFill>
                  <a:srgbClr val="000000"/>
                </a:solidFill>
                <a:latin typeface="Arial" panose="020B0604020202020204" pitchFamily="34" charset="0"/>
                <a:cs typeface="Arial" panose="020B0604020202020204" pitchFamily="34" charset="0"/>
              </a:rPr>
              <a:t> suresi 9. ayet)</a:t>
            </a:r>
          </a:p>
          <a:p>
            <a:pPr>
              <a:spcAft>
                <a:spcPts val="600"/>
              </a:spcAft>
            </a:pPr>
            <a:r>
              <a:rPr lang="tr-TR" sz="2000" dirty="0">
                <a:solidFill>
                  <a:srgbClr val="000000"/>
                </a:solidFill>
                <a:latin typeface="Arial" panose="020B0604020202020204" pitchFamily="34" charset="0"/>
                <a:cs typeface="Arial" panose="020B0604020202020204" pitchFamily="34" charset="0"/>
              </a:rPr>
              <a:t>B) “Bir şeyi dilediği zaman, O'nun emri o şeye ancak “Ol!” demektir. O da hemen oluverir.”</a:t>
            </a:r>
          </a:p>
          <a:p>
            <a:pPr algn="r">
              <a:spcAft>
                <a:spcPts val="600"/>
              </a:spcAft>
            </a:pPr>
            <a:r>
              <a:rPr lang="tr-TR" sz="2000" dirty="0">
                <a:solidFill>
                  <a:srgbClr val="000000"/>
                </a:solidFill>
                <a:latin typeface="Arial" panose="020B0604020202020204" pitchFamily="34" charset="0"/>
                <a:cs typeface="Arial" panose="020B0604020202020204" pitchFamily="34" charset="0"/>
              </a:rPr>
              <a:t>(Yasin Suresi, 82. ayet)</a:t>
            </a:r>
          </a:p>
          <a:p>
            <a:pPr>
              <a:spcAft>
                <a:spcPts val="600"/>
              </a:spcAft>
            </a:pPr>
            <a:r>
              <a:rPr lang="tr-TR" sz="2000" dirty="0">
                <a:solidFill>
                  <a:srgbClr val="000000"/>
                </a:solidFill>
                <a:latin typeface="Arial" panose="020B0604020202020204" pitchFamily="34" charset="0"/>
                <a:cs typeface="Arial" panose="020B0604020202020204" pitchFamily="34" charset="0"/>
              </a:rPr>
              <a:t>C) “Başınıza gelen herhangi bir musibet, kendi ellerinizle işledikleriniz yüzündendir...”</a:t>
            </a:r>
          </a:p>
          <a:p>
            <a:pPr algn="r">
              <a:spcAft>
                <a:spcPts val="600"/>
              </a:spcAft>
            </a:pPr>
            <a:r>
              <a:rPr lang="tr-TR" sz="2000" dirty="0">
                <a:solidFill>
                  <a:srgbClr val="000000"/>
                </a:solidFill>
                <a:latin typeface="Arial" panose="020B0604020202020204" pitchFamily="34" charset="0"/>
                <a:cs typeface="Arial" panose="020B0604020202020204" pitchFamily="34" charset="0"/>
              </a:rPr>
              <a:t>(Şura suresi, 30. ayet)</a:t>
            </a:r>
          </a:p>
          <a:p>
            <a:pPr>
              <a:spcAft>
                <a:spcPts val="600"/>
              </a:spcAft>
            </a:pPr>
            <a:r>
              <a:rPr lang="tr-TR" sz="2000" dirty="0">
                <a:solidFill>
                  <a:srgbClr val="000000"/>
                </a:solidFill>
                <a:latin typeface="Arial" panose="020B0604020202020204" pitchFamily="34" charset="0"/>
                <a:cs typeface="Arial" panose="020B0604020202020204" pitchFamily="34" charset="0"/>
              </a:rPr>
              <a:t>D) “…Şüphesiz Allah istediği hükmü verir.”</a:t>
            </a:r>
          </a:p>
          <a:p>
            <a:pPr algn="r">
              <a:spcAft>
                <a:spcPts val="600"/>
              </a:spcAft>
            </a:pPr>
            <a:r>
              <a:rPr lang="tr-TR" sz="2000" dirty="0">
                <a:solidFill>
                  <a:srgbClr val="000000"/>
                </a:solidFill>
                <a:latin typeface="Arial" panose="020B0604020202020204" pitchFamily="34" charset="0"/>
                <a:cs typeface="Arial" panose="020B0604020202020204" pitchFamily="34" charset="0"/>
              </a:rPr>
              <a:t>(Maide Suresi, 1. ayet)</a:t>
            </a:r>
            <a:endParaRPr lang="en-US" sz="2000" dirty="0">
              <a:solidFill>
                <a:srgbClr val="000000"/>
              </a:solidFill>
              <a:latin typeface="Arial" panose="020B0604020202020204" pitchFamily="34" charset="0"/>
              <a:cs typeface="Arial" panose="020B0604020202020204" pitchFamily="34" charset="0"/>
            </a:endParaRPr>
          </a:p>
        </p:txBody>
      </p:sp>
      <p:sp>
        <p:nvSpPr>
          <p:cNvPr id="10" name="Metin kutusu 4">
            <a:extLst>
              <a:ext uri="{FF2B5EF4-FFF2-40B4-BE49-F238E27FC236}">
                <a16:creationId xmlns:a16="http://schemas.microsoft.com/office/drawing/2014/main" id="{73B93930-8668-A6D4-1331-4688DDC1808F}"/>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a:t>
            </a:r>
            <a:r>
              <a:rPr lang="tr-TR" dirty="0">
                <a:latin typeface="Arial" panose="020B0604020202020204" pitchFamily="34" charset="0"/>
                <a:cs typeface="Arial" panose="020B0604020202020204" pitchFamily="34" charset="0"/>
              </a:rPr>
              <a:t>2</a:t>
            </a:r>
            <a:r>
              <a:rPr lang="tr-TR" sz="1800" dirty="0">
                <a:latin typeface="Arial" panose="020B0604020202020204" pitchFamily="34" charset="0"/>
                <a:cs typeface="Arial" panose="020B0604020202020204" pitchFamily="34" charset="0"/>
              </a:rPr>
              <a:t> / Soru 8</a:t>
            </a:r>
            <a:endParaRPr lang="en-US" sz="1800" dirty="0">
              <a:latin typeface="Arial" panose="020B0604020202020204" pitchFamily="34" charset="0"/>
              <a:cs typeface="Arial" panose="020B0604020202020204" pitchFamily="34" charset="0"/>
            </a:endParaRPr>
          </a:p>
        </p:txBody>
      </p:sp>
      <p:pic>
        <p:nvPicPr>
          <p:cNvPr id="11" name="Resim 10">
            <a:extLst>
              <a:ext uri="{FF2B5EF4-FFF2-40B4-BE49-F238E27FC236}">
                <a16:creationId xmlns:a16="http://schemas.microsoft.com/office/drawing/2014/main" id="{93424A06-CB6F-AE81-3626-B18AC123C80C}"/>
              </a:ext>
            </a:extLst>
          </p:cNvPr>
          <p:cNvPicPr>
            <a:picLocks noChangeAspect="1"/>
          </p:cNvPicPr>
          <p:nvPr/>
        </p:nvPicPr>
        <p:blipFill>
          <a:blip r:embed="rId5"/>
          <a:stretch>
            <a:fillRect/>
          </a:stretch>
        </p:blipFill>
        <p:spPr>
          <a:xfrm>
            <a:off x="773405" y="995486"/>
            <a:ext cx="4628589" cy="2011285"/>
          </a:xfrm>
          <a:prstGeom prst="rect">
            <a:avLst/>
          </a:prstGeom>
        </p:spPr>
      </p:pic>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4EB149F-2C69-29A3-DE1A-2EF28EEE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iki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seçenekten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seçmeye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dileme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tercih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etme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gücüne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Kişinin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zorlama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baskı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olmadan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serbestçe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düşündüğünü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ifade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etmesi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iradesiyle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karar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vermesine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Allah’ın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sonsuz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mutlak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ezeli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ebedi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sınırsız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kuşatıcı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iradesine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insanın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verdiği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karardan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yaptığı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işten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dolayı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ortaya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sonuçları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kabul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etmesidir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1409688" y="1539863"/>
            <a:ext cx="1045535" cy="461665"/>
          </a:xfrm>
          <a:prstGeom prst="rect">
            <a:avLst/>
          </a:prstGeom>
          <a:noFill/>
        </p:spPr>
        <p:txBody>
          <a:bodyPr wrap="square" rtlCol="0">
            <a:spAutoFit/>
          </a:bodyPr>
          <a:lstStyle/>
          <a:p>
            <a:pPr algn="ctr"/>
            <a:r>
              <a:rPr lang="tr-TR" sz="2400" b="1" dirty="0">
                <a:solidFill>
                  <a:srgbClr val="FF0000"/>
                </a:solidFill>
              </a:rPr>
              <a:t>irade</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5607943" y="2780041"/>
            <a:ext cx="1503525" cy="461665"/>
          </a:xfrm>
          <a:prstGeom prst="rect">
            <a:avLst/>
          </a:prstGeom>
          <a:noFill/>
        </p:spPr>
        <p:txBody>
          <a:bodyPr wrap="square" rtlCol="0">
            <a:spAutoFit/>
          </a:bodyPr>
          <a:lstStyle/>
          <a:p>
            <a:pPr algn="ctr"/>
            <a:r>
              <a:rPr lang="tr-TR" sz="2400" b="1" dirty="0">
                <a:solidFill>
                  <a:srgbClr val="FF0000"/>
                </a:solidFill>
              </a:rPr>
              <a:t>özgürlük</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734400" y="4188913"/>
            <a:ext cx="2589470" cy="461665"/>
          </a:xfrm>
          <a:prstGeom prst="rect">
            <a:avLst/>
          </a:prstGeom>
          <a:noFill/>
        </p:spPr>
        <p:txBody>
          <a:bodyPr wrap="square" rtlCol="0">
            <a:spAutoFit/>
          </a:bodyPr>
          <a:lstStyle/>
          <a:p>
            <a:pPr algn="ctr"/>
            <a:r>
              <a:rPr lang="tr-TR" sz="2400" b="1" dirty="0">
                <a:solidFill>
                  <a:srgbClr val="FF0000"/>
                </a:solidFill>
              </a:rPr>
              <a:t>Sorumluluk</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852760" y="3297300"/>
            <a:ext cx="1341345" cy="461665"/>
          </a:xfrm>
          <a:prstGeom prst="rect">
            <a:avLst/>
          </a:prstGeom>
          <a:noFill/>
        </p:spPr>
        <p:txBody>
          <a:bodyPr wrap="square" rtlCol="0">
            <a:spAutoFit/>
          </a:bodyPr>
          <a:lstStyle/>
          <a:p>
            <a:pPr algn="ctr"/>
            <a:r>
              <a:rPr lang="tr-TR" sz="2400" b="1" dirty="0">
                <a:solidFill>
                  <a:srgbClr val="FF0000"/>
                </a:solidFill>
              </a:rPr>
              <a:t>Külli</a:t>
            </a:r>
          </a:p>
        </p:txBody>
      </p:sp>
      <p:sp>
        <p:nvSpPr>
          <p:cNvPr id="11" name="Metin kutusu 10">
            <a:extLst>
              <a:ext uri="{FF2B5EF4-FFF2-40B4-BE49-F238E27FC236}">
                <a16:creationId xmlns:a16="http://schemas.microsoft.com/office/drawing/2014/main" id="{0418A9DC-2D81-5E51-E5C9-F2807B21F0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BB98E2F-469A-9CDB-DFB3-B166039046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7B984712-1D5B-4F20-AD27-32FB754E0093}"/>
              </a:ext>
            </a:extLst>
          </p:cNvPr>
          <p:cNvSpPr txBox="1"/>
          <p:nvPr/>
        </p:nvSpPr>
        <p:spPr>
          <a:xfrm>
            <a:off x="2030927" y="3302206"/>
            <a:ext cx="1341345" cy="461665"/>
          </a:xfrm>
          <a:prstGeom prst="rect">
            <a:avLst/>
          </a:prstGeom>
          <a:noFill/>
        </p:spPr>
        <p:txBody>
          <a:bodyPr wrap="square" rtlCol="0">
            <a:spAutoFit/>
          </a:bodyPr>
          <a:lstStyle/>
          <a:p>
            <a:pPr algn="ctr"/>
            <a:r>
              <a:rPr lang="tr-TR" sz="2400" b="1" dirty="0">
                <a:solidFill>
                  <a:srgbClr val="FF0000"/>
                </a:solidFill>
              </a:rPr>
              <a:t>irade</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7"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238282E6-90F1-52B2-8874-AFDD752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İRADE</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KÜLLİ</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TERCİH</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DİLEME</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CÜZİ</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815299"/>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ÖZGÜRLÜK</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857503"/>
            <a:ext cx="1929531" cy="384721"/>
          </a:xfrm>
          <a:prstGeom prst="rect">
            <a:avLst/>
          </a:prstGeom>
          <a:solidFill>
            <a:srgbClr val="FC8F00"/>
          </a:solidFill>
        </p:spPr>
        <p:txBody>
          <a:bodyPr wrap="square" rtlCol="0">
            <a:spAutoFit/>
          </a:bodyPr>
          <a:lstStyle/>
          <a:p>
            <a:pPr algn="ctr"/>
            <a:r>
              <a:rPr lang="tr-TR" sz="1900" b="1" dirty="0">
                <a:latin typeface="Arial" panose="020B0604020202020204" pitchFamily="34" charset="0"/>
                <a:cs typeface="Arial" panose="020B0604020202020204" pitchFamily="34" charset="0"/>
              </a:rPr>
              <a:t>SORUMLULUK</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AKIL</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ADİRE</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İKLÜL</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HİCRET</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MEDELİ</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ÜCİZ</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829367"/>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GÖZLÜKÜR</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857503"/>
            <a:ext cx="1929531" cy="384721"/>
          </a:xfrm>
          <a:prstGeom prst="rect">
            <a:avLst/>
          </a:prstGeom>
          <a:solidFill>
            <a:srgbClr val="FC8F00"/>
          </a:solidFill>
        </p:spPr>
        <p:txBody>
          <a:bodyPr wrap="square" rtlCol="0">
            <a:spAutoFit/>
          </a:bodyPr>
          <a:lstStyle/>
          <a:p>
            <a:pPr algn="ctr"/>
            <a:r>
              <a:rPr lang="tr-TR" sz="1900" b="1" dirty="0">
                <a:latin typeface="Arial" panose="020B0604020202020204" pitchFamily="34" charset="0"/>
                <a:cs typeface="Arial" panose="020B0604020202020204" pitchFamily="34" charset="0"/>
              </a:rPr>
              <a:t>KULSOLURUM</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KALI</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5" name="Metin kutusu 4">
            <a:extLst>
              <a:ext uri="{FF2B5EF4-FFF2-40B4-BE49-F238E27FC236}">
                <a16:creationId xmlns:a16="http://schemas.microsoft.com/office/drawing/2014/main" id="{1640F1E1-FC44-FA57-D5C5-4E4776A6C94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3F0D8D24-47AD-53B3-E9E1-F77DA4037B8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A713AD8A-E483-3116-6949-9C492AF7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114D999C-D9E0-2549-FC15-D71A0156A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E106EDF3-18D6-20D8-BDD8-0A6217F372E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5B86C848-7ADD-DD26-B4CD-3CC8B7CC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C</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İnsana ait sınırlı ve kısıtlı irade</a:t>
            </a:r>
          </a:p>
        </p:txBody>
      </p:sp>
      <p:sp>
        <p:nvSpPr>
          <p:cNvPr id="7" name="Metin kutusu 6">
            <a:extLst>
              <a:ext uri="{FF2B5EF4-FFF2-40B4-BE49-F238E27FC236}">
                <a16:creationId xmlns:a16="http://schemas.microsoft.com/office/drawing/2014/main" id="{FF4F4F8D-6B1F-3C35-687B-B6E4F0FFF54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471AB1E-A18D-F743-DEF1-F1884C10FFE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8" name="Resim 7" descr="ekran görüntüsü, grafik, kırpıntı çizim, tasarım içeren bir resim&#10;&#10;Açıklama otomatik olarak oluşturuldu">
            <a:extLst>
              <a:ext uri="{FF2B5EF4-FFF2-40B4-BE49-F238E27FC236}">
                <a16:creationId xmlns:a16="http://schemas.microsoft.com/office/drawing/2014/main" id="{514E4A0E-6A43-CBE6-FA01-3E5458EA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59" y="1039155"/>
            <a:ext cx="5187504" cy="2965406"/>
          </a:xfrm>
          <a:prstGeom prst="rect">
            <a:avLst/>
          </a:prstGeom>
        </p:spPr>
      </p:pic>
      <p:pic>
        <p:nvPicPr>
          <p:cNvPr id="12" name="Resim 11" descr="pembe, ekran görüntüsü, grafik, macenta içeren bir resim&#10;&#10;Açıklama otomatik olarak oluşturuldu">
            <a:extLst>
              <a:ext uri="{FF2B5EF4-FFF2-40B4-BE49-F238E27FC236}">
                <a16:creationId xmlns:a16="http://schemas.microsoft.com/office/drawing/2014/main" id="{9B47F92B-C3AD-9A30-CEB1-193332934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798" y="1005964"/>
            <a:ext cx="5189243" cy="29664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1115832" y="2048005"/>
            <a:ext cx="4707758" cy="1569660"/>
          </a:xfrm>
          <a:prstGeom prst="rect">
            <a:avLst/>
          </a:prstGeom>
          <a:noFill/>
        </p:spPr>
        <p:txBody>
          <a:bodyPr wrap="square" rtlCol="0">
            <a:spAutoFit/>
          </a:bodyPr>
          <a:lstStyle/>
          <a:p>
            <a:pPr algn="ctr"/>
            <a:r>
              <a:rPr lang="tr-TR" sz="3200" dirty="0">
                <a:latin typeface="Arial" panose="020B0604020202020204" pitchFamily="34" charset="0"/>
              </a:rPr>
              <a:t>Dilemek, tercih etmek,</a:t>
            </a:r>
          </a:p>
          <a:p>
            <a:pPr algn="ctr"/>
            <a:r>
              <a:rPr lang="tr-TR" sz="3200" dirty="0">
                <a:latin typeface="Arial" panose="020B0604020202020204" pitchFamily="34" charset="0"/>
              </a:rPr>
              <a:t>seçim yapmak,</a:t>
            </a:r>
          </a:p>
          <a:p>
            <a:pPr algn="ctr"/>
            <a:r>
              <a:rPr lang="tr-TR" sz="3200" dirty="0">
                <a:latin typeface="Arial" panose="020B0604020202020204" pitchFamily="34" charset="0"/>
              </a:rPr>
              <a:t>yönelmek </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846257" y="4386011"/>
            <a:ext cx="10892006" cy="1569660"/>
          </a:xfrm>
          <a:prstGeom prst="rect">
            <a:avLst/>
          </a:prstGeom>
          <a:noFill/>
        </p:spPr>
        <p:txBody>
          <a:bodyPr wrap="square" rtlCol="0">
            <a:spAutoFit/>
          </a:bodyPr>
          <a:lstStyle/>
          <a:p>
            <a:pPr marL="3175" algn="ctr" eaLnBrk="1" hangingPunct="1"/>
            <a:r>
              <a:rPr lang="tr-TR" sz="3200" dirty="0">
                <a:latin typeface="Arial" panose="020B0604020202020204" pitchFamily="34" charset="0"/>
                <a:cs typeface="Arial" panose="020B0604020202020204" pitchFamily="34" charset="0"/>
              </a:rPr>
              <a:t>İrade, Allah'ta (c.c.) sonsuz bir özelliğe sahipken insanda sınırlı bir özelliğe sahiptir. Bu nedenle </a:t>
            </a:r>
            <a:r>
              <a:rPr lang="tr-TR" sz="3200" dirty="0">
                <a:solidFill>
                  <a:srgbClr val="FF0000"/>
                </a:solidFill>
                <a:latin typeface="Arial" panose="020B0604020202020204" pitchFamily="34" charset="0"/>
                <a:cs typeface="Arial" panose="020B0604020202020204" pitchFamily="34" charset="0"/>
              </a:rPr>
              <a:t>cüz-i irade </a:t>
            </a:r>
            <a:r>
              <a:rPr lang="tr-TR" sz="3200" dirty="0">
                <a:latin typeface="Arial" panose="020B0604020202020204" pitchFamily="34" charset="0"/>
                <a:cs typeface="Arial" panose="020B0604020202020204" pitchFamily="34" charset="0"/>
              </a:rPr>
              <a:t>ve </a:t>
            </a:r>
            <a:r>
              <a:rPr lang="tr-TR" sz="3200" dirty="0">
                <a:solidFill>
                  <a:srgbClr val="FF0000"/>
                </a:solidFill>
                <a:latin typeface="Arial" panose="020B0604020202020204" pitchFamily="34" charset="0"/>
                <a:cs typeface="Arial" panose="020B0604020202020204" pitchFamily="34" charset="0"/>
              </a:rPr>
              <a:t>külli irade </a:t>
            </a:r>
            <a:r>
              <a:rPr lang="tr-TR" sz="3200" dirty="0">
                <a:latin typeface="Arial" panose="020B0604020202020204" pitchFamily="34" charset="0"/>
                <a:cs typeface="Arial" panose="020B0604020202020204" pitchFamily="34" charset="0"/>
              </a:rPr>
              <a:t>olmak üzere iki kısımda incelenir.</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6678508" y="1794781"/>
            <a:ext cx="4085822" cy="2062103"/>
          </a:xfrm>
          <a:prstGeom prst="rect">
            <a:avLst/>
          </a:prstGeom>
          <a:noFill/>
        </p:spPr>
        <p:txBody>
          <a:bodyPr wrap="square" rtlCol="0">
            <a:spAutoFit/>
          </a:bodyPr>
          <a:lstStyle/>
          <a:p>
            <a:pPr marL="3175" algn="ctr"/>
            <a:r>
              <a:rPr lang="tr-TR" sz="3200" dirty="0">
                <a:latin typeface="Arial" panose="020B0604020202020204" pitchFamily="34" charset="0"/>
              </a:rPr>
              <a:t>En az iki seçenekten birini seçmeye, dileme ve tercih etme gücüdür.</a:t>
            </a:r>
          </a:p>
        </p:txBody>
      </p:sp>
      <p:sp>
        <p:nvSpPr>
          <p:cNvPr id="19" name="Metin kutusu 18">
            <a:extLst>
              <a:ext uri="{FF2B5EF4-FFF2-40B4-BE49-F238E27FC236}">
                <a16:creationId xmlns:a16="http://schemas.microsoft.com/office/drawing/2014/main" id="{7813F374-AC80-F582-FE13-7037F86658C3}"/>
              </a:ext>
            </a:extLst>
          </p:cNvPr>
          <p:cNvSpPr txBox="1"/>
          <p:nvPr/>
        </p:nvSpPr>
        <p:spPr>
          <a:xfrm>
            <a:off x="1511189" y="1160454"/>
            <a:ext cx="3917044" cy="461665"/>
          </a:xfrm>
          <a:prstGeom prst="rect">
            <a:avLst/>
          </a:prstGeom>
          <a:noFill/>
        </p:spPr>
        <p:txBody>
          <a:bodyPr wrap="square" rtlCol="0">
            <a:spAutoFit/>
          </a:bodyPr>
          <a:lstStyle/>
          <a:p>
            <a:pPr algn="ctr"/>
            <a:r>
              <a:rPr lang="tr-TR" sz="2400" b="1" dirty="0">
                <a:solidFill>
                  <a:schemeClr val="bg1"/>
                </a:solidFill>
                <a:latin typeface="Arial" panose="020B0604020202020204" pitchFamily="34" charset="0"/>
              </a:rPr>
              <a:t>İradenin Sözcük Anlamı</a:t>
            </a:r>
          </a:p>
        </p:txBody>
      </p:sp>
      <p:sp>
        <p:nvSpPr>
          <p:cNvPr id="20" name="Metin kutusu 19">
            <a:extLst>
              <a:ext uri="{FF2B5EF4-FFF2-40B4-BE49-F238E27FC236}">
                <a16:creationId xmlns:a16="http://schemas.microsoft.com/office/drawing/2014/main" id="{B2860622-7E88-1441-AFF1-FD96E3E00399}"/>
              </a:ext>
            </a:extLst>
          </p:cNvPr>
          <p:cNvSpPr txBox="1"/>
          <p:nvPr/>
        </p:nvSpPr>
        <p:spPr>
          <a:xfrm>
            <a:off x="7125076" y="1116769"/>
            <a:ext cx="3403414" cy="461665"/>
          </a:xfrm>
          <a:prstGeom prst="rect">
            <a:avLst/>
          </a:prstGeom>
          <a:noFill/>
        </p:spPr>
        <p:txBody>
          <a:bodyPr wrap="square" rtlCol="0">
            <a:spAutoFit/>
          </a:bodyPr>
          <a:lstStyle/>
          <a:p>
            <a:pPr algn="ctr"/>
            <a:r>
              <a:rPr lang="tr-TR" sz="2400" b="1" dirty="0">
                <a:solidFill>
                  <a:schemeClr val="bg1"/>
                </a:solidFill>
                <a:latin typeface="Arial" panose="020B0604020202020204" pitchFamily="34" charset="0"/>
              </a:rPr>
              <a:t>İradenin Terim Anlamı</a:t>
            </a: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B974E045-2B0D-6F25-148C-3E4AACAD8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İki seçenekten birini tercih etme gücü</a:t>
            </a:r>
          </a:p>
        </p:txBody>
      </p:sp>
      <p:sp>
        <p:nvSpPr>
          <p:cNvPr id="7" name="Metin kutusu 6">
            <a:extLst>
              <a:ext uri="{FF2B5EF4-FFF2-40B4-BE49-F238E27FC236}">
                <a16:creationId xmlns:a16="http://schemas.microsoft.com/office/drawing/2014/main" id="{B1A241D8-3741-C004-5159-D4721731283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C8E276E8-27E2-5E59-1304-76D89074C07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302ADCB-7EC5-B56D-41E9-AC2F1EF9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C</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Seçim yapmak, dilemek, seçenek </a:t>
            </a:r>
          </a:p>
        </p:txBody>
      </p:sp>
      <p:sp>
        <p:nvSpPr>
          <p:cNvPr id="7" name="Metin kutusu 6">
            <a:extLst>
              <a:ext uri="{FF2B5EF4-FFF2-40B4-BE49-F238E27FC236}">
                <a16:creationId xmlns:a16="http://schemas.microsoft.com/office/drawing/2014/main" id="{9398C1D9-A08D-53D8-89C5-EB6768CA3D1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3ED640A9-C230-D579-03FF-4F11F2F7D04C}"/>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67A446A5-FCEC-C236-A54B-03481D27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C</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İnsanın eylemlerinden zorunlu olanı</a:t>
            </a:r>
          </a:p>
        </p:txBody>
      </p:sp>
      <p:sp>
        <p:nvSpPr>
          <p:cNvPr id="7" name="Metin kutusu 6">
            <a:extLst>
              <a:ext uri="{FF2B5EF4-FFF2-40B4-BE49-F238E27FC236}">
                <a16:creationId xmlns:a16="http://schemas.microsoft.com/office/drawing/2014/main" id="{5FDA3D97-7C7D-8A4B-7E4C-B6693EA8F90C}"/>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53C2FB08-61CE-E817-C590-E1BE8D1361C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1F9DFE1-77BB-9A6D-3B33-C2E7E4C26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80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Hürriyet, serbestçe hareket edebilme</a:t>
            </a:r>
          </a:p>
        </p:txBody>
      </p:sp>
      <p:sp>
        <p:nvSpPr>
          <p:cNvPr id="24" name="Freeform 6">
            <a:extLst>
              <a:ext uri="{FF2B5EF4-FFF2-40B4-BE49-F238E27FC236}">
                <a16:creationId xmlns:a16="http://schemas.microsoft.com/office/drawing/2014/main" id="{B96A0DA3-AD46-75EE-BD18-75ECA8518B79}"/>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6" name="Freeform 6">
            <a:extLst>
              <a:ext uri="{FF2B5EF4-FFF2-40B4-BE49-F238E27FC236}">
                <a16:creationId xmlns:a16="http://schemas.microsoft.com/office/drawing/2014/main" id="{5F858D6C-964C-6DC9-97C8-53B65FC08E05}"/>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7" name="Freeform 6">
            <a:extLst>
              <a:ext uri="{FF2B5EF4-FFF2-40B4-BE49-F238E27FC236}">
                <a16:creationId xmlns:a16="http://schemas.microsoft.com/office/drawing/2014/main" id="{A16E2E11-596A-EDDB-43EE-5C8A53F8522F}"/>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8" name="Freeform 6">
            <a:extLst>
              <a:ext uri="{FF2B5EF4-FFF2-40B4-BE49-F238E27FC236}">
                <a16:creationId xmlns:a16="http://schemas.microsoft.com/office/drawing/2014/main" id="{CCC393D7-DA58-C8CB-3FDC-C49946FA0636}"/>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50E28095-92F7-2F94-9720-5A0C5BB8581E}"/>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F6611828-134D-F60A-E7F7-37D92209FFD7}"/>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C39642A0-9049-32FA-25B1-EAE3250B8C88}"/>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32" name="Metin kutusu 31">
            <a:extLst>
              <a:ext uri="{FF2B5EF4-FFF2-40B4-BE49-F238E27FC236}">
                <a16:creationId xmlns:a16="http://schemas.microsoft.com/office/drawing/2014/main" id="{C6E12980-796E-144A-71CB-46352ED9D881}"/>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Ö</a:t>
            </a:r>
          </a:p>
        </p:txBody>
      </p:sp>
      <p:sp>
        <p:nvSpPr>
          <p:cNvPr id="33" name="Metin kutusu 32">
            <a:extLst>
              <a:ext uri="{FF2B5EF4-FFF2-40B4-BE49-F238E27FC236}">
                <a16:creationId xmlns:a16="http://schemas.microsoft.com/office/drawing/2014/main" id="{0C75434C-0F37-4AD7-3F4F-2A5BB2FCBBFE}"/>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34" name="Metin kutusu 33">
            <a:extLst>
              <a:ext uri="{FF2B5EF4-FFF2-40B4-BE49-F238E27FC236}">
                <a16:creationId xmlns:a16="http://schemas.microsoft.com/office/drawing/2014/main" id="{E235764C-7295-3DAC-C1A0-13EE030C544D}"/>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G</a:t>
            </a:r>
          </a:p>
        </p:txBody>
      </p:sp>
      <p:sp>
        <p:nvSpPr>
          <p:cNvPr id="35" name="Metin kutusu 34">
            <a:extLst>
              <a:ext uri="{FF2B5EF4-FFF2-40B4-BE49-F238E27FC236}">
                <a16:creationId xmlns:a16="http://schemas.microsoft.com/office/drawing/2014/main" id="{B703D4DD-B379-3A43-58DE-5D0B31E5CBE1}"/>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36" name="Metin kutusu 35">
            <a:extLst>
              <a:ext uri="{FF2B5EF4-FFF2-40B4-BE49-F238E27FC236}">
                <a16:creationId xmlns:a16="http://schemas.microsoft.com/office/drawing/2014/main" id="{FBA37157-614C-D7C2-62F6-B4D4E82AC7D5}"/>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37" name="Metin kutusu 36">
            <a:extLst>
              <a:ext uri="{FF2B5EF4-FFF2-40B4-BE49-F238E27FC236}">
                <a16:creationId xmlns:a16="http://schemas.microsoft.com/office/drawing/2014/main" id="{23AA3B05-B739-E028-0FFD-37A9EC4DBD2C}"/>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8" name="Metin kutusu 37">
            <a:extLst>
              <a:ext uri="{FF2B5EF4-FFF2-40B4-BE49-F238E27FC236}">
                <a16:creationId xmlns:a16="http://schemas.microsoft.com/office/drawing/2014/main" id="{0E084BEC-DFEF-10C9-1B1E-3B36FC86E93B}"/>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39" name="Freeform 6">
            <a:extLst>
              <a:ext uri="{FF2B5EF4-FFF2-40B4-BE49-F238E27FC236}">
                <a16:creationId xmlns:a16="http://schemas.microsoft.com/office/drawing/2014/main" id="{1BECFF68-F773-ABB8-7EB5-904ADCA7A773}"/>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40" name="Metin kutusu 39">
            <a:extLst>
              <a:ext uri="{FF2B5EF4-FFF2-40B4-BE49-F238E27FC236}">
                <a16:creationId xmlns:a16="http://schemas.microsoft.com/office/drawing/2014/main" id="{02F56F92-A88C-1379-8304-A3859B6DF0F8}"/>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7" name="Metin kutusu 6">
            <a:extLst>
              <a:ext uri="{FF2B5EF4-FFF2-40B4-BE49-F238E27FC236}">
                <a16:creationId xmlns:a16="http://schemas.microsoft.com/office/drawing/2014/main" id="{84D1A991-0669-57BE-5077-685D23CAC3A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A39246FB-CBA3-D5C7-7719-D0003726B12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02763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55E9B61B-D244-0A45-E256-EFDD5141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Resim 13" descr="ekran görüntüsü, grafik, grafik tasarım, tasarım içeren bir resim&#10;&#10;Açıklama otomatik olarak oluşturuldu">
            <a:extLst>
              <a:ext uri="{FF2B5EF4-FFF2-40B4-BE49-F238E27FC236}">
                <a16:creationId xmlns:a16="http://schemas.microsoft.com/office/drawing/2014/main" id="{4F4A5E0A-2851-90CC-6302-ACC5A067F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2013562"/>
            <a:ext cx="4614000" cy="1008000"/>
          </a:xfrm>
          <a:prstGeom prst="rect">
            <a:avLst/>
          </a:prstGeom>
        </p:spPr>
      </p:pic>
      <p:pic>
        <p:nvPicPr>
          <p:cNvPr id="18" name="Resim 17" descr="ekran görüntüsü, grafik, grafik tasarım, tasarım içeren bir resim&#10;&#10;Açıklama otomatik olarak oluşturuldu">
            <a:extLst>
              <a:ext uri="{FF2B5EF4-FFF2-40B4-BE49-F238E27FC236}">
                <a16:creationId xmlns:a16="http://schemas.microsoft.com/office/drawing/2014/main" id="{DEF65EF1-4B38-8F3D-B33C-96599966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63203"/>
            <a:ext cx="4614000" cy="1008000"/>
          </a:xfrm>
          <a:prstGeom prst="rect">
            <a:avLst/>
          </a:prstGeom>
        </p:spPr>
      </p:pic>
      <p:pic>
        <p:nvPicPr>
          <p:cNvPr id="20" name="Resim 19" descr="ekran görüntüsü, grafik, grafik tasarım, tasarım içeren bir resim&#10;&#10;Açıklama otomatik olarak oluşturuldu">
            <a:extLst>
              <a:ext uri="{FF2B5EF4-FFF2-40B4-BE49-F238E27FC236}">
                <a16:creationId xmlns:a16="http://schemas.microsoft.com/office/drawing/2014/main" id="{615AE505-D033-775A-5203-D22FE217C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09625"/>
            <a:ext cx="4614000" cy="100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C78346E3-473B-23C9-0FBC-B3BD885F45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0548224-3F34-EC9B-3A84-04F6867D2FA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7" name="Grup 6">
            <a:extLst>
              <a:ext uri="{FF2B5EF4-FFF2-40B4-BE49-F238E27FC236}">
                <a16:creationId xmlns:a16="http://schemas.microsoft.com/office/drawing/2014/main" id="{0471592E-A42A-436D-3928-EB79ADBFA8D9}"/>
              </a:ext>
            </a:extLst>
          </p:cNvPr>
          <p:cNvGrpSpPr/>
          <p:nvPr/>
        </p:nvGrpSpPr>
        <p:grpSpPr>
          <a:xfrm>
            <a:off x="0" y="5365357"/>
            <a:ext cx="12192000" cy="954107"/>
            <a:chOff x="0" y="5372597"/>
            <a:chExt cx="12192000" cy="954107"/>
          </a:xfrm>
        </p:grpSpPr>
        <p:sp>
          <p:nvSpPr>
            <p:cNvPr id="10" name="Dikdörtgen 9">
              <a:extLst>
                <a:ext uri="{FF2B5EF4-FFF2-40B4-BE49-F238E27FC236}">
                  <a16:creationId xmlns:a16="http://schemas.microsoft.com/office/drawing/2014/main" id="{D32972ED-CAD3-D1FD-75A1-241BD7FBAF38}"/>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2" name="Metin kutusu 11">
              <a:extLst>
                <a:ext uri="{FF2B5EF4-FFF2-40B4-BE49-F238E27FC236}">
                  <a16:creationId xmlns:a16="http://schemas.microsoft.com/office/drawing/2014/main" id="{2C90D1A1-A922-7486-198F-94DAC9FE8B52}"/>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5" name="Resim 14" descr="daire, ekran görüntüsü, grafik, yaratıcılık içeren bir resim&#10;&#10;Açıklama otomatik olarak oluşturuldu">
              <a:extLst>
                <a:ext uri="{FF2B5EF4-FFF2-40B4-BE49-F238E27FC236}">
                  <a16:creationId xmlns:a16="http://schemas.microsoft.com/office/drawing/2014/main" id="{FA1F1B5B-21A5-730B-005F-CB9A3C388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6" name="Resim 15" descr="daire, ekran görüntüsü, grafik, yaratıcılık içeren bir resim&#10;&#10;Açıklama otomatik olarak oluşturuldu">
              <a:extLst>
                <a:ext uri="{FF2B5EF4-FFF2-40B4-BE49-F238E27FC236}">
                  <a16:creationId xmlns:a16="http://schemas.microsoft.com/office/drawing/2014/main" id="{7ACA03B9-9A06-B7F2-8880-6C4AE0F12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1641177" y="4542722"/>
            <a:ext cx="4088440" cy="1384995"/>
          </a:xfrm>
          <a:prstGeom prst="rect">
            <a:avLst/>
          </a:prstGeom>
          <a:noFill/>
        </p:spPr>
        <p:txBody>
          <a:bodyPr wrap="square" rtlCol="0">
            <a:spAutoFit/>
          </a:bodyPr>
          <a:lstStyle/>
          <a:p>
            <a:pPr algn="r"/>
            <a:r>
              <a:rPr lang="tr-TR" sz="2800" b="1" dirty="0">
                <a:solidFill>
                  <a:srgbClr val="CC0000"/>
                </a:solidFill>
              </a:rPr>
              <a:t>Allah’ın (c.c.) sonsuz, sınırsız ve kuşatıcı iradesine denir.</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3" name="Resim 2" descr="daire, grafik, renklilik, astronomi içeren bir resim&#10;&#10;Açıklama otomatik olarak oluşturuldu">
            <a:extLst>
              <a:ext uri="{FF2B5EF4-FFF2-40B4-BE49-F238E27FC236}">
                <a16:creationId xmlns:a16="http://schemas.microsoft.com/office/drawing/2014/main" id="{3DFF9EEC-625E-4373-C710-CD1E27A31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908" y="1589205"/>
            <a:ext cx="6184184" cy="3679590"/>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3657601" y="2627511"/>
            <a:ext cx="2072016" cy="1323439"/>
          </a:xfrm>
          <a:prstGeom prst="rect">
            <a:avLst/>
          </a:prstGeom>
          <a:noFill/>
        </p:spPr>
        <p:txBody>
          <a:bodyPr wrap="square" rtlCol="0">
            <a:spAutoFit/>
          </a:bodyPr>
          <a:lstStyle/>
          <a:p>
            <a:pPr algn="ctr"/>
            <a:r>
              <a:rPr lang="tr-TR" sz="4000" b="1" dirty="0">
                <a:solidFill>
                  <a:schemeClr val="bg1"/>
                </a:solidFill>
              </a:rPr>
              <a:t>Külli </a:t>
            </a:r>
          </a:p>
          <a:p>
            <a:pPr algn="ctr"/>
            <a:r>
              <a:rPr lang="tr-TR" sz="4000" b="1" dirty="0">
                <a:solidFill>
                  <a:schemeClr val="bg1"/>
                </a:solidFill>
              </a:rPr>
              <a:t>İrade</a:t>
            </a:r>
          </a:p>
        </p:txBody>
      </p:sp>
      <p:sp>
        <p:nvSpPr>
          <p:cNvPr id="5" name="Metin kutusu 4">
            <a:extLst>
              <a:ext uri="{FF2B5EF4-FFF2-40B4-BE49-F238E27FC236}">
                <a16:creationId xmlns:a16="http://schemas.microsoft.com/office/drawing/2014/main" id="{EE429053-24B5-D175-2F77-647487A28857}"/>
              </a:ext>
            </a:extLst>
          </p:cNvPr>
          <p:cNvSpPr txBox="1"/>
          <p:nvPr/>
        </p:nvSpPr>
        <p:spPr>
          <a:xfrm>
            <a:off x="6462385" y="2767280"/>
            <a:ext cx="2072016" cy="1323439"/>
          </a:xfrm>
          <a:prstGeom prst="rect">
            <a:avLst/>
          </a:prstGeom>
          <a:noFill/>
        </p:spPr>
        <p:txBody>
          <a:bodyPr wrap="square" rtlCol="0">
            <a:spAutoFit/>
          </a:bodyPr>
          <a:lstStyle/>
          <a:p>
            <a:pPr algn="ctr"/>
            <a:r>
              <a:rPr lang="tr-TR" sz="4000" b="1" dirty="0">
                <a:solidFill>
                  <a:schemeClr val="bg1"/>
                </a:solidFill>
              </a:rPr>
              <a:t>Cüz-i </a:t>
            </a:r>
          </a:p>
          <a:p>
            <a:pPr algn="ctr"/>
            <a:r>
              <a:rPr lang="tr-TR" sz="4000" b="1" dirty="0">
                <a:solidFill>
                  <a:schemeClr val="bg1"/>
                </a:solidFill>
              </a:rPr>
              <a:t>İrade</a:t>
            </a:r>
          </a:p>
        </p:txBody>
      </p:sp>
      <p:sp>
        <p:nvSpPr>
          <p:cNvPr id="22" name="Metin kutusu 21">
            <a:extLst>
              <a:ext uri="{FF2B5EF4-FFF2-40B4-BE49-F238E27FC236}">
                <a16:creationId xmlns:a16="http://schemas.microsoft.com/office/drawing/2014/main" id="{53D9E13B-04AC-DDF9-E529-20BB8EBCD83B}"/>
              </a:ext>
            </a:extLst>
          </p:cNvPr>
          <p:cNvSpPr txBox="1"/>
          <p:nvPr/>
        </p:nvSpPr>
        <p:spPr>
          <a:xfrm>
            <a:off x="6414981" y="973664"/>
            <a:ext cx="4431209" cy="1384995"/>
          </a:xfrm>
          <a:prstGeom prst="rect">
            <a:avLst/>
          </a:prstGeom>
          <a:noFill/>
        </p:spPr>
        <p:txBody>
          <a:bodyPr wrap="square" rtlCol="0">
            <a:spAutoFit/>
          </a:bodyPr>
          <a:lstStyle/>
          <a:p>
            <a:r>
              <a:rPr lang="tr-TR" sz="2800" b="1" dirty="0">
                <a:solidFill>
                  <a:srgbClr val="FF6600"/>
                </a:solidFill>
              </a:rPr>
              <a:t>Allah (c.c.) tarafından </a:t>
            </a:r>
          </a:p>
          <a:p>
            <a:r>
              <a:rPr lang="tr-TR" sz="2800" b="1" dirty="0">
                <a:solidFill>
                  <a:srgbClr val="FF6600"/>
                </a:solidFill>
              </a:rPr>
              <a:t>insana verilen sonlu ve kısıtlı tercih edebilme yeteneğidir.</a:t>
            </a:r>
          </a:p>
        </p:txBody>
      </p:sp>
      <p:pic>
        <p:nvPicPr>
          <p:cNvPr id="24" name="Resim 23" descr="ekran görüntüsü, kanca içeren bir resim&#10;&#10;Açıklama otomatik olarak oluşturuldu">
            <a:extLst>
              <a:ext uri="{FF2B5EF4-FFF2-40B4-BE49-F238E27FC236}">
                <a16:creationId xmlns:a16="http://schemas.microsoft.com/office/drawing/2014/main" id="{50F3A461-DF4A-691B-DE66-A02C8D6F2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72" y="661182"/>
            <a:ext cx="2058259" cy="2767818"/>
          </a:xfrm>
          <a:prstGeom prst="rect">
            <a:avLst/>
          </a:prstGeom>
        </p:spPr>
      </p:pic>
      <p:pic>
        <p:nvPicPr>
          <p:cNvPr id="26" name="Resim 25" descr="çim, giyim, kişi, şahıs, ayakkabı içeren bir resim&#10;&#10;Açıklama otomatik olarak oluşturuldu">
            <a:extLst>
              <a:ext uri="{FF2B5EF4-FFF2-40B4-BE49-F238E27FC236}">
                <a16:creationId xmlns:a16="http://schemas.microsoft.com/office/drawing/2014/main" id="{1459E15D-5B45-F2C7-B126-E6E5D562A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0699" y="3412577"/>
            <a:ext cx="2058693" cy="2768400"/>
          </a:xfrm>
          <a:prstGeom prst="rect">
            <a:avLst/>
          </a:prstGeom>
        </p:spPr>
      </p:pic>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çizgi film, grafik içeren bir resim&#10;&#10;Açıklama otomatik olarak oluşturuldu">
            <a:extLst>
              <a:ext uri="{FF2B5EF4-FFF2-40B4-BE49-F238E27FC236}">
                <a16:creationId xmlns:a16="http://schemas.microsoft.com/office/drawing/2014/main" id="{D184EFDC-A405-F4C7-B2D8-5BAE283BC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8712523" y="1443841"/>
            <a:ext cx="3118406" cy="3970318"/>
          </a:xfrm>
          <a:prstGeom prst="rect">
            <a:avLst/>
          </a:prstGeom>
          <a:noFill/>
        </p:spPr>
        <p:txBody>
          <a:bodyPr wrap="square" rtlCol="0">
            <a:spAutoFit/>
          </a:bodyPr>
          <a:lstStyle/>
          <a:p>
            <a:r>
              <a:rPr lang="tr-TR" sz="2800" b="1" dirty="0">
                <a:solidFill>
                  <a:srgbClr val="FF6600"/>
                </a:solidFill>
              </a:rPr>
              <a:t>Cüz-i İrade</a:t>
            </a:r>
          </a:p>
          <a:p>
            <a:endParaRPr lang="tr-TR" sz="2800" b="1" dirty="0">
              <a:solidFill>
                <a:srgbClr val="FF6600"/>
              </a:solidFill>
            </a:endParaRPr>
          </a:p>
          <a:p>
            <a:r>
              <a:rPr lang="tr-TR" sz="2800" dirty="0"/>
              <a:t>İnsanın iradesi Allah'ın (c.c.) iradesi tarafından kuşatılmıştır. </a:t>
            </a:r>
          </a:p>
          <a:p>
            <a:r>
              <a:rPr lang="tr-TR" sz="2800" dirty="0"/>
              <a:t>Bu nedenle insanların tercihleri sınırlıdır.</a:t>
            </a:r>
          </a:p>
        </p:txBody>
      </p:sp>
      <p:sp>
        <p:nvSpPr>
          <p:cNvPr id="5" name="Metin kutusu 4">
            <a:extLst>
              <a:ext uri="{FF2B5EF4-FFF2-40B4-BE49-F238E27FC236}">
                <a16:creationId xmlns:a16="http://schemas.microsoft.com/office/drawing/2014/main" id="{AC82771C-DD00-341E-ABFE-2175711BD1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3452277C-E10A-2179-5365-ABF53B4E27A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9" name="Resim 8" descr="daire, renklilik, grafik içeren bir resim&#10;&#10;Açıklama otomatik olarak oluşturuldu">
            <a:extLst>
              <a:ext uri="{FF2B5EF4-FFF2-40B4-BE49-F238E27FC236}">
                <a16:creationId xmlns:a16="http://schemas.microsoft.com/office/drawing/2014/main" id="{C038CBB2-541F-FBF4-4F58-67D6A17AF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143" y="981381"/>
            <a:ext cx="4885714" cy="4895238"/>
          </a:xfrm>
          <a:prstGeom prst="rect">
            <a:avLst/>
          </a:prstGeom>
        </p:spPr>
      </p:pic>
      <p:sp>
        <p:nvSpPr>
          <p:cNvPr id="14" name="Metin kutusu 13">
            <a:extLst>
              <a:ext uri="{FF2B5EF4-FFF2-40B4-BE49-F238E27FC236}">
                <a16:creationId xmlns:a16="http://schemas.microsoft.com/office/drawing/2014/main" id="{9ECFD370-605C-4B4E-B7DA-4C4D3234DC65}"/>
              </a:ext>
            </a:extLst>
          </p:cNvPr>
          <p:cNvSpPr txBox="1"/>
          <p:nvPr/>
        </p:nvSpPr>
        <p:spPr>
          <a:xfrm>
            <a:off x="98273" y="1443841"/>
            <a:ext cx="3376678" cy="3970318"/>
          </a:xfrm>
          <a:prstGeom prst="rect">
            <a:avLst/>
          </a:prstGeom>
          <a:noFill/>
        </p:spPr>
        <p:txBody>
          <a:bodyPr wrap="square" rtlCol="0">
            <a:spAutoFit/>
          </a:bodyPr>
          <a:lstStyle/>
          <a:p>
            <a:pPr algn="r"/>
            <a:r>
              <a:rPr lang="tr-TR" sz="2800" b="1" dirty="0">
                <a:solidFill>
                  <a:srgbClr val="CC0000"/>
                </a:solidFill>
              </a:rPr>
              <a:t>Külli İrade</a:t>
            </a:r>
          </a:p>
          <a:p>
            <a:pPr algn="r"/>
            <a:endParaRPr lang="tr-TR" sz="2800" b="1" dirty="0">
              <a:solidFill>
                <a:srgbClr val="CC0000"/>
              </a:solidFill>
            </a:endParaRPr>
          </a:p>
          <a:p>
            <a:pPr algn="r"/>
            <a:r>
              <a:rPr lang="tr-TR" sz="2800" dirty="0"/>
              <a:t>Allah'ın (c.c.) iradesi sonsuzdur ve herhangi bir sınırlamaya maruz kalamaz. O'nun iradesi insanların iradesini kapsar.</a:t>
            </a:r>
          </a:p>
        </p:txBody>
      </p:sp>
      <p:sp>
        <p:nvSpPr>
          <p:cNvPr id="11" name="Metin kutusu 10">
            <a:extLst>
              <a:ext uri="{FF2B5EF4-FFF2-40B4-BE49-F238E27FC236}">
                <a16:creationId xmlns:a16="http://schemas.microsoft.com/office/drawing/2014/main" id="{BA6CB7E4-0DCE-9BCF-847A-572942FB01FB}"/>
              </a:ext>
            </a:extLst>
          </p:cNvPr>
          <p:cNvSpPr txBox="1"/>
          <p:nvPr/>
        </p:nvSpPr>
        <p:spPr>
          <a:xfrm>
            <a:off x="4958016" y="1337468"/>
            <a:ext cx="2275967" cy="461665"/>
          </a:xfrm>
          <a:prstGeom prst="rect">
            <a:avLst/>
          </a:prstGeom>
          <a:noFill/>
        </p:spPr>
        <p:txBody>
          <a:bodyPr wrap="square" rtlCol="0">
            <a:spAutoFit/>
          </a:bodyPr>
          <a:lstStyle/>
          <a:p>
            <a:pPr algn="ctr"/>
            <a:r>
              <a:rPr lang="tr-TR" sz="2400" b="1" dirty="0">
                <a:solidFill>
                  <a:schemeClr val="bg1"/>
                </a:solidFill>
              </a:rPr>
              <a:t>İnsanın cinsiyeti</a:t>
            </a:r>
          </a:p>
        </p:txBody>
      </p:sp>
      <p:sp>
        <p:nvSpPr>
          <p:cNvPr id="15" name="Metin kutusu 14">
            <a:extLst>
              <a:ext uri="{FF2B5EF4-FFF2-40B4-BE49-F238E27FC236}">
                <a16:creationId xmlns:a16="http://schemas.microsoft.com/office/drawing/2014/main" id="{A377E083-29A9-7291-5681-CF05C2E9132B}"/>
              </a:ext>
            </a:extLst>
          </p:cNvPr>
          <p:cNvSpPr txBox="1"/>
          <p:nvPr/>
        </p:nvSpPr>
        <p:spPr>
          <a:xfrm>
            <a:off x="4958016" y="5058867"/>
            <a:ext cx="2275967" cy="461665"/>
          </a:xfrm>
          <a:prstGeom prst="rect">
            <a:avLst/>
          </a:prstGeom>
          <a:noFill/>
        </p:spPr>
        <p:txBody>
          <a:bodyPr wrap="square" rtlCol="0">
            <a:spAutoFit/>
          </a:bodyPr>
          <a:lstStyle/>
          <a:p>
            <a:pPr algn="ctr"/>
            <a:r>
              <a:rPr lang="tr-TR" sz="2400" b="1" dirty="0">
                <a:solidFill>
                  <a:schemeClr val="bg1"/>
                </a:solidFill>
              </a:rPr>
              <a:t>İnsanın ırkı</a:t>
            </a:r>
          </a:p>
        </p:txBody>
      </p:sp>
      <p:sp>
        <p:nvSpPr>
          <p:cNvPr id="16" name="Metin kutusu 15">
            <a:extLst>
              <a:ext uri="{FF2B5EF4-FFF2-40B4-BE49-F238E27FC236}">
                <a16:creationId xmlns:a16="http://schemas.microsoft.com/office/drawing/2014/main" id="{F50BE907-14DE-F4A7-16CF-4E954DC038B9}"/>
              </a:ext>
            </a:extLst>
          </p:cNvPr>
          <p:cNvSpPr txBox="1"/>
          <p:nvPr/>
        </p:nvSpPr>
        <p:spPr>
          <a:xfrm>
            <a:off x="3025555" y="2999474"/>
            <a:ext cx="2275967" cy="830997"/>
          </a:xfrm>
          <a:prstGeom prst="rect">
            <a:avLst/>
          </a:prstGeom>
          <a:noFill/>
        </p:spPr>
        <p:txBody>
          <a:bodyPr wrap="square" rtlCol="0">
            <a:spAutoFit/>
          </a:bodyPr>
          <a:lstStyle/>
          <a:p>
            <a:pPr algn="ctr"/>
            <a:r>
              <a:rPr lang="tr-TR" sz="2400" b="1" dirty="0">
                <a:solidFill>
                  <a:schemeClr val="bg1"/>
                </a:solidFill>
              </a:rPr>
              <a:t>Doğa </a:t>
            </a:r>
          </a:p>
          <a:p>
            <a:pPr algn="ctr"/>
            <a:r>
              <a:rPr lang="tr-TR" sz="2400" b="1" dirty="0">
                <a:solidFill>
                  <a:schemeClr val="bg1"/>
                </a:solidFill>
              </a:rPr>
              <a:t>olayları</a:t>
            </a:r>
          </a:p>
        </p:txBody>
      </p:sp>
      <p:sp>
        <p:nvSpPr>
          <p:cNvPr id="17" name="Metin kutusu 16">
            <a:extLst>
              <a:ext uri="{FF2B5EF4-FFF2-40B4-BE49-F238E27FC236}">
                <a16:creationId xmlns:a16="http://schemas.microsoft.com/office/drawing/2014/main" id="{8B70362D-D52F-BE15-3835-C329F5CA6ABA}"/>
              </a:ext>
            </a:extLst>
          </p:cNvPr>
          <p:cNvSpPr txBox="1"/>
          <p:nvPr/>
        </p:nvSpPr>
        <p:spPr>
          <a:xfrm>
            <a:off x="6875614" y="3043305"/>
            <a:ext cx="2275967" cy="769441"/>
          </a:xfrm>
          <a:prstGeom prst="rect">
            <a:avLst/>
          </a:prstGeom>
          <a:noFill/>
        </p:spPr>
        <p:txBody>
          <a:bodyPr wrap="square" rtlCol="0">
            <a:spAutoFit/>
          </a:bodyPr>
          <a:lstStyle/>
          <a:p>
            <a:pPr algn="ctr"/>
            <a:r>
              <a:rPr lang="tr-TR" sz="2200" b="1" dirty="0">
                <a:solidFill>
                  <a:schemeClr val="bg1"/>
                </a:solidFill>
              </a:rPr>
              <a:t>Göz </a:t>
            </a:r>
          </a:p>
          <a:p>
            <a:pPr algn="ctr"/>
            <a:r>
              <a:rPr lang="tr-TR" sz="2200" b="1" dirty="0">
                <a:solidFill>
                  <a:schemeClr val="bg1"/>
                </a:solidFill>
              </a:rPr>
              <a:t>rengimiz</a:t>
            </a:r>
          </a:p>
        </p:txBody>
      </p:sp>
      <p:sp>
        <p:nvSpPr>
          <p:cNvPr id="21" name="Metin kutusu 20">
            <a:extLst>
              <a:ext uri="{FF2B5EF4-FFF2-40B4-BE49-F238E27FC236}">
                <a16:creationId xmlns:a16="http://schemas.microsoft.com/office/drawing/2014/main" id="{EF0C3D87-E4E5-005B-2309-F7A470F68EDD}"/>
              </a:ext>
            </a:extLst>
          </p:cNvPr>
          <p:cNvSpPr txBox="1"/>
          <p:nvPr/>
        </p:nvSpPr>
        <p:spPr>
          <a:xfrm>
            <a:off x="3368598" y="1951855"/>
            <a:ext cx="2275967" cy="769441"/>
          </a:xfrm>
          <a:prstGeom prst="rect">
            <a:avLst/>
          </a:prstGeom>
          <a:noFill/>
        </p:spPr>
        <p:txBody>
          <a:bodyPr wrap="square" rtlCol="0">
            <a:spAutoFit/>
          </a:bodyPr>
          <a:lstStyle/>
          <a:p>
            <a:pPr algn="ctr"/>
            <a:r>
              <a:rPr lang="tr-TR" sz="2200" b="1" dirty="0">
                <a:solidFill>
                  <a:schemeClr val="bg1"/>
                </a:solidFill>
              </a:rPr>
              <a:t>Anne ve </a:t>
            </a:r>
          </a:p>
          <a:p>
            <a:pPr algn="ctr"/>
            <a:r>
              <a:rPr lang="tr-TR" sz="2200" b="1" dirty="0">
                <a:solidFill>
                  <a:schemeClr val="bg1"/>
                </a:solidFill>
              </a:rPr>
              <a:t>babamız</a:t>
            </a:r>
          </a:p>
        </p:txBody>
      </p:sp>
      <p:sp>
        <p:nvSpPr>
          <p:cNvPr id="22" name="Metin kutusu 21">
            <a:extLst>
              <a:ext uri="{FF2B5EF4-FFF2-40B4-BE49-F238E27FC236}">
                <a16:creationId xmlns:a16="http://schemas.microsoft.com/office/drawing/2014/main" id="{7433A9D8-3E1A-D253-7CB7-29C82071110D}"/>
              </a:ext>
            </a:extLst>
          </p:cNvPr>
          <p:cNvSpPr txBox="1"/>
          <p:nvPr/>
        </p:nvSpPr>
        <p:spPr>
          <a:xfrm>
            <a:off x="6638923" y="1958086"/>
            <a:ext cx="2275967" cy="769441"/>
          </a:xfrm>
          <a:prstGeom prst="rect">
            <a:avLst/>
          </a:prstGeom>
          <a:noFill/>
        </p:spPr>
        <p:txBody>
          <a:bodyPr wrap="square" rtlCol="0">
            <a:spAutoFit/>
          </a:bodyPr>
          <a:lstStyle/>
          <a:p>
            <a:pPr algn="ctr"/>
            <a:r>
              <a:rPr lang="tr-TR" sz="2200" b="1" dirty="0">
                <a:solidFill>
                  <a:schemeClr val="bg1"/>
                </a:solidFill>
              </a:rPr>
              <a:t>Ten </a:t>
            </a:r>
          </a:p>
          <a:p>
            <a:pPr algn="ctr"/>
            <a:r>
              <a:rPr lang="tr-TR" sz="2200" b="1" dirty="0">
                <a:solidFill>
                  <a:schemeClr val="bg1"/>
                </a:solidFill>
              </a:rPr>
              <a:t>rengimiz</a:t>
            </a:r>
          </a:p>
        </p:txBody>
      </p:sp>
      <p:sp>
        <p:nvSpPr>
          <p:cNvPr id="23" name="Metin kutusu 22">
            <a:extLst>
              <a:ext uri="{FF2B5EF4-FFF2-40B4-BE49-F238E27FC236}">
                <a16:creationId xmlns:a16="http://schemas.microsoft.com/office/drawing/2014/main" id="{7E8A89F4-5FA3-CB2A-B9D1-3564992F1D4E}"/>
              </a:ext>
            </a:extLst>
          </p:cNvPr>
          <p:cNvSpPr txBox="1"/>
          <p:nvPr/>
        </p:nvSpPr>
        <p:spPr>
          <a:xfrm>
            <a:off x="3530539" y="4291337"/>
            <a:ext cx="2275967" cy="769441"/>
          </a:xfrm>
          <a:prstGeom prst="rect">
            <a:avLst/>
          </a:prstGeom>
          <a:noFill/>
        </p:spPr>
        <p:txBody>
          <a:bodyPr wrap="square" rtlCol="0">
            <a:spAutoFit/>
          </a:bodyPr>
          <a:lstStyle/>
          <a:p>
            <a:pPr algn="ctr"/>
            <a:r>
              <a:rPr lang="tr-TR" sz="2200" b="1" dirty="0">
                <a:solidFill>
                  <a:schemeClr val="bg1"/>
                </a:solidFill>
              </a:rPr>
              <a:t>Doğum </a:t>
            </a:r>
          </a:p>
          <a:p>
            <a:pPr algn="ctr"/>
            <a:r>
              <a:rPr lang="tr-TR" sz="2200" b="1" dirty="0">
                <a:solidFill>
                  <a:schemeClr val="bg1"/>
                </a:solidFill>
              </a:rPr>
              <a:t>yerimiz</a:t>
            </a:r>
          </a:p>
        </p:txBody>
      </p:sp>
      <p:sp>
        <p:nvSpPr>
          <p:cNvPr id="25" name="Metin kutusu 24">
            <a:extLst>
              <a:ext uri="{FF2B5EF4-FFF2-40B4-BE49-F238E27FC236}">
                <a16:creationId xmlns:a16="http://schemas.microsoft.com/office/drawing/2014/main" id="{5A38F2F1-F3A0-554D-81DC-746B67582C5E}"/>
              </a:ext>
            </a:extLst>
          </p:cNvPr>
          <p:cNvSpPr txBox="1"/>
          <p:nvPr/>
        </p:nvSpPr>
        <p:spPr>
          <a:xfrm>
            <a:off x="6402366" y="4309100"/>
            <a:ext cx="2275967" cy="769441"/>
          </a:xfrm>
          <a:prstGeom prst="rect">
            <a:avLst/>
          </a:prstGeom>
          <a:noFill/>
        </p:spPr>
        <p:txBody>
          <a:bodyPr wrap="square" rtlCol="0">
            <a:spAutoFit/>
          </a:bodyPr>
          <a:lstStyle/>
          <a:p>
            <a:pPr algn="ctr"/>
            <a:r>
              <a:rPr lang="tr-TR" sz="2200" b="1" dirty="0">
                <a:solidFill>
                  <a:schemeClr val="bg1"/>
                </a:solidFill>
              </a:rPr>
              <a:t>Evrenin</a:t>
            </a:r>
          </a:p>
          <a:p>
            <a:pPr algn="ctr"/>
            <a:r>
              <a:rPr lang="tr-TR" sz="2200" b="1" dirty="0">
                <a:solidFill>
                  <a:schemeClr val="bg1"/>
                </a:solidFill>
              </a:rPr>
              <a:t>işleyişi</a:t>
            </a:r>
          </a:p>
        </p:txBody>
      </p:sp>
      <p:sp>
        <p:nvSpPr>
          <p:cNvPr id="27" name="Metin kutusu 26">
            <a:extLst>
              <a:ext uri="{FF2B5EF4-FFF2-40B4-BE49-F238E27FC236}">
                <a16:creationId xmlns:a16="http://schemas.microsoft.com/office/drawing/2014/main" id="{7C6CDF58-B597-2A43-4DB6-A9CDC829F285}"/>
              </a:ext>
            </a:extLst>
          </p:cNvPr>
          <p:cNvSpPr txBox="1"/>
          <p:nvPr/>
        </p:nvSpPr>
        <p:spPr>
          <a:xfrm>
            <a:off x="5003761" y="2307147"/>
            <a:ext cx="2275967" cy="430887"/>
          </a:xfrm>
          <a:prstGeom prst="rect">
            <a:avLst/>
          </a:prstGeom>
          <a:noFill/>
        </p:spPr>
        <p:txBody>
          <a:bodyPr wrap="square" rtlCol="0">
            <a:spAutoFit/>
          </a:bodyPr>
          <a:lstStyle/>
          <a:p>
            <a:pPr algn="ctr"/>
            <a:r>
              <a:rPr lang="tr-TR" sz="2200" b="1" dirty="0">
                <a:solidFill>
                  <a:schemeClr val="bg1"/>
                </a:solidFill>
              </a:rPr>
              <a:t>Din seçimi</a:t>
            </a:r>
          </a:p>
        </p:txBody>
      </p:sp>
      <p:sp>
        <p:nvSpPr>
          <p:cNvPr id="29" name="Metin kutusu 28">
            <a:extLst>
              <a:ext uri="{FF2B5EF4-FFF2-40B4-BE49-F238E27FC236}">
                <a16:creationId xmlns:a16="http://schemas.microsoft.com/office/drawing/2014/main" id="{E314DCAB-68FC-2B1C-59BB-29B3AFC6E653}"/>
              </a:ext>
            </a:extLst>
          </p:cNvPr>
          <p:cNvSpPr txBox="1"/>
          <p:nvPr/>
        </p:nvSpPr>
        <p:spPr>
          <a:xfrm>
            <a:off x="4965638" y="3024829"/>
            <a:ext cx="2275967" cy="769441"/>
          </a:xfrm>
          <a:prstGeom prst="rect">
            <a:avLst/>
          </a:prstGeom>
          <a:noFill/>
        </p:spPr>
        <p:txBody>
          <a:bodyPr wrap="square" rtlCol="0">
            <a:spAutoFit/>
          </a:bodyPr>
          <a:lstStyle/>
          <a:p>
            <a:pPr algn="ctr"/>
            <a:r>
              <a:rPr lang="tr-TR" sz="2200" b="1" dirty="0">
                <a:solidFill>
                  <a:schemeClr val="bg1"/>
                </a:solidFill>
              </a:rPr>
              <a:t>İyi ve kötü davranışlarımız</a:t>
            </a:r>
          </a:p>
        </p:txBody>
      </p:sp>
      <p:sp>
        <p:nvSpPr>
          <p:cNvPr id="31" name="Metin kutusu 30">
            <a:extLst>
              <a:ext uri="{FF2B5EF4-FFF2-40B4-BE49-F238E27FC236}">
                <a16:creationId xmlns:a16="http://schemas.microsoft.com/office/drawing/2014/main" id="{7AD99A44-70C1-25D3-9622-16220A4D9550}"/>
              </a:ext>
            </a:extLst>
          </p:cNvPr>
          <p:cNvSpPr txBox="1"/>
          <p:nvPr/>
        </p:nvSpPr>
        <p:spPr>
          <a:xfrm>
            <a:off x="5003761" y="4077475"/>
            <a:ext cx="2275967" cy="430887"/>
          </a:xfrm>
          <a:prstGeom prst="rect">
            <a:avLst/>
          </a:prstGeom>
          <a:noFill/>
        </p:spPr>
        <p:txBody>
          <a:bodyPr wrap="square" rtlCol="0">
            <a:spAutoFit/>
          </a:bodyPr>
          <a:lstStyle/>
          <a:p>
            <a:pPr algn="ctr"/>
            <a:r>
              <a:rPr lang="tr-TR" sz="2200" b="1" dirty="0">
                <a:solidFill>
                  <a:schemeClr val="bg1"/>
                </a:solidFill>
              </a:rPr>
              <a:t>Mesleğimiz</a:t>
            </a:r>
          </a:p>
        </p:txBody>
      </p:sp>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8">
            <a:extLst>
              <a:ext uri="{FF2B5EF4-FFF2-40B4-BE49-F238E27FC236}">
                <a16:creationId xmlns:a16="http://schemas.microsoft.com/office/drawing/2014/main" id="{AFC48092-3A27-F6FD-8D3D-6D4C6CEB500A}"/>
              </a:ext>
            </a:extLst>
          </p:cNvPr>
          <p:cNvSpPr txBox="1"/>
          <p:nvPr/>
        </p:nvSpPr>
        <p:spPr>
          <a:xfrm>
            <a:off x="4101077" y="976007"/>
            <a:ext cx="7469942"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İnsanların eylemleri zorunlu ve </a:t>
            </a:r>
          </a:p>
          <a:p>
            <a:r>
              <a:rPr lang="tr-TR" sz="2800" dirty="0">
                <a:latin typeface="Arial" panose="020B0604020202020204" pitchFamily="34" charset="0"/>
                <a:cs typeface="Arial" panose="020B0604020202020204" pitchFamily="34" charset="0"/>
              </a:rPr>
              <a:t>tercihe dayalı olarak iki kısma ayrılmaktadır.</a:t>
            </a:r>
          </a:p>
        </p:txBody>
      </p:sp>
      <p:sp>
        <p:nvSpPr>
          <p:cNvPr id="13" name="Metin kutusu 12">
            <a:extLst>
              <a:ext uri="{FF2B5EF4-FFF2-40B4-BE49-F238E27FC236}">
                <a16:creationId xmlns:a16="http://schemas.microsoft.com/office/drawing/2014/main" id="{F48FAA1D-BF9E-667A-083E-DA7E4B2C9B44}"/>
              </a:ext>
            </a:extLst>
          </p:cNvPr>
          <p:cNvSpPr txBox="1"/>
          <p:nvPr/>
        </p:nvSpPr>
        <p:spPr>
          <a:xfrm>
            <a:off x="4101076" y="2222332"/>
            <a:ext cx="7640529"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Kişinin herhangi baskı veya zorlamaya maruz kalmadan serbestçe seçimlerde bulunması onun özgürlüğünü ifade eder.</a:t>
            </a:r>
          </a:p>
        </p:txBody>
      </p:sp>
      <p:sp>
        <p:nvSpPr>
          <p:cNvPr id="14" name="Metin kutusu 13">
            <a:extLst>
              <a:ext uri="{FF2B5EF4-FFF2-40B4-BE49-F238E27FC236}">
                <a16:creationId xmlns:a16="http://schemas.microsoft.com/office/drawing/2014/main" id="{8ABE6506-64C7-AB4B-041E-FF3F7B0BDF40}"/>
              </a:ext>
            </a:extLst>
          </p:cNvPr>
          <p:cNvSpPr txBox="1"/>
          <p:nvPr/>
        </p:nvSpPr>
        <p:spPr>
          <a:xfrm>
            <a:off x="4101077" y="3961099"/>
            <a:ext cx="7469942" cy="1815882"/>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İnsan bu özgürlüğü sebebiyle tercihlerinin sonuçlarını kabul eder ve hesap vermesi gerekir. Onun bu özelliği de sorumluluğu ifade eder.</a:t>
            </a:r>
          </a:p>
        </p:txBody>
      </p:sp>
      <p:pic>
        <p:nvPicPr>
          <p:cNvPr id="16" name="Resim 15" descr="tıbbi, kişi, şahıs, mavi, el içeren bir resim&#10;&#10;Açıklama otomatik olarak oluşturuldu">
            <a:extLst>
              <a:ext uri="{FF2B5EF4-FFF2-40B4-BE49-F238E27FC236}">
                <a16:creationId xmlns:a16="http://schemas.microsoft.com/office/drawing/2014/main" id="{19FDB7A0-5FB5-D121-5349-C7970507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4" y="735400"/>
            <a:ext cx="3502628" cy="5253943"/>
          </a:xfrm>
          <a:prstGeom prst="rect">
            <a:avLst/>
          </a:prstGeom>
        </p:spPr>
      </p:pic>
    </p:spTree>
    <p:extLst>
      <p:ext uri="{BB962C8B-B14F-4D97-AF65-F5344CB8AC3E}">
        <p14:creationId xmlns:p14="http://schemas.microsoft.com/office/powerpoint/2010/main" val="4036952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6" name="Resim 5" descr="grafik, grafik tasarım, macenta, renklilik içeren bir resim&#10;&#10;Açıklama otomatik olarak oluşturuldu">
            <a:extLst>
              <a:ext uri="{FF2B5EF4-FFF2-40B4-BE49-F238E27FC236}">
                <a16:creationId xmlns:a16="http://schemas.microsoft.com/office/drawing/2014/main" id="{C3AAB76D-F2EF-6E01-3754-B6219B713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13" y="600770"/>
            <a:ext cx="3644002" cy="1115841"/>
          </a:xfrm>
          <a:prstGeom prst="rect">
            <a:avLst/>
          </a:prstGeom>
        </p:spPr>
      </p:pic>
      <p:sp>
        <p:nvSpPr>
          <p:cNvPr id="7" name="Metin kutusu 6">
            <a:extLst>
              <a:ext uri="{FF2B5EF4-FFF2-40B4-BE49-F238E27FC236}">
                <a16:creationId xmlns:a16="http://schemas.microsoft.com/office/drawing/2014/main" id="{E0DBBA58-F29D-945F-31D5-93D0A66F4728}"/>
              </a:ext>
            </a:extLst>
          </p:cNvPr>
          <p:cNvSpPr txBox="1"/>
          <p:nvPr/>
        </p:nvSpPr>
        <p:spPr>
          <a:xfrm>
            <a:off x="1613624" y="748475"/>
            <a:ext cx="2275967" cy="830997"/>
          </a:xfrm>
          <a:prstGeom prst="rect">
            <a:avLst/>
          </a:prstGeom>
          <a:noFill/>
        </p:spPr>
        <p:txBody>
          <a:bodyPr wrap="square" rtlCol="0">
            <a:spAutoFit/>
          </a:bodyPr>
          <a:lstStyle/>
          <a:p>
            <a:pPr algn="ctr"/>
            <a:r>
              <a:rPr lang="tr-TR" sz="2400" b="1" dirty="0">
                <a:solidFill>
                  <a:schemeClr val="bg1"/>
                </a:solidFill>
              </a:rPr>
              <a:t>İrade ve Kader</a:t>
            </a:r>
          </a:p>
          <a:p>
            <a:pPr algn="ctr"/>
            <a:r>
              <a:rPr lang="tr-TR" sz="2400" b="1" dirty="0">
                <a:solidFill>
                  <a:schemeClr val="bg1"/>
                </a:solidFill>
              </a:rPr>
              <a:t>İlişkisi</a:t>
            </a:r>
          </a:p>
        </p:txBody>
      </p:sp>
      <p:sp>
        <p:nvSpPr>
          <p:cNvPr id="9" name="Metin kutusu 8">
            <a:extLst>
              <a:ext uri="{FF2B5EF4-FFF2-40B4-BE49-F238E27FC236}">
                <a16:creationId xmlns:a16="http://schemas.microsoft.com/office/drawing/2014/main" id="{AFC48092-3A27-F6FD-8D3D-6D4C6CEB500A}"/>
              </a:ext>
            </a:extLst>
          </p:cNvPr>
          <p:cNvSpPr txBox="1"/>
          <p:nvPr/>
        </p:nvSpPr>
        <p:spPr>
          <a:xfrm>
            <a:off x="4092545" y="2404944"/>
            <a:ext cx="7624767" cy="1384995"/>
          </a:xfrm>
          <a:prstGeom prst="rect">
            <a:avLst/>
          </a:prstGeom>
          <a:noFill/>
        </p:spPr>
        <p:txBody>
          <a:bodyPr wrap="square" rtlCol="0">
            <a:spAutoFit/>
          </a:bodyPr>
          <a:lstStyle/>
          <a:p>
            <a:r>
              <a:rPr lang="tr-TR" sz="2800" dirty="0"/>
              <a:t>• Hiçbir insan yaptığı kötü bir davranış sonucunda, “Ne yapayım, alın yazım buymuş, bu benim kaderimmiş.” diyemez.</a:t>
            </a:r>
          </a:p>
        </p:txBody>
      </p:sp>
      <p:sp>
        <p:nvSpPr>
          <p:cNvPr id="11" name="Metin kutusu 10">
            <a:extLst>
              <a:ext uri="{FF2B5EF4-FFF2-40B4-BE49-F238E27FC236}">
                <a16:creationId xmlns:a16="http://schemas.microsoft.com/office/drawing/2014/main" id="{00B6E78D-64B1-BEAC-ABB8-3C03D81A6258}"/>
              </a:ext>
            </a:extLst>
          </p:cNvPr>
          <p:cNvSpPr txBox="1"/>
          <p:nvPr/>
        </p:nvSpPr>
        <p:spPr>
          <a:xfrm>
            <a:off x="4092545" y="4095950"/>
            <a:ext cx="7624768" cy="1384995"/>
          </a:xfrm>
          <a:prstGeom prst="rect">
            <a:avLst/>
          </a:prstGeom>
          <a:noFill/>
        </p:spPr>
        <p:txBody>
          <a:bodyPr wrap="square" rtlCol="0">
            <a:spAutoFit/>
          </a:bodyPr>
          <a:lstStyle/>
          <a:p>
            <a:r>
              <a:rPr lang="tr-TR" sz="2800" dirty="0"/>
              <a:t>• İnsan “Kaderim böyle” diyerek sorumluluktan kurtulmanın mümkün olamayacağı gerçeğini bilmelidir. </a:t>
            </a:r>
          </a:p>
        </p:txBody>
      </p:sp>
      <p:pic>
        <p:nvPicPr>
          <p:cNvPr id="17" name="Resim 16" descr="ayaklar, ayakkabı, ayakkabılar içeren bir resim&#10;&#10;Açıklama otomatik olarak oluşturuldu">
            <a:extLst>
              <a:ext uri="{FF2B5EF4-FFF2-40B4-BE49-F238E27FC236}">
                <a16:creationId xmlns:a16="http://schemas.microsoft.com/office/drawing/2014/main" id="{131E69AA-34D1-64F5-3598-B6D7AFA6B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13" y="1782358"/>
            <a:ext cx="2880783" cy="4321175"/>
          </a:xfrm>
          <a:prstGeom prst="rect">
            <a:avLst/>
          </a:prstGeom>
        </p:spPr>
      </p:pic>
    </p:spTree>
    <p:extLst>
      <p:ext uri="{BB962C8B-B14F-4D97-AF65-F5344CB8AC3E}">
        <p14:creationId xmlns:p14="http://schemas.microsoft.com/office/powerpoint/2010/main" val="3716067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8" name="Ok: Sağ 17">
            <a:extLst>
              <a:ext uri="{FF2B5EF4-FFF2-40B4-BE49-F238E27FC236}">
                <a16:creationId xmlns:a16="http://schemas.microsoft.com/office/drawing/2014/main" id="{72607224-8472-283A-8EC5-C9B7AADBED7A}"/>
              </a:ext>
            </a:extLst>
          </p:cNvPr>
          <p:cNvSpPr/>
          <p:nvPr/>
        </p:nvSpPr>
        <p:spPr>
          <a:xfrm>
            <a:off x="6870160" y="1494796"/>
            <a:ext cx="913917" cy="452688"/>
          </a:xfrm>
          <a:prstGeom prst="rightArrow">
            <a:avLst/>
          </a:prstGeom>
          <a:solidFill>
            <a:srgbClr val="4C8CC7"/>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Sağ 18">
            <a:extLst>
              <a:ext uri="{FF2B5EF4-FFF2-40B4-BE49-F238E27FC236}">
                <a16:creationId xmlns:a16="http://schemas.microsoft.com/office/drawing/2014/main" id="{3FC8751E-E186-54BE-4AC8-24EC1770B695}"/>
              </a:ext>
            </a:extLst>
          </p:cNvPr>
          <p:cNvSpPr/>
          <p:nvPr/>
        </p:nvSpPr>
        <p:spPr>
          <a:xfrm>
            <a:off x="6908832" y="2532925"/>
            <a:ext cx="913917" cy="452688"/>
          </a:xfrm>
          <a:prstGeom prst="rightArrow">
            <a:avLst/>
          </a:prstGeom>
          <a:solidFill>
            <a:srgbClr val="826FC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00B6E78D-64B1-BEAC-ABB8-3C03D81A6258}"/>
              </a:ext>
            </a:extLst>
          </p:cNvPr>
          <p:cNvSpPr txBox="1"/>
          <p:nvPr/>
        </p:nvSpPr>
        <p:spPr>
          <a:xfrm>
            <a:off x="7822749" y="1480969"/>
            <a:ext cx="4066717" cy="523220"/>
          </a:xfrm>
          <a:prstGeom prst="rect">
            <a:avLst/>
          </a:prstGeom>
          <a:noFill/>
        </p:spPr>
        <p:txBody>
          <a:bodyPr wrap="square" rtlCol="0">
            <a:spAutoFit/>
          </a:bodyPr>
          <a:lstStyle/>
          <a:p>
            <a:r>
              <a:rPr lang="tr-TR" sz="2800" dirty="0"/>
              <a:t>Teslimiyet gerektirir.</a:t>
            </a:r>
          </a:p>
        </p:txBody>
      </p:sp>
      <p:pic>
        <p:nvPicPr>
          <p:cNvPr id="12" name="Resim 11" descr="daire, ekran görüntüsü, pembe, macenta içeren bir resim&#10;&#10;Açıklama otomatik olarak oluşturuldu">
            <a:extLst>
              <a:ext uri="{FF2B5EF4-FFF2-40B4-BE49-F238E27FC236}">
                <a16:creationId xmlns:a16="http://schemas.microsoft.com/office/drawing/2014/main" id="{DCD4125E-C351-47C0-BB65-340747403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86" y="830969"/>
            <a:ext cx="6529454" cy="2872958"/>
          </a:xfrm>
          <a:prstGeom prst="rect">
            <a:avLst/>
          </a:prstGeom>
        </p:spPr>
      </p:pic>
      <p:sp>
        <p:nvSpPr>
          <p:cNvPr id="9" name="Metin kutusu 8">
            <a:extLst>
              <a:ext uri="{FF2B5EF4-FFF2-40B4-BE49-F238E27FC236}">
                <a16:creationId xmlns:a16="http://schemas.microsoft.com/office/drawing/2014/main" id="{AFC48092-3A27-F6FD-8D3D-6D4C6CEB500A}"/>
              </a:ext>
            </a:extLst>
          </p:cNvPr>
          <p:cNvSpPr txBox="1"/>
          <p:nvPr/>
        </p:nvSpPr>
        <p:spPr>
          <a:xfrm>
            <a:off x="554085" y="1382469"/>
            <a:ext cx="1153852" cy="646331"/>
          </a:xfrm>
          <a:prstGeom prst="rect">
            <a:avLst/>
          </a:prstGeom>
          <a:noFill/>
        </p:spPr>
        <p:txBody>
          <a:bodyPr wrap="square" rtlCol="0">
            <a:spAutoFit/>
          </a:bodyPr>
          <a:lstStyle/>
          <a:p>
            <a:pPr algn="ctr"/>
            <a:r>
              <a:rPr lang="tr-TR" b="1" dirty="0">
                <a:solidFill>
                  <a:schemeClr val="bg1"/>
                </a:solidFill>
                <a:latin typeface="Arial" panose="020B0604020202020204" pitchFamily="34" charset="0"/>
                <a:cs typeface="Arial" panose="020B0604020202020204" pitchFamily="34" charset="0"/>
              </a:rPr>
              <a:t>İlahi </a:t>
            </a:r>
          </a:p>
          <a:p>
            <a:pPr algn="ctr"/>
            <a:r>
              <a:rPr lang="tr-TR" b="1" dirty="0">
                <a:solidFill>
                  <a:schemeClr val="bg1"/>
                </a:solidFill>
                <a:latin typeface="Arial" panose="020B0604020202020204" pitchFamily="34" charset="0"/>
                <a:cs typeface="Arial" panose="020B0604020202020204" pitchFamily="34" charset="0"/>
              </a:rPr>
              <a:t>Boyut</a:t>
            </a:r>
          </a:p>
        </p:txBody>
      </p:sp>
      <p:sp>
        <p:nvSpPr>
          <p:cNvPr id="13" name="Metin kutusu 12">
            <a:extLst>
              <a:ext uri="{FF2B5EF4-FFF2-40B4-BE49-F238E27FC236}">
                <a16:creationId xmlns:a16="http://schemas.microsoft.com/office/drawing/2014/main" id="{FB1B7CEE-9C91-3464-2EF9-BB01288E1F3A}"/>
              </a:ext>
            </a:extLst>
          </p:cNvPr>
          <p:cNvSpPr txBox="1"/>
          <p:nvPr/>
        </p:nvSpPr>
        <p:spPr>
          <a:xfrm>
            <a:off x="550078" y="2405262"/>
            <a:ext cx="1153852" cy="646331"/>
          </a:xfrm>
          <a:prstGeom prst="rect">
            <a:avLst/>
          </a:prstGeom>
          <a:noFill/>
        </p:spPr>
        <p:txBody>
          <a:bodyPr wrap="square" rtlCol="0">
            <a:spAutoFit/>
          </a:bodyPr>
          <a:lstStyle/>
          <a:p>
            <a:pPr algn="ctr"/>
            <a:r>
              <a:rPr lang="tr-TR" b="1" dirty="0">
                <a:solidFill>
                  <a:schemeClr val="bg1"/>
                </a:solidFill>
                <a:latin typeface="Arial" panose="020B0604020202020204" pitchFamily="34" charset="0"/>
                <a:cs typeface="Arial" panose="020B0604020202020204" pitchFamily="34" charset="0"/>
              </a:rPr>
              <a:t>Beşeri </a:t>
            </a:r>
          </a:p>
          <a:p>
            <a:pPr algn="ctr"/>
            <a:r>
              <a:rPr lang="tr-TR" b="1" dirty="0">
                <a:solidFill>
                  <a:schemeClr val="bg1"/>
                </a:solidFill>
                <a:latin typeface="Arial" panose="020B0604020202020204" pitchFamily="34" charset="0"/>
                <a:cs typeface="Arial" panose="020B0604020202020204" pitchFamily="34" charset="0"/>
              </a:rPr>
              <a:t>Boyut</a:t>
            </a:r>
          </a:p>
        </p:txBody>
      </p:sp>
      <p:sp>
        <p:nvSpPr>
          <p:cNvPr id="14" name="Metin kutusu 13">
            <a:extLst>
              <a:ext uri="{FF2B5EF4-FFF2-40B4-BE49-F238E27FC236}">
                <a16:creationId xmlns:a16="http://schemas.microsoft.com/office/drawing/2014/main" id="{B7D39058-F375-530C-5DCF-733D189493AA}"/>
              </a:ext>
            </a:extLst>
          </p:cNvPr>
          <p:cNvSpPr txBox="1"/>
          <p:nvPr/>
        </p:nvSpPr>
        <p:spPr>
          <a:xfrm>
            <a:off x="1880772" y="1886594"/>
            <a:ext cx="1888880" cy="646331"/>
          </a:xfrm>
          <a:prstGeom prst="rect">
            <a:avLst/>
          </a:prstGeom>
          <a:noFill/>
        </p:spPr>
        <p:txBody>
          <a:bodyPr wrap="square" rtlCol="0">
            <a:spAutoFit/>
          </a:bodyPr>
          <a:lstStyle/>
          <a:p>
            <a:pPr algn="ctr"/>
            <a:r>
              <a:rPr lang="tr-TR" sz="3600" b="1" dirty="0">
                <a:solidFill>
                  <a:schemeClr val="bg1"/>
                </a:solidFill>
                <a:latin typeface="Arial" panose="020B0604020202020204" pitchFamily="34" charset="0"/>
                <a:cs typeface="Arial" panose="020B0604020202020204" pitchFamily="34" charset="0"/>
              </a:rPr>
              <a:t>KADER</a:t>
            </a:r>
          </a:p>
        </p:txBody>
      </p:sp>
      <p:sp>
        <p:nvSpPr>
          <p:cNvPr id="15" name="Metin kutusu 14">
            <a:extLst>
              <a:ext uri="{FF2B5EF4-FFF2-40B4-BE49-F238E27FC236}">
                <a16:creationId xmlns:a16="http://schemas.microsoft.com/office/drawing/2014/main" id="{D8922C97-DCB4-E00F-CB40-0A06ED30A3A6}"/>
              </a:ext>
            </a:extLst>
          </p:cNvPr>
          <p:cNvSpPr txBox="1"/>
          <p:nvPr/>
        </p:nvSpPr>
        <p:spPr>
          <a:xfrm>
            <a:off x="4373901" y="1528192"/>
            <a:ext cx="2609644" cy="369332"/>
          </a:xfrm>
          <a:prstGeom prst="rect">
            <a:avLst/>
          </a:prstGeom>
          <a:noFill/>
        </p:spPr>
        <p:txBody>
          <a:bodyPr wrap="square" rtlCol="0">
            <a:spAutoFit/>
          </a:bodyPr>
          <a:lstStyle/>
          <a:p>
            <a:r>
              <a:rPr lang="tr-TR" b="1" dirty="0">
                <a:solidFill>
                  <a:schemeClr val="bg1"/>
                </a:solidFill>
                <a:latin typeface="Arial" panose="020B0604020202020204" pitchFamily="34" charset="0"/>
                <a:cs typeface="Arial" panose="020B0604020202020204" pitchFamily="34" charset="0"/>
              </a:rPr>
              <a:t>Önceden belirlenir</a:t>
            </a:r>
          </a:p>
        </p:txBody>
      </p:sp>
      <p:sp>
        <p:nvSpPr>
          <p:cNvPr id="16" name="Metin kutusu 15">
            <a:extLst>
              <a:ext uri="{FF2B5EF4-FFF2-40B4-BE49-F238E27FC236}">
                <a16:creationId xmlns:a16="http://schemas.microsoft.com/office/drawing/2014/main" id="{97D58B80-47F4-4093-9E0F-C94923536031}"/>
              </a:ext>
            </a:extLst>
          </p:cNvPr>
          <p:cNvSpPr txBox="1"/>
          <p:nvPr/>
        </p:nvSpPr>
        <p:spPr>
          <a:xfrm>
            <a:off x="4311697" y="2436104"/>
            <a:ext cx="2852243" cy="646331"/>
          </a:xfrm>
          <a:prstGeom prst="rect">
            <a:avLst/>
          </a:prstGeom>
          <a:noFill/>
        </p:spPr>
        <p:txBody>
          <a:bodyPr wrap="square" rtlCol="0">
            <a:spAutoFit/>
          </a:bodyPr>
          <a:lstStyle/>
          <a:p>
            <a:r>
              <a:rPr lang="tr-TR" b="1" dirty="0">
                <a:solidFill>
                  <a:schemeClr val="bg1"/>
                </a:solidFill>
                <a:latin typeface="Arial" panose="020B0604020202020204" pitchFamily="34" charset="0"/>
                <a:cs typeface="Arial" panose="020B0604020202020204" pitchFamily="34" charset="0"/>
              </a:rPr>
              <a:t>İnsanın tercihine bağlıdır.</a:t>
            </a:r>
          </a:p>
        </p:txBody>
      </p:sp>
      <p:sp>
        <p:nvSpPr>
          <p:cNvPr id="20" name="Metin kutusu 19">
            <a:extLst>
              <a:ext uri="{FF2B5EF4-FFF2-40B4-BE49-F238E27FC236}">
                <a16:creationId xmlns:a16="http://schemas.microsoft.com/office/drawing/2014/main" id="{3A2A71DC-8A6E-4390-A02E-BCDB774AD83B}"/>
              </a:ext>
            </a:extLst>
          </p:cNvPr>
          <p:cNvSpPr txBox="1"/>
          <p:nvPr/>
        </p:nvSpPr>
        <p:spPr>
          <a:xfrm>
            <a:off x="7822749" y="2466817"/>
            <a:ext cx="4066717" cy="523220"/>
          </a:xfrm>
          <a:prstGeom prst="rect">
            <a:avLst/>
          </a:prstGeom>
          <a:noFill/>
        </p:spPr>
        <p:txBody>
          <a:bodyPr wrap="square" rtlCol="0">
            <a:spAutoFit/>
          </a:bodyPr>
          <a:lstStyle/>
          <a:p>
            <a:r>
              <a:rPr lang="tr-TR" sz="2800" dirty="0"/>
              <a:t>Çalışma ve dua gerektirir.</a:t>
            </a:r>
          </a:p>
        </p:txBody>
      </p:sp>
      <p:pic>
        <p:nvPicPr>
          <p:cNvPr id="23" name="Resim 22" descr="daire, renklilik içeren bir resim&#10;&#10;Açıklama otomatik olarak oluşturuldu">
            <a:extLst>
              <a:ext uri="{FF2B5EF4-FFF2-40B4-BE49-F238E27FC236}">
                <a16:creationId xmlns:a16="http://schemas.microsoft.com/office/drawing/2014/main" id="{9540C190-B21D-874B-B7EA-8434D3435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5" y="3910901"/>
            <a:ext cx="2218940" cy="2119087"/>
          </a:xfrm>
          <a:prstGeom prst="rect">
            <a:avLst/>
          </a:prstGeom>
        </p:spPr>
      </p:pic>
      <p:pic>
        <p:nvPicPr>
          <p:cNvPr id="24" name="Resim 23" descr="daire, renklilik içeren bir resim&#10;&#10;Açıklama otomatik olarak oluşturuldu">
            <a:extLst>
              <a:ext uri="{FF2B5EF4-FFF2-40B4-BE49-F238E27FC236}">
                <a16:creationId xmlns:a16="http://schemas.microsoft.com/office/drawing/2014/main" id="{5BE27562-3A2B-3E71-232A-3349F904B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375" y="3928434"/>
            <a:ext cx="2218940" cy="2119087"/>
          </a:xfrm>
          <a:prstGeom prst="rect">
            <a:avLst/>
          </a:prstGeom>
        </p:spPr>
      </p:pic>
      <p:pic>
        <p:nvPicPr>
          <p:cNvPr id="25" name="Resim 24" descr="daire, renklilik içeren bir resim&#10;&#10;Açıklama otomatik olarak oluşturuldu">
            <a:extLst>
              <a:ext uri="{FF2B5EF4-FFF2-40B4-BE49-F238E27FC236}">
                <a16:creationId xmlns:a16="http://schemas.microsoft.com/office/drawing/2014/main" id="{80A7349F-3F09-FAD7-5137-68E007CAD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255" y="3907944"/>
            <a:ext cx="2218940" cy="2119087"/>
          </a:xfrm>
          <a:prstGeom prst="rect">
            <a:avLst/>
          </a:prstGeom>
        </p:spPr>
      </p:pic>
      <p:pic>
        <p:nvPicPr>
          <p:cNvPr id="26" name="Resim 25" descr="daire, renklilik içeren bir resim&#10;&#10;Açıklama otomatik olarak oluşturuldu">
            <a:extLst>
              <a:ext uri="{FF2B5EF4-FFF2-40B4-BE49-F238E27FC236}">
                <a16:creationId xmlns:a16="http://schemas.microsoft.com/office/drawing/2014/main" id="{B16116C2-0B8C-8B33-76CC-4CC09D937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752" y="3650334"/>
            <a:ext cx="2758435" cy="2634305"/>
          </a:xfrm>
          <a:prstGeom prst="rect">
            <a:avLst/>
          </a:prstGeom>
        </p:spPr>
      </p:pic>
      <p:sp>
        <p:nvSpPr>
          <p:cNvPr id="27" name="Metin kutusu 26">
            <a:extLst>
              <a:ext uri="{FF2B5EF4-FFF2-40B4-BE49-F238E27FC236}">
                <a16:creationId xmlns:a16="http://schemas.microsoft.com/office/drawing/2014/main" id="{14C7D4A1-000F-3470-629A-2E930FE20485}"/>
              </a:ext>
            </a:extLst>
          </p:cNvPr>
          <p:cNvSpPr txBox="1"/>
          <p:nvPr/>
        </p:nvSpPr>
        <p:spPr>
          <a:xfrm>
            <a:off x="704525" y="4507912"/>
            <a:ext cx="1888880" cy="646331"/>
          </a:xfrm>
          <a:prstGeom prst="rect">
            <a:avLst/>
          </a:prstGeom>
          <a:noFill/>
        </p:spPr>
        <p:txBody>
          <a:bodyPr wrap="square" rtlCol="0">
            <a:spAutoFit/>
          </a:bodyPr>
          <a:lstStyle/>
          <a:p>
            <a:pPr algn="ctr"/>
            <a:r>
              <a:rPr lang="tr-TR" sz="3600" b="1" dirty="0">
                <a:solidFill>
                  <a:schemeClr val="bg1"/>
                </a:solidFill>
                <a:latin typeface="Arial" panose="020B0604020202020204" pitchFamily="34" charset="0"/>
                <a:cs typeface="Arial" panose="020B0604020202020204" pitchFamily="34" charset="0"/>
              </a:rPr>
              <a:t>Akıl</a:t>
            </a:r>
          </a:p>
        </p:txBody>
      </p:sp>
      <p:sp>
        <p:nvSpPr>
          <p:cNvPr id="28" name="Metin kutusu 27">
            <a:extLst>
              <a:ext uri="{FF2B5EF4-FFF2-40B4-BE49-F238E27FC236}">
                <a16:creationId xmlns:a16="http://schemas.microsoft.com/office/drawing/2014/main" id="{94D1A66F-404F-8FD2-3E41-B477CB0C2263}"/>
              </a:ext>
            </a:extLst>
          </p:cNvPr>
          <p:cNvSpPr txBox="1"/>
          <p:nvPr/>
        </p:nvSpPr>
        <p:spPr>
          <a:xfrm>
            <a:off x="3219040" y="4519246"/>
            <a:ext cx="1888880" cy="646331"/>
          </a:xfrm>
          <a:prstGeom prst="rect">
            <a:avLst/>
          </a:prstGeom>
          <a:noFill/>
        </p:spPr>
        <p:txBody>
          <a:bodyPr wrap="square" rtlCol="0">
            <a:spAutoFit/>
          </a:bodyPr>
          <a:lstStyle/>
          <a:p>
            <a:pPr algn="ctr"/>
            <a:r>
              <a:rPr lang="tr-TR" sz="3600" b="1" dirty="0">
                <a:solidFill>
                  <a:schemeClr val="bg1"/>
                </a:solidFill>
                <a:latin typeface="Arial" panose="020B0604020202020204" pitchFamily="34" charset="0"/>
                <a:cs typeface="Arial" panose="020B0604020202020204" pitchFamily="34" charset="0"/>
              </a:rPr>
              <a:t>İrade</a:t>
            </a:r>
          </a:p>
        </p:txBody>
      </p:sp>
      <p:sp>
        <p:nvSpPr>
          <p:cNvPr id="29" name="Metin kutusu 28">
            <a:extLst>
              <a:ext uri="{FF2B5EF4-FFF2-40B4-BE49-F238E27FC236}">
                <a16:creationId xmlns:a16="http://schemas.microsoft.com/office/drawing/2014/main" id="{246F9109-FC04-1F1D-7EFB-8E255C9F5645}"/>
              </a:ext>
            </a:extLst>
          </p:cNvPr>
          <p:cNvSpPr txBox="1"/>
          <p:nvPr/>
        </p:nvSpPr>
        <p:spPr>
          <a:xfrm>
            <a:off x="5688659" y="4594673"/>
            <a:ext cx="2176632" cy="553998"/>
          </a:xfrm>
          <a:prstGeom prst="rect">
            <a:avLst/>
          </a:prstGeom>
          <a:noFill/>
        </p:spPr>
        <p:txBody>
          <a:bodyPr wrap="square" rtlCol="0">
            <a:spAutoFit/>
          </a:bodyPr>
          <a:lstStyle/>
          <a:p>
            <a:pPr algn="ctr"/>
            <a:r>
              <a:rPr lang="tr-TR" sz="3000" b="1" dirty="0">
                <a:solidFill>
                  <a:schemeClr val="bg1"/>
                </a:solidFill>
                <a:latin typeface="Arial" panose="020B0604020202020204" pitchFamily="34" charset="0"/>
                <a:cs typeface="Arial" panose="020B0604020202020204" pitchFamily="34" charset="0"/>
              </a:rPr>
              <a:t>Özgürlük</a:t>
            </a:r>
          </a:p>
        </p:txBody>
      </p:sp>
      <p:sp>
        <p:nvSpPr>
          <p:cNvPr id="30" name="Metin kutusu 29">
            <a:extLst>
              <a:ext uri="{FF2B5EF4-FFF2-40B4-BE49-F238E27FC236}">
                <a16:creationId xmlns:a16="http://schemas.microsoft.com/office/drawing/2014/main" id="{D6B9BFB2-6E22-E17D-FF34-2A80A895802E}"/>
              </a:ext>
            </a:extLst>
          </p:cNvPr>
          <p:cNvSpPr txBox="1"/>
          <p:nvPr/>
        </p:nvSpPr>
        <p:spPr>
          <a:xfrm>
            <a:off x="8564849" y="4619780"/>
            <a:ext cx="2345020" cy="553998"/>
          </a:xfrm>
          <a:prstGeom prst="rect">
            <a:avLst/>
          </a:prstGeom>
          <a:noFill/>
        </p:spPr>
        <p:txBody>
          <a:bodyPr wrap="square" rtlCol="0">
            <a:spAutoFit/>
          </a:bodyPr>
          <a:lstStyle/>
          <a:p>
            <a:pPr algn="ctr"/>
            <a:r>
              <a:rPr lang="tr-TR" sz="3000" b="1" dirty="0">
                <a:solidFill>
                  <a:schemeClr val="bg1"/>
                </a:solidFill>
                <a:latin typeface="Arial" panose="020B0604020202020204" pitchFamily="34" charset="0"/>
                <a:cs typeface="Arial" panose="020B0604020202020204" pitchFamily="34" charset="0"/>
              </a:rPr>
              <a:t>Sorumluluk</a:t>
            </a:r>
          </a:p>
        </p:txBody>
      </p:sp>
      <p:sp>
        <p:nvSpPr>
          <p:cNvPr id="31" name="Artı İşareti 30">
            <a:extLst>
              <a:ext uri="{FF2B5EF4-FFF2-40B4-BE49-F238E27FC236}">
                <a16:creationId xmlns:a16="http://schemas.microsoft.com/office/drawing/2014/main" id="{C13C8BEC-E49C-5744-70CD-127389663188}"/>
              </a:ext>
            </a:extLst>
          </p:cNvPr>
          <p:cNvSpPr/>
          <p:nvPr/>
        </p:nvSpPr>
        <p:spPr>
          <a:xfrm>
            <a:off x="2660182" y="4522889"/>
            <a:ext cx="677643" cy="677643"/>
          </a:xfrm>
          <a:prstGeom prst="mathPlus">
            <a:avLst/>
          </a:prstGeom>
          <a:solidFill>
            <a:srgbClr val="C96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rtı İşareti 31">
            <a:extLst>
              <a:ext uri="{FF2B5EF4-FFF2-40B4-BE49-F238E27FC236}">
                <a16:creationId xmlns:a16="http://schemas.microsoft.com/office/drawing/2014/main" id="{FC61E827-54A6-567B-8BC6-7AD866727865}"/>
              </a:ext>
            </a:extLst>
          </p:cNvPr>
          <p:cNvSpPr/>
          <p:nvPr/>
        </p:nvSpPr>
        <p:spPr>
          <a:xfrm>
            <a:off x="5157078" y="4522888"/>
            <a:ext cx="677643" cy="677643"/>
          </a:xfrm>
          <a:prstGeom prst="mathPlus">
            <a:avLst/>
          </a:prstGeom>
          <a:solidFill>
            <a:srgbClr val="C96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Eşittir 32">
            <a:extLst>
              <a:ext uri="{FF2B5EF4-FFF2-40B4-BE49-F238E27FC236}">
                <a16:creationId xmlns:a16="http://schemas.microsoft.com/office/drawing/2014/main" id="{E5982DFA-111C-9F5E-95C0-28AB4FCE535A}"/>
              </a:ext>
            </a:extLst>
          </p:cNvPr>
          <p:cNvSpPr/>
          <p:nvPr/>
        </p:nvSpPr>
        <p:spPr>
          <a:xfrm>
            <a:off x="7822749" y="4565595"/>
            <a:ext cx="662367" cy="662367"/>
          </a:xfrm>
          <a:prstGeom prst="mathEqual">
            <a:avLst/>
          </a:prstGeom>
          <a:solidFill>
            <a:srgbClr val="C96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Tree>
    <p:extLst>
      <p:ext uri="{BB962C8B-B14F-4D97-AF65-F5344CB8AC3E}">
        <p14:creationId xmlns:p14="http://schemas.microsoft.com/office/powerpoint/2010/main" val="19976525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1" grpId="0"/>
      <p:bldP spid="9" grpId="0"/>
      <p:bldP spid="13" grpId="0"/>
      <p:bldP spid="14" grpId="0"/>
      <p:bldP spid="15" grpId="0"/>
      <p:bldP spid="16" grpId="0"/>
      <p:bldP spid="20" grpId="0"/>
      <p:bldP spid="27" grpId="0"/>
      <p:bldP spid="28" grpId="0"/>
      <p:bldP spid="29" grpId="0"/>
      <p:bldP spid="30" grpId="0"/>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C1167DA8-CEF0-5F1D-78A3-EDEA47C20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631490"/>
          </a:xfrm>
          <a:prstGeom prst="rect">
            <a:avLst/>
          </a:prstGeom>
          <a:noFill/>
        </p:spPr>
        <p:txBody>
          <a:bodyPr wrap="square" rtlCol="0">
            <a:spAutoFit/>
          </a:bodyPr>
          <a:lstStyle/>
          <a:p>
            <a:pPr algn="ctr">
              <a:spcAft>
                <a:spcPts val="600"/>
              </a:spcAft>
            </a:pPr>
            <a:r>
              <a:rPr lang="tr-TR" sz="3200" dirty="0">
                <a:solidFill>
                  <a:srgbClr val="000000"/>
                </a:solidFill>
                <a:latin typeface="Arial" panose="020B0604020202020204" pitchFamily="34" charset="0"/>
                <a:cs typeface="Arial" panose="020B0604020202020204" pitchFamily="34" charset="0"/>
              </a:rPr>
              <a:t>“Kim doğru yolu seçerse bunu ancak kendi iyiliği için seçmiş olur, kim de doğruluktan saparsa kendi zararına sapmış olur. Hiçbir günahkâr, başkasının günah yükünü üstlenmez…”</a:t>
            </a:r>
          </a:p>
          <a:p>
            <a:pPr algn="ctr">
              <a:spcAft>
                <a:spcPts val="600"/>
              </a:spcAft>
            </a:pPr>
            <a:r>
              <a:rPr lang="tr-TR" sz="3200" dirty="0">
                <a:solidFill>
                  <a:srgbClr val="000000"/>
                </a:solidFill>
                <a:latin typeface="Arial" panose="020B0604020202020204" pitchFamily="34" charset="0"/>
                <a:cs typeface="Arial" panose="020B0604020202020204" pitchFamily="34" charset="0"/>
              </a:rPr>
              <a:t>(İsrâ suresi, 15. ayet)</a:t>
            </a:r>
          </a:p>
        </p:txBody>
      </p:sp>
      <p:sp>
        <p:nvSpPr>
          <p:cNvPr id="12" name="Metin kutusu 11">
            <a:extLst>
              <a:ext uri="{FF2B5EF4-FFF2-40B4-BE49-F238E27FC236}">
                <a16:creationId xmlns:a16="http://schemas.microsoft.com/office/drawing/2014/main" id="{344BADA2-A6BA-B824-FD4A-0E3FA16FE57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3BFAC975-3969-83CD-47FC-6FC4C319510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E75136D-8091-6F68-FD81-7BA329528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İnsan tercih yapabilme gücüne sahip bir varlıktır.</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3" y="3308066"/>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İnsanın yaptıkları lehine veya aleyhine etki edecek şekilde sonuçlanır.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646331"/>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Suç ve günahın bireyselliği söz konusudur.</a:t>
            </a:r>
          </a:p>
        </p:txBody>
      </p:sp>
      <p:sp>
        <p:nvSpPr>
          <p:cNvPr id="14" name="Metin kutusu 13">
            <a:extLst>
              <a:ext uri="{FF2B5EF4-FFF2-40B4-BE49-F238E27FC236}">
                <a16:creationId xmlns:a16="http://schemas.microsoft.com/office/drawing/2014/main" id="{FD19A90D-5020-78A8-4CC4-A25B9916CD0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5446A267-BFF8-DB75-8652-A0861C401A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1113</TotalTime>
  <Words>1849</Words>
  <Application>Microsoft Office PowerPoint</Application>
  <PresentationFormat>Geniş ekran</PresentationFormat>
  <Paragraphs>334</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14</cp:revision>
  <dcterms:created xsi:type="dcterms:W3CDTF">2023-07-30T08:03:49Z</dcterms:created>
  <dcterms:modified xsi:type="dcterms:W3CDTF">2023-08-28T18:49:55Z</dcterms:modified>
</cp:coreProperties>
</file>