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92" r:id="rId5"/>
    <p:sldId id="291" r:id="rId6"/>
    <p:sldId id="293" r:id="rId7"/>
    <p:sldId id="294" r:id="rId8"/>
    <p:sldId id="295" r:id="rId9"/>
    <p:sldId id="271" r:id="rId10"/>
    <p:sldId id="272" r:id="rId11"/>
    <p:sldId id="273" r:id="rId12"/>
    <p:sldId id="274" r:id="rId13"/>
    <p:sldId id="267" r:id="rId14"/>
    <p:sldId id="260" r:id="rId15"/>
    <p:sldId id="261" r:id="rId16"/>
    <p:sldId id="264" r:id="rId17"/>
    <p:sldId id="265" r:id="rId18"/>
    <p:sldId id="269" r:id="rId19"/>
    <p:sldId id="268" r:id="rId20"/>
    <p:sldId id="258"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7B2"/>
    <a:srgbClr val="FFFFFF"/>
    <a:srgbClr val="86E2CE"/>
    <a:srgbClr val="F5917B"/>
    <a:srgbClr val="C00000"/>
    <a:srgbClr val="C61D1D"/>
    <a:srgbClr val="B2B2B2"/>
    <a:srgbClr val="F68C7A"/>
    <a:srgbClr val="3D1E0C"/>
    <a:srgbClr val="A894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08" autoAdjust="0"/>
  </p:normalViewPr>
  <p:slideViewPr>
    <p:cSldViewPr snapToGrid="0">
      <p:cViewPr>
        <p:scale>
          <a:sx n="50" d="100"/>
          <a:sy n="50" d="100"/>
        </p:scale>
        <p:origin x="1392"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13.10.2023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13.10.2023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13.10.2023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13.10.2023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13.10.2023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13.10.2023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13.10.2023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13.10.2023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13.10.2023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13.10.2023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13.10.2023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13.10.2023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EC0EF9A-D2E6-1A59-4D7E-5FDFFC544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B5067A2C-78C2-AF69-5EA0-93080C0E4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 yakın çevresine karşı bilinçli olmalıdır.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965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 (c.c.) rızası için yapılan yardımlar iyilik sayılır.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Malî içerikli ibadetleri yaparken yakından uzağa ilkesine göre hareket etmeliyiz.</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2CA66CA-AC30-2F2A-E3B5-D6989B6C8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792668" cy="2862322"/>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“Müminler birbirlerine merhamet etmekte, birbirlerini sevmekte ve birbirlerini korumakta bir vücudun organları gibidir. Vücudun herhangi bir organı hastalandığında bütün vücut bundan rahatsız olur. Aynı şekilde bir mümin de sıkıntı içinde bulunduğunda, diğer müminler onun sıkıntısını, derdini ve üzüntüsünü paylaşırlar.”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3184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82DEE4A1-494B-F51A-BC45-517C57C1D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Kişi yaşadığı topluma karşı duyarlı davranmalıdır.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813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İnananlar birlik ve bütünlük içinde hareket etmelidir.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Güven ve el birliği toplumu ayakta tutan değerlerdir.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3BE9202D-CBFC-F699-056E-328914380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53006" y="2776142"/>
            <a:ext cx="10685989" cy="3416320"/>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Mekkeli Müslümanlar baskılar sonucunda Medine’ye hicret ettiler. Bu Müslümanlara “</a:t>
            </a:r>
            <a:r>
              <a:rPr lang="tr-TR" sz="3600" dirty="0">
                <a:solidFill>
                  <a:srgbClr val="FF0000"/>
                </a:solidFill>
                <a:latin typeface="Arial" panose="020B0604020202020204" pitchFamily="34" charset="0"/>
                <a:cs typeface="Arial" panose="020B0604020202020204" pitchFamily="34" charset="0"/>
              </a:rPr>
              <a:t>Muhacir</a:t>
            </a:r>
            <a:r>
              <a:rPr lang="tr-TR" sz="3600" dirty="0">
                <a:latin typeface="Arial" panose="020B0604020202020204" pitchFamily="34" charset="0"/>
                <a:cs typeface="Arial" panose="020B0604020202020204" pitchFamily="34" charset="0"/>
              </a:rPr>
              <a:t>” denir. Medineli Müslümanlar ise sahip oldukları bütün imkânları Mekke’den gelenlerle paylaştılar. Bu nedenle Medineli Müslümanlara “yardım edenler” anlamına gelen “</a:t>
            </a:r>
            <a:r>
              <a:rPr lang="tr-TR" sz="3600" dirty="0">
                <a:solidFill>
                  <a:srgbClr val="FF0000"/>
                </a:solidFill>
                <a:latin typeface="Arial" panose="020B0604020202020204" pitchFamily="34" charset="0"/>
                <a:cs typeface="Arial" panose="020B0604020202020204" pitchFamily="34" charset="0"/>
              </a:rPr>
              <a:t>Ensar</a:t>
            </a:r>
            <a:r>
              <a:rPr lang="tr-TR" sz="3600" dirty="0">
                <a:latin typeface="Arial" panose="020B0604020202020204" pitchFamily="34" charset="0"/>
                <a:cs typeface="Arial" panose="020B0604020202020204" pitchFamily="34" charset="0"/>
              </a:rPr>
              <a:t>” ismi verilmiştir.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BİLGİ NOTU</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4F6C6E7-292A-06EE-A4BC-BFCF158A1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823963"/>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539704"/>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Doktoru, hastası; öğretmeni, öğrencisi; işvereni, işçisi; kadını, erkeği; zengini ve fakiriyle toplumda insanlar birbirlerini tamamlamaktadır. Bir insan iş adamı olabilir ama fabrikasında çalışacak işçilere ihtiyacı vardır. İşçileri olmazsa işini devam ettiremez. Yöneticiler ancak çalışanların haklarını koruyup onlara değer verdikleri zaman faydalı ve verimli sonuçlar alabilirler. Toplum paylaşma ve yardımlaşma sayesinde ayakta kalabilir. </a:t>
            </a:r>
          </a:p>
          <a:p>
            <a:pPr>
              <a:spcAft>
                <a:spcPts val="600"/>
              </a:spcAft>
            </a:pPr>
            <a:r>
              <a:rPr lang="tr-TR" sz="2200" b="1" dirty="0">
                <a:latin typeface="Arial" panose="020B0604020202020204" pitchFamily="34" charset="0"/>
                <a:cs typeface="Arial" panose="020B0604020202020204" pitchFamily="34" charset="0"/>
              </a:rPr>
              <a:t>Buna göre aşağıdaki atasözlerinden hangisi vurgulanan düşünceyi </a:t>
            </a:r>
            <a:r>
              <a:rPr lang="tr-TR" sz="2200" b="1" u="sng" dirty="0">
                <a:latin typeface="Arial" panose="020B0604020202020204" pitchFamily="34" charset="0"/>
                <a:cs typeface="Arial" panose="020B0604020202020204" pitchFamily="34" charset="0"/>
              </a:rPr>
              <a:t>desteklemez</a:t>
            </a:r>
            <a:r>
              <a:rPr lang="tr-TR" sz="2200" b="1" dirty="0">
                <a:latin typeface="Arial" panose="020B0604020202020204" pitchFamily="34" charset="0"/>
                <a:cs typeface="Arial" panose="020B0604020202020204" pitchFamily="34" charset="0"/>
              </a:rPr>
              <a:t>? </a:t>
            </a:r>
          </a:p>
          <a:p>
            <a:pPr algn="just">
              <a:spcAft>
                <a:spcPts val="600"/>
              </a:spcAft>
            </a:pPr>
            <a:r>
              <a:rPr lang="tr-TR" sz="2200" dirty="0">
                <a:latin typeface="Arial" panose="020B0604020202020204" pitchFamily="34" charset="0"/>
                <a:cs typeface="Arial" panose="020B0604020202020204" pitchFamily="34" charset="0"/>
              </a:rPr>
              <a:t>A) El eli yıkar, iki el yüzü. </a:t>
            </a:r>
          </a:p>
          <a:p>
            <a:pPr algn="just">
              <a:spcAft>
                <a:spcPts val="600"/>
              </a:spcAft>
            </a:pPr>
            <a:r>
              <a:rPr lang="tr-TR" sz="2200" dirty="0">
                <a:latin typeface="Arial" panose="020B0604020202020204" pitchFamily="34" charset="0"/>
                <a:cs typeface="Arial" panose="020B0604020202020204" pitchFamily="34" charset="0"/>
              </a:rPr>
              <a:t>B) Baş başa vermeyince taş yerinden kalkmaz. </a:t>
            </a:r>
          </a:p>
          <a:p>
            <a:pPr algn="just">
              <a:spcAft>
                <a:spcPts val="600"/>
              </a:spcAft>
            </a:pPr>
            <a:r>
              <a:rPr lang="tr-TR" sz="2200" dirty="0">
                <a:latin typeface="Arial" panose="020B0604020202020204" pitchFamily="34" charset="0"/>
                <a:cs typeface="Arial" panose="020B0604020202020204" pitchFamily="34" charset="0"/>
              </a:rPr>
              <a:t>C) Acemi katır kapı önünde yük indirir. </a:t>
            </a:r>
          </a:p>
          <a:p>
            <a:pPr algn="just">
              <a:spcAft>
                <a:spcPts val="600"/>
              </a:spcAft>
            </a:pPr>
            <a:r>
              <a:rPr lang="tr-TR" sz="2200" dirty="0">
                <a:latin typeface="Arial" panose="020B0604020202020204" pitchFamily="34" charset="0"/>
                <a:cs typeface="Arial" panose="020B0604020202020204" pitchFamily="34" charset="0"/>
              </a:rPr>
              <a:t>D) Bir elin nesi var iki elin sesi var. </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a:t>
            </a:r>
            <a:r>
              <a:rPr lang="tr-TR" sz="1600" dirty="0">
                <a:latin typeface="Arial" panose="020B0604020202020204" pitchFamily="34" charset="0"/>
                <a:cs typeface="Arial" panose="020B0604020202020204" pitchFamily="34" charset="0"/>
              </a:rPr>
              <a:t>Beceri Temelli Örnek Soru</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2727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72979E0-79F0-1157-3839-00981B639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228015"/>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524042"/>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İlçedeki belediye seçimleri yüzünden ilçe halkı iki ayrı gruba ayrılmıştı. Zenginler belediyeyi alabilmek için tüm paralarını reklama harcıyorlardı. Fakiri fukarayı düşünen yoktu. Ekonomik olarak zor durumda olanlar açlıkla yüz yüzeydi. Üstelik son dönemde ilçede dilenen insanlar da türemişti. Hırsızlık olayları artmıştı. </a:t>
            </a:r>
          </a:p>
          <a:p>
            <a:pPr>
              <a:spcAft>
                <a:spcPts val="600"/>
              </a:spcAft>
            </a:pPr>
            <a:r>
              <a:rPr lang="tr-TR" sz="2200" b="1" dirty="0">
                <a:latin typeface="Arial" panose="020B0604020202020204" pitchFamily="34" charset="0"/>
                <a:cs typeface="Arial" panose="020B0604020202020204" pitchFamily="34" charset="0"/>
              </a:rPr>
              <a:t>Bu parçadan bu ilçe ile ilgili aşağıdakilerden hangisine </a:t>
            </a:r>
            <a:r>
              <a:rPr lang="tr-TR" sz="2200" b="1" u="sng" dirty="0">
                <a:latin typeface="Arial" panose="020B0604020202020204" pitchFamily="34" charset="0"/>
                <a:cs typeface="Arial" panose="020B0604020202020204" pitchFamily="34" charset="0"/>
              </a:rPr>
              <a:t>ulaşılamaz</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İnfakın ortadan kalkması suç olaylarını artırır. </a:t>
            </a:r>
          </a:p>
          <a:p>
            <a:pPr>
              <a:spcAft>
                <a:spcPts val="600"/>
              </a:spcAft>
            </a:pPr>
            <a:r>
              <a:rPr lang="tr-TR" sz="2200" dirty="0">
                <a:latin typeface="Arial" panose="020B0604020202020204" pitchFamily="34" charset="0"/>
                <a:cs typeface="Arial" panose="020B0604020202020204" pitchFamily="34" charset="0"/>
              </a:rPr>
              <a:t>B) Paylaşma ve yardımlaşma dilenciliği önler. </a:t>
            </a:r>
          </a:p>
          <a:p>
            <a:pPr>
              <a:spcAft>
                <a:spcPts val="600"/>
              </a:spcAft>
            </a:pPr>
            <a:r>
              <a:rPr lang="tr-TR" sz="2200" dirty="0">
                <a:latin typeface="Arial" panose="020B0604020202020204" pitchFamily="34" charset="0"/>
                <a:cs typeface="Arial" panose="020B0604020202020204" pitchFamily="34" charset="0"/>
              </a:rPr>
              <a:t>C) Yardımlaşmanın ortadan kalkması kaosa neden olur. </a:t>
            </a:r>
          </a:p>
          <a:p>
            <a:pPr>
              <a:spcAft>
                <a:spcPts val="600"/>
              </a:spcAft>
            </a:pPr>
            <a:r>
              <a:rPr lang="tr-TR" sz="2200" dirty="0">
                <a:latin typeface="Arial" panose="020B0604020202020204" pitchFamily="34" charset="0"/>
                <a:cs typeface="Arial" panose="020B0604020202020204" pitchFamily="34" charset="0"/>
              </a:rPr>
              <a:t>D) Zenginler fakirlere zulmetmektedir.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3794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BCDB2251-A0EF-89C2-420A-9D895222EC9E}"/>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1</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3F30B04-1C62-6C75-00E6-53EB08EA6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410725"/>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524042"/>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Eczacı Nurten Hanım her gelene “Papatyayı seviyorsun diye papatyanın da seni sevmesi şart mı?” derdi. Eczaneye gelen her çocuğa çikolata verir, içten içe bu davranışından dolayı içinde huzur hissederdi. </a:t>
            </a:r>
          </a:p>
          <a:p>
            <a:pPr algn="just">
              <a:spcAft>
                <a:spcPts val="600"/>
              </a:spcAft>
            </a:pPr>
            <a:r>
              <a:rPr lang="tr-TR" sz="2200" b="1" dirty="0">
                <a:latin typeface="Arial" panose="020B0604020202020204" pitchFamily="34" charset="0"/>
                <a:cs typeface="Arial" panose="020B0604020202020204" pitchFamily="34" charset="0"/>
              </a:rPr>
              <a:t>Eczacı Nurten Hanım’ın asıl vurgulamak istediği düşünce aşağıdakilerden hangisidir? </a:t>
            </a:r>
          </a:p>
          <a:p>
            <a:pPr algn="just">
              <a:spcAft>
                <a:spcPts val="600"/>
              </a:spcAft>
            </a:pPr>
            <a:r>
              <a:rPr lang="tr-TR" sz="2200" dirty="0">
                <a:latin typeface="Arial" panose="020B0604020202020204" pitchFamily="34" charset="0"/>
                <a:cs typeface="Arial" panose="020B0604020202020204" pitchFamily="34" charset="0"/>
              </a:rPr>
              <a:t>A) Çocuklara sevgi gösterilmelidir. </a:t>
            </a:r>
          </a:p>
          <a:p>
            <a:pPr algn="just">
              <a:spcAft>
                <a:spcPts val="600"/>
              </a:spcAft>
            </a:pPr>
            <a:r>
              <a:rPr lang="tr-TR" sz="2200" dirty="0">
                <a:latin typeface="Arial" panose="020B0604020202020204" pitchFamily="34" charset="0"/>
                <a:cs typeface="Arial" panose="020B0604020202020204" pitchFamily="34" charset="0"/>
              </a:rPr>
              <a:t>B) İyilik yapmak insana huzur verir. </a:t>
            </a:r>
          </a:p>
          <a:p>
            <a:pPr algn="just">
              <a:spcAft>
                <a:spcPts val="600"/>
              </a:spcAft>
            </a:pPr>
            <a:r>
              <a:rPr lang="tr-TR" sz="2200" dirty="0">
                <a:latin typeface="Arial" panose="020B0604020202020204" pitchFamily="34" charset="0"/>
                <a:cs typeface="Arial" panose="020B0604020202020204" pitchFamily="34" charset="0"/>
              </a:rPr>
              <a:t>C) İyilik karşılık beklemeden yapılmalıdır. </a:t>
            </a:r>
          </a:p>
          <a:p>
            <a:pPr algn="just">
              <a:spcAft>
                <a:spcPts val="600"/>
              </a:spcAft>
            </a:pPr>
            <a:r>
              <a:rPr lang="tr-TR" sz="2200" dirty="0">
                <a:latin typeface="Arial" panose="020B0604020202020204" pitchFamily="34" charset="0"/>
                <a:cs typeface="Arial" panose="020B0604020202020204" pitchFamily="34" charset="0"/>
              </a:rPr>
              <a:t>D) İyilik içten gelmelidir.</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3DA3E877-3686-8F5D-CA14-C05E5EFB30A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1</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41B51075-275C-BEA1-A2F5-EE73C4EFE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503886"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273060960"/>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Maddi sıkıntı çeken, ihtiyaçlarını gidermekte zorlanan, yardım edilmesi gereken kimseye</a:t>
                      </a:r>
                      <a:r>
                        <a:rPr lang="tr-TR" sz="1800" kern="1200" baseline="0" dirty="0">
                          <a:solidFill>
                            <a:schemeClr val="tx1"/>
                          </a:solidFill>
                          <a:latin typeface="Arial" panose="020B0604020202020204" pitchFamily="34" charset="0"/>
                          <a:ea typeface="+mn-ea"/>
                          <a:cs typeface="Arial" panose="020B0604020202020204" pitchFamily="34" charset="0"/>
                        </a:rPr>
                        <a:t> muhtaç denir.</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dirty="0">
                          <a:solidFill>
                            <a:schemeClr val="tx1"/>
                          </a:solidFill>
                          <a:latin typeface="Arial" panose="020B0604020202020204" pitchFamily="34" charset="0"/>
                          <a:ea typeface="+mn-ea"/>
                          <a:cs typeface="Arial" panose="020B0604020202020204" pitchFamily="34" charset="0"/>
                        </a:rPr>
                        <a:t>Muhacir Mekke’den hicret eden Müslümanlara yardım eden Medinelilerin lakabıdır.</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Hz. Peygamber’in</a:t>
                      </a:r>
                      <a:r>
                        <a:rPr lang="tr-TR" sz="1800" kern="1200" baseline="0" dirty="0">
                          <a:solidFill>
                            <a:schemeClr val="tx1"/>
                          </a:solidFill>
                          <a:latin typeface="Arial" panose="020B0604020202020204" pitchFamily="34" charset="0"/>
                          <a:ea typeface="+mn-ea"/>
                          <a:cs typeface="Arial" panose="020B0604020202020204" pitchFamily="34" charset="0"/>
                        </a:rPr>
                        <a:t> hadisine göre </a:t>
                      </a:r>
                      <a:r>
                        <a:rPr lang="tr-TR" sz="1800" kern="1200" dirty="0">
                          <a:solidFill>
                            <a:schemeClr val="tx1"/>
                          </a:solidFill>
                          <a:latin typeface="Arial" panose="020B0604020202020204" pitchFamily="34" charset="0"/>
                          <a:ea typeface="+mn-ea"/>
                          <a:cs typeface="Arial" panose="020B0604020202020204" pitchFamily="34" charset="0"/>
                        </a:rPr>
                        <a:t>Müslümanlar birbirini sevmede ve birbirlerine merhamet etmede bir bedenin organları gibidir.</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dirty="0">
                          <a:solidFill>
                            <a:schemeClr val="tx1"/>
                          </a:solidFill>
                          <a:latin typeface="Arial" panose="020B0604020202020204" pitchFamily="34" charset="0"/>
                          <a:ea typeface="+mn-ea"/>
                          <a:cs typeface="Arial" panose="020B0604020202020204" pitchFamily="34" charset="0"/>
                        </a:rPr>
                        <a:t>Yüce Allah (c.c.) yardım edenin gerçek niyetinin ne olduğuna bakmaz;</a:t>
                      </a:r>
                      <a:r>
                        <a:rPr lang="tr-TR" sz="1800" kern="1200" baseline="0" dirty="0">
                          <a:solidFill>
                            <a:schemeClr val="tx1"/>
                          </a:solidFill>
                          <a:latin typeface="Arial" panose="020B0604020202020204" pitchFamily="34" charset="0"/>
                          <a:ea typeface="+mn-ea"/>
                          <a:cs typeface="Arial" panose="020B0604020202020204" pitchFamily="34" charset="0"/>
                        </a:rPr>
                        <a:t> </a:t>
                      </a:r>
                      <a:r>
                        <a:rPr lang="tr-TR" sz="1800" kern="1200" dirty="0">
                          <a:solidFill>
                            <a:schemeClr val="tx1"/>
                          </a:solidFill>
                          <a:latin typeface="Arial" panose="020B0604020202020204" pitchFamily="34" charset="0"/>
                          <a:ea typeface="+mn-ea"/>
                          <a:cs typeface="Arial" panose="020B0604020202020204" pitchFamily="34" charset="0"/>
                        </a:rPr>
                        <a:t>yapılan yardımın malî boyutuna</a:t>
                      </a:r>
                      <a:r>
                        <a:rPr lang="tr-TR" sz="1800" kern="1200" baseline="0" dirty="0">
                          <a:solidFill>
                            <a:schemeClr val="tx1"/>
                          </a:solidFill>
                          <a:latin typeface="Arial" panose="020B0604020202020204" pitchFamily="34" charset="0"/>
                          <a:ea typeface="+mn-ea"/>
                          <a:cs typeface="Arial" panose="020B0604020202020204" pitchFamily="34" charset="0"/>
                        </a:rPr>
                        <a:t> göre değerlendirme yapar</a:t>
                      </a:r>
                      <a:r>
                        <a:rPr lang="tr-TR" sz="1800" kern="1200" dirty="0">
                          <a:solidFill>
                            <a:schemeClr val="tx1"/>
                          </a:solidFill>
                          <a:latin typeface="Arial" panose="020B0604020202020204" pitchFamily="34" charset="0"/>
                          <a:ea typeface="+mn-ea"/>
                          <a:cs typeface="Arial" panose="020B0604020202020204" pitchFamily="34" charset="0"/>
                        </a:rPr>
                        <a:t>.</a:t>
                      </a: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Paylaşma ve yardımlaşma her </a:t>
                      </a:r>
                      <a:r>
                        <a:rPr lang="tr-TR" sz="1800" kern="1200" baseline="0" dirty="0" err="1">
                          <a:solidFill>
                            <a:schemeClr val="tx1"/>
                          </a:solidFill>
                          <a:latin typeface="Arial" panose="020B0604020202020204" pitchFamily="34" charset="0"/>
                          <a:ea typeface="+mn-ea"/>
                          <a:cs typeface="Arial" panose="020B0604020202020204" pitchFamily="34" charset="0"/>
                        </a:rPr>
                        <a:t>Müslümanda</a:t>
                      </a:r>
                      <a:r>
                        <a:rPr lang="tr-TR" sz="1800" kern="1200" baseline="0" dirty="0">
                          <a:solidFill>
                            <a:schemeClr val="tx1"/>
                          </a:solidFill>
                          <a:latin typeface="Arial" panose="020B0604020202020204" pitchFamily="34" charset="0"/>
                          <a:ea typeface="+mn-ea"/>
                          <a:cs typeface="Arial" panose="020B0604020202020204" pitchFamily="34" charset="0"/>
                        </a:rPr>
                        <a:t> olması gereken bir özelliktir.</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İslam insana ve topluma faydalı olan hususlarda yardımlaşmayı emreder, zararlı ve kötü olan işler üzerinde yardımlaşmayı yasaklar.</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baseline="0" dirty="0">
                          <a:solidFill>
                            <a:schemeClr val="tx1"/>
                          </a:solidFill>
                          <a:latin typeface="Arial" panose="020B0604020202020204" pitchFamily="34" charset="0"/>
                          <a:ea typeface="+mn-ea"/>
                          <a:cs typeface="Arial" panose="020B0604020202020204" pitchFamily="34" charset="0"/>
                        </a:rPr>
                        <a:t>Her birey kendi şahsî yatırımlarıyla ilgilendiğinde toplumsal paylaşma kendiliğinden gerçekleşir ve kardeşlik tesis edilmiş olur.</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338615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542502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01E8FB3-D178-31E2-9D68-EF7674E7E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41426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2606675" y="3949880"/>
            <a:ext cx="436086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rot="5400000">
            <a:off x="6973607" y="3489046"/>
            <a:ext cx="217169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rot="5400000">
            <a:off x="6482437" y="3744316"/>
            <a:ext cx="447293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2631956" y="1202175"/>
            <a:ext cx="692409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5867399" y="5340954"/>
            <a:ext cx="368865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3254318" y="3041369"/>
            <a:ext cx="306704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7343929" y="3956274"/>
            <a:ext cx="404902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5400000">
            <a:off x="2383465" y="3262349"/>
            <a:ext cx="350900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10800000">
            <a:off x="5255875" y="2119367"/>
            <a:ext cx="302706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965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03222"/>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ENSAR</a:t>
            </a:r>
          </a:p>
          <a:p>
            <a:pPr algn="ctr">
              <a:lnSpc>
                <a:spcPct val="150000"/>
              </a:lnSpc>
              <a:spcAft>
                <a:spcPts val="600"/>
              </a:spcAft>
            </a:pPr>
            <a:r>
              <a:rPr lang="tr-TR" sz="1700" b="1" dirty="0">
                <a:latin typeface="Arial" panose="020B0604020202020204" pitchFamily="34" charset="0"/>
                <a:cs typeface="Arial" panose="020B0604020202020204" pitchFamily="34" charset="0"/>
              </a:rPr>
              <a:t>SORUMLULUK</a:t>
            </a:r>
          </a:p>
          <a:p>
            <a:pPr algn="ctr">
              <a:lnSpc>
                <a:spcPct val="150000"/>
              </a:lnSpc>
              <a:spcAft>
                <a:spcPts val="600"/>
              </a:spcAft>
            </a:pPr>
            <a:r>
              <a:rPr lang="tr-TR" b="1" dirty="0">
                <a:latin typeface="Arial" panose="020B0604020202020204" pitchFamily="34" charset="0"/>
                <a:cs typeface="Arial" panose="020B0604020202020204" pitchFamily="34" charset="0"/>
              </a:rPr>
              <a:t>PAYLAŞIM</a:t>
            </a:r>
          </a:p>
          <a:p>
            <a:pPr algn="ctr">
              <a:lnSpc>
                <a:spcPct val="150000"/>
              </a:lnSpc>
              <a:spcAft>
                <a:spcPts val="600"/>
              </a:spcAft>
            </a:pPr>
            <a:r>
              <a:rPr lang="tr-TR" b="1" dirty="0">
                <a:latin typeface="Arial" panose="020B0604020202020204" pitchFamily="34" charset="0"/>
                <a:cs typeface="Arial" panose="020B0604020202020204" pitchFamily="34" charset="0"/>
              </a:rPr>
              <a:t>MUHACİR</a:t>
            </a:r>
          </a:p>
          <a:p>
            <a:pPr algn="ctr">
              <a:lnSpc>
                <a:spcPct val="150000"/>
              </a:lnSpc>
              <a:spcAft>
                <a:spcPts val="600"/>
              </a:spcAft>
            </a:pPr>
            <a:r>
              <a:rPr lang="tr-TR" b="1" dirty="0">
                <a:latin typeface="Arial" panose="020B0604020202020204" pitchFamily="34" charset="0"/>
                <a:cs typeface="Arial" panose="020B0604020202020204" pitchFamily="34" charset="0"/>
              </a:rPr>
              <a:t>İYİLİK</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380139"/>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İHTİYAÇ</a:t>
            </a:r>
          </a:p>
          <a:p>
            <a:pPr algn="ctr">
              <a:lnSpc>
                <a:spcPct val="150000"/>
              </a:lnSpc>
              <a:spcAft>
                <a:spcPts val="600"/>
              </a:spcAft>
            </a:pPr>
            <a:r>
              <a:rPr lang="tr-TR" b="1" dirty="0">
                <a:latin typeface="Arial" panose="020B0604020202020204" pitchFamily="34" charset="0"/>
                <a:cs typeface="Arial" panose="020B0604020202020204" pitchFamily="34" charset="0"/>
              </a:rPr>
              <a:t>MUHTAÇ</a:t>
            </a:r>
          </a:p>
          <a:p>
            <a:pPr algn="ctr">
              <a:lnSpc>
                <a:spcPct val="150000"/>
              </a:lnSpc>
              <a:spcAft>
                <a:spcPts val="600"/>
              </a:spcAft>
            </a:pPr>
            <a:r>
              <a:rPr lang="tr-TR" b="1" dirty="0">
                <a:latin typeface="Arial" panose="020B0604020202020204" pitchFamily="34" charset="0"/>
                <a:cs typeface="Arial" panose="020B0604020202020204" pitchFamily="34" charset="0"/>
              </a:rPr>
              <a:t>İSLAM</a:t>
            </a:r>
          </a:p>
          <a:p>
            <a:pPr algn="ctr">
              <a:lnSpc>
                <a:spcPct val="150000"/>
              </a:lnSpc>
              <a:spcAft>
                <a:spcPts val="600"/>
              </a:spcAft>
            </a:pPr>
            <a:r>
              <a:rPr lang="tr-TR" sz="1600" b="1" dirty="0">
                <a:latin typeface="Arial" panose="020B0604020202020204" pitchFamily="34" charset="0"/>
                <a:cs typeface="Arial" panose="020B0604020202020204" pitchFamily="34" charset="0"/>
              </a:rPr>
              <a:t>YARDIMLAŞMA</a:t>
            </a:r>
          </a:p>
          <a:p>
            <a:pPr algn="ctr">
              <a:lnSpc>
                <a:spcPct val="150000"/>
              </a:lnSpc>
              <a:spcAft>
                <a:spcPts val="600"/>
              </a:spcAft>
            </a:pPr>
            <a:r>
              <a:rPr lang="tr-TR" b="1" dirty="0">
                <a:latin typeface="Arial" panose="020B0604020202020204" pitchFamily="34" charset="0"/>
                <a:cs typeface="Arial" panose="020B0604020202020204" pitchFamily="34" charset="0"/>
              </a:rPr>
              <a:t>DAYANIŞMA</a:t>
            </a:r>
          </a:p>
        </p:txBody>
      </p:sp>
      <p:sp>
        <p:nvSpPr>
          <p:cNvPr id="11" name="Dikdörtgen: Köşeleri Yuvarlatılmış 10">
            <a:extLst>
              <a:ext uri="{FF2B5EF4-FFF2-40B4-BE49-F238E27FC236}">
                <a16:creationId xmlns:a16="http://schemas.microsoft.com/office/drawing/2014/main" id="{A3DE757A-41F4-DFA7-1FF9-BB5357CC55E5}"/>
              </a:ext>
            </a:extLst>
          </p:cNvPr>
          <p:cNvSpPr/>
          <p:nvPr/>
        </p:nvSpPr>
        <p:spPr>
          <a:xfrm rot="5400000">
            <a:off x="5668512" y="3489046"/>
            <a:ext cx="217169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3" name="4 Tablo">
            <a:extLst>
              <a:ext uri="{FF2B5EF4-FFF2-40B4-BE49-F238E27FC236}">
                <a16:creationId xmlns:a16="http://schemas.microsoft.com/office/drawing/2014/main" id="{79814BEE-EF58-86C3-E97D-CBD247EDBD24}"/>
              </a:ext>
            </a:extLst>
          </p:cNvPr>
          <p:cNvGraphicFramePr>
            <a:graphicFrameLocks noGrp="1"/>
          </p:cNvGraphicFramePr>
          <p:nvPr>
            <p:extLst>
              <p:ext uri="{D42A27DB-BD31-4B8C-83A1-F6EECF244321}">
                <p14:modId xmlns:p14="http://schemas.microsoft.com/office/powerpoint/2010/main" val="3762633071"/>
              </p:ext>
            </p:extLst>
          </p:nvPr>
        </p:nvGraphicFramePr>
        <p:xfrm>
          <a:off x="2496003" y="1162999"/>
          <a:ext cx="7199995" cy="5040002"/>
        </p:xfrm>
        <a:graphic>
          <a:graphicData uri="http://schemas.openxmlformats.org/drawingml/2006/table">
            <a:tbl>
              <a:tblPr firstRow="1" bandRow="1">
                <a:tableStyleId>{5940675A-B579-460E-94D1-54222C63F5DA}</a:tableStyleId>
              </a:tblPr>
              <a:tblGrid>
                <a:gridCol w="654545">
                  <a:extLst>
                    <a:ext uri="{9D8B030D-6E8A-4147-A177-3AD203B41FA5}">
                      <a16:colId xmlns:a16="http://schemas.microsoft.com/office/drawing/2014/main" val="20000"/>
                    </a:ext>
                  </a:extLst>
                </a:gridCol>
                <a:gridCol w="654545">
                  <a:extLst>
                    <a:ext uri="{9D8B030D-6E8A-4147-A177-3AD203B41FA5}">
                      <a16:colId xmlns:a16="http://schemas.microsoft.com/office/drawing/2014/main" val="20001"/>
                    </a:ext>
                  </a:extLst>
                </a:gridCol>
                <a:gridCol w="654545">
                  <a:extLst>
                    <a:ext uri="{9D8B030D-6E8A-4147-A177-3AD203B41FA5}">
                      <a16:colId xmlns:a16="http://schemas.microsoft.com/office/drawing/2014/main" val="20002"/>
                    </a:ext>
                  </a:extLst>
                </a:gridCol>
                <a:gridCol w="654545">
                  <a:extLst>
                    <a:ext uri="{9D8B030D-6E8A-4147-A177-3AD203B41FA5}">
                      <a16:colId xmlns:a16="http://schemas.microsoft.com/office/drawing/2014/main" val="20003"/>
                    </a:ext>
                  </a:extLst>
                </a:gridCol>
                <a:gridCol w="654545">
                  <a:extLst>
                    <a:ext uri="{9D8B030D-6E8A-4147-A177-3AD203B41FA5}">
                      <a16:colId xmlns:a16="http://schemas.microsoft.com/office/drawing/2014/main" val="20004"/>
                    </a:ext>
                  </a:extLst>
                </a:gridCol>
                <a:gridCol w="654545">
                  <a:extLst>
                    <a:ext uri="{9D8B030D-6E8A-4147-A177-3AD203B41FA5}">
                      <a16:colId xmlns:a16="http://schemas.microsoft.com/office/drawing/2014/main" val="20005"/>
                    </a:ext>
                  </a:extLst>
                </a:gridCol>
                <a:gridCol w="654545">
                  <a:extLst>
                    <a:ext uri="{9D8B030D-6E8A-4147-A177-3AD203B41FA5}">
                      <a16:colId xmlns:a16="http://schemas.microsoft.com/office/drawing/2014/main" val="20006"/>
                    </a:ext>
                  </a:extLst>
                </a:gridCol>
                <a:gridCol w="654545">
                  <a:extLst>
                    <a:ext uri="{9D8B030D-6E8A-4147-A177-3AD203B41FA5}">
                      <a16:colId xmlns:a16="http://schemas.microsoft.com/office/drawing/2014/main" val="20007"/>
                    </a:ext>
                  </a:extLst>
                </a:gridCol>
                <a:gridCol w="654545">
                  <a:extLst>
                    <a:ext uri="{9D8B030D-6E8A-4147-A177-3AD203B41FA5}">
                      <a16:colId xmlns:a16="http://schemas.microsoft.com/office/drawing/2014/main" val="20008"/>
                    </a:ext>
                  </a:extLst>
                </a:gridCol>
                <a:gridCol w="654545">
                  <a:extLst>
                    <a:ext uri="{9D8B030D-6E8A-4147-A177-3AD203B41FA5}">
                      <a16:colId xmlns:a16="http://schemas.microsoft.com/office/drawing/2014/main" val="20009"/>
                    </a:ext>
                  </a:extLst>
                </a:gridCol>
                <a:gridCol w="654545">
                  <a:extLst>
                    <a:ext uri="{9D8B030D-6E8A-4147-A177-3AD203B41FA5}">
                      <a16:colId xmlns:a16="http://schemas.microsoft.com/office/drawing/2014/main" val="20010"/>
                    </a:ext>
                  </a:extLst>
                </a:gridCol>
              </a:tblGrid>
              <a:tr h="458182">
                <a:tc>
                  <a:txBody>
                    <a:bodyPr/>
                    <a:lstStyle/>
                    <a:p>
                      <a:pPr algn="ctr"/>
                      <a:r>
                        <a:rPr lang="tr-TR" sz="2000" kern="1200" dirty="0">
                          <a:solidFill>
                            <a:schemeClr val="tx1"/>
                          </a:solidFill>
                          <a:latin typeface="+mn-lt"/>
                          <a:ea typeface="+mn-ea"/>
                          <a:cs typeface="+mn-cs"/>
                        </a:rPr>
                        <a:t>Y</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D</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Ş</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mn-lt"/>
                          <a:ea typeface="+mn-ea"/>
                          <a:cs typeface="+mn-cs"/>
                        </a:rPr>
                        <a:t>A</a:t>
                      </a:r>
                    </a:p>
                  </a:txBody>
                  <a:tcPr/>
                </a:tc>
                <a:extLst>
                  <a:ext uri="{0D108BD9-81ED-4DB2-BD59-A6C34878D82A}">
                    <a16:rowId xmlns:a16="http://schemas.microsoft.com/office/drawing/2014/main" val="10000"/>
                  </a:ext>
                </a:extLst>
              </a:tr>
              <a:tr h="458182">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N</a:t>
                      </a:r>
                    </a:p>
                  </a:txBody>
                  <a:tcPr/>
                </a:tc>
                <a:tc>
                  <a:txBody>
                    <a:bodyPr/>
                    <a:lstStyle/>
                    <a:p>
                      <a:pPr algn="ctr"/>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marL="0" algn="ctr" defTabSz="914400" rtl="0" eaLnBrk="1" latinLnBrk="0" hangingPunct="1"/>
                      <a:r>
                        <a:rPr lang="tr-TR" sz="2000" kern="1200" dirty="0">
                          <a:solidFill>
                            <a:schemeClr val="tx1"/>
                          </a:solidFill>
                          <a:latin typeface="+mn-lt"/>
                          <a:ea typeface="+mn-ea"/>
                          <a:cs typeface="+mn-cs"/>
                        </a:rPr>
                        <a:t>S</a:t>
                      </a:r>
                    </a:p>
                  </a:txBody>
                  <a:tcPr/>
                </a:tc>
                <a:tc>
                  <a:txBody>
                    <a:bodyPr/>
                    <a:lstStyle/>
                    <a:p>
                      <a:pPr algn="ctr"/>
                      <a:r>
                        <a:rPr lang="tr-TR" sz="2000" kern="1200" dirty="0">
                          <a:solidFill>
                            <a:schemeClr val="tx1"/>
                          </a:solidFill>
                          <a:latin typeface="+mn-lt"/>
                          <a:ea typeface="+mn-ea"/>
                          <a:cs typeface="+mn-cs"/>
                        </a:rPr>
                        <a:t>Ü</a:t>
                      </a:r>
                    </a:p>
                  </a:txBody>
                  <a:tcPr/>
                </a:tc>
                <a:extLst>
                  <a:ext uri="{0D108BD9-81ED-4DB2-BD59-A6C34878D82A}">
                    <a16:rowId xmlns:a16="http://schemas.microsoft.com/office/drawing/2014/main" val="10001"/>
                  </a:ext>
                </a:extLst>
              </a:tr>
              <a:tr h="458182">
                <a:tc>
                  <a:txBody>
                    <a:bodyPr/>
                    <a:lstStyle/>
                    <a:p>
                      <a:pPr algn="ctr"/>
                      <a:r>
                        <a:rPr lang="tr-TR" sz="2000" kern="1200" dirty="0">
                          <a:solidFill>
                            <a:schemeClr val="tx1"/>
                          </a:solidFill>
                          <a:latin typeface="+mn-lt"/>
                          <a:ea typeface="+mn-ea"/>
                          <a:cs typeface="+mn-cs"/>
                        </a:rPr>
                        <a:t>A</a:t>
                      </a:r>
                    </a:p>
                  </a:txBody>
                  <a:tcPr/>
                </a:tc>
                <a:tc>
                  <a:txBody>
                    <a:bodyPr/>
                    <a:lstStyle/>
                    <a:p>
                      <a:pPr marL="0" algn="ctr" defTabSz="914400" rtl="0" eaLnBrk="1" latinLnBrk="0" hangingPunct="1"/>
                      <a:r>
                        <a:rPr lang="tr-TR" sz="2000" kern="1200" dirty="0">
                          <a:solidFill>
                            <a:schemeClr val="tx1"/>
                          </a:solidFill>
                          <a:latin typeface="+mn-lt"/>
                          <a:ea typeface="+mn-ea"/>
                          <a:cs typeface="+mn-cs"/>
                        </a:rPr>
                        <a:t>Ö</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U</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S</a:t>
                      </a:r>
                    </a:p>
                  </a:txBody>
                  <a:tcPr/>
                </a:tc>
                <a:tc>
                  <a:txBody>
                    <a:bodyPr/>
                    <a:lstStyle/>
                    <a:p>
                      <a:pPr algn="ctr"/>
                      <a:r>
                        <a:rPr lang="tr-TR" sz="2000" kern="1200" dirty="0">
                          <a:solidFill>
                            <a:schemeClr val="tx1"/>
                          </a:solidFill>
                          <a:latin typeface="+mn-lt"/>
                          <a:ea typeface="+mn-ea"/>
                          <a:cs typeface="+mn-cs"/>
                        </a:rPr>
                        <a:t>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O</a:t>
                      </a:r>
                    </a:p>
                  </a:txBody>
                  <a:tcPr/>
                </a:tc>
                <a:tc>
                  <a:txBody>
                    <a:bodyPr/>
                    <a:lstStyle/>
                    <a:p>
                      <a:pPr algn="ctr"/>
                      <a:r>
                        <a:rPr lang="tr-TR" sz="2000" kern="1200" dirty="0">
                          <a:solidFill>
                            <a:schemeClr val="tx1"/>
                          </a:solidFill>
                          <a:latin typeface="+mn-lt"/>
                          <a:ea typeface="+mn-ea"/>
                          <a:cs typeface="+mn-cs"/>
                        </a:rPr>
                        <a:t>D</a:t>
                      </a:r>
                    </a:p>
                  </a:txBody>
                  <a:tcPr/>
                </a:tc>
                <a:extLst>
                  <a:ext uri="{0D108BD9-81ED-4DB2-BD59-A6C34878D82A}">
                    <a16:rowId xmlns:a16="http://schemas.microsoft.com/office/drawing/2014/main" val="10002"/>
                  </a:ext>
                </a:extLst>
              </a:tr>
              <a:tr h="458182">
                <a:tc>
                  <a:txBody>
                    <a:bodyPr/>
                    <a:lstStyle/>
                    <a:p>
                      <a:pPr algn="ctr"/>
                      <a:r>
                        <a:rPr lang="tr-TR" sz="2000" kern="1200" dirty="0">
                          <a:solidFill>
                            <a:schemeClr val="tx1"/>
                          </a:solidFill>
                          <a:latin typeface="+mn-lt"/>
                          <a:ea typeface="+mn-ea"/>
                          <a:cs typeface="+mn-cs"/>
                        </a:rPr>
                        <a:t>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Ş</a:t>
                      </a:r>
                    </a:p>
                  </a:txBody>
                  <a:tcPr/>
                </a:tc>
                <a:tc>
                  <a:txBody>
                    <a:bodyPr/>
                    <a:lstStyle/>
                    <a:p>
                      <a:pPr algn="ctr"/>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A</a:t>
                      </a:r>
                    </a:p>
                  </a:txBody>
                  <a:tcPr/>
                </a:tc>
                <a:extLst>
                  <a:ext uri="{0D108BD9-81ED-4DB2-BD59-A6C34878D82A}">
                    <a16:rowId xmlns:a16="http://schemas.microsoft.com/office/drawing/2014/main" val="10003"/>
                  </a:ext>
                </a:extLst>
              </a:tr>
              <a:tr h="458182">
                <a:tc>
                  <a:txBody>
                    <a:bodyPr/>
                    <a:lstStyle/>
                    <a:p>
                      <a:pPr algn="ctr"/>
                      <a:r>
                        <a:rPr lang="tr-TR" sz="2000" kern="1200" dirty="0">
                          <a:solidFill>
                            <a:schemeClr val="tx1"/>
                          </a:solidFill>
                          <a:latin typeface="+mn-lt"/>
                          <a:ea typeface="+mn-ea"/>
                          <a:cs typeface="+mn-cs"/>
                        </a:rPr>
                        <a:t>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P</a:t>
                      </a:r>
                    </a:p>
                  </a:txBody>
                  <a:tcPr/>
                </a:tc>
                <a:tc>
                  <a:txBody>
                    <a:bodyPr/>
                    <a:lstStyle/>
                    <a:p>
                      <a:pPr algn="ctr"/>
                      <a:r>
                        <a:rPr lang="tr-TR" sz="2000" kern="1200" dirty="0">
                          <a:solidFill>
                            <a:schemeClr val="tx1"/>
                          </a:solidFill>
                          <a:latin typeface="+mn-lt"/>
                          <a:ea typeface="+mn-ea"/>
                          <a:cs typeface="+mn-cs"/>
                        </a:rPr>
                        <a:t>Y</a:t>
                      </a:r>
                    </a:p>
                  </a:txBody>
                  <a:tcPr/>
                </a:tc>
                <a:tc>
                  <a:txBody>
                    <a:bodyPr/>
                    <a:lstStyle/>
                    <a:p>
                      <a:pPr marL="0" algn="ctr" defTabSz="914400" rtl="0" eaLnBrk="1" latinLnBrk="0" hangingPunct="1"/>
                      <a:r>
                        <a:rPr lang="tr-TR" sz="2000" kern="1200" dirty="0">
                          <a:solidFill>
                            <a:schemeClr val="tx1"/>
                          </a:solidFill>
                          <a:latin typeface="+mn-lt"/>
                          <a:ea typeface="+mn-ea"/>
                          <a:cs typeface="+mn-cs"/>
                        </a:rPr>
                        <a:t>Ö</a:t>
                      </a:r>
                    </a:p>
                  </a:txBody>
                  <a:tcPr/>
                </a:tc>
                <a:tc>
                  <a:txBody>
                    <a:bodyPr/>
                    <a:lstStyle/>
                    <a:p>
                      <a:pPr algn="ctr"/>
                      <a:r>
                        <a:rPr lang="tr-TR" sz="2000" kern="1200" dirty="0">
                          <a:solidFill>
                            <a:schemeClr val="tx1"/>
                          </a:solidFill>
                          <a:latin typeface="+mn-lt"/>
                          <a:ea typeface="+mn-ea"/>
                          <a:cs typeface="+mn-cs"/>
                        </a:rPr>
                        <a:t>N</a:t>
                      </a:r>
                    </a:p>
                  </a:txBody>
                  <a:tcPr/>
                </a:tc>
                <a:tc>
                  <a:txBody>
                    <a:bodyPr/>
                    <a:lstStyle/>
                    <a:p>
                      <a:pPr marL="0" algn="ctr" defTabSz="914400" rtl="0" eaLnBrk="1" latinLnBrk="0" hangingPunct="1"/>
                      <a:r>
                        <a:rPr lang="tr-TR" sz="2000" kern="1200" dirty="0">
                          <a:solidFill>
                            <a:schemeClr val="tx1"/>
                          </a:solidFill>
                          <a:latin typeface="+mn-lt"/>
                          <a:ea typeface="+mn-ea"/>
                          <a:cs typeface="+mn-cs"/>
                        </a:rPr>
                        <a:t>U</a:t>
                      </a:r>
                    </a:p>
                  </a:txBody>
                  <a:tcPr/>
                </a:tc>
                <a:tc>
                  <a:txBody>
                    <a:bodyPr/>
                    <a:lstStyle/>
                    <a:p>
                      <a:pPr algn="ctr"/>
                      <a:r>
                        <a:rPr lang="tr-TR" sz="2000" kern="1200" dirty="0">
                          <a:solidFill>
                            <a:schemeClr val="tx1"/>
                          </a:solidFill>
                          <a:latin typeface="+mn-lt"/>
                          <a:ea typeface="+mn-ea"/>
                          <a:cs typeface="+mn-cs"/>
                        </a:rPr>
                        <a:t>Y</a:t>
                      </a:r>
                    </a:p>
                  </a:txBody>
                  <a:tcPr/>
                </a:tc>
                <a:extLst>
                  <a:ext uri="{0D108BD9-81ED-4DB2-BD59-A6C34878D82A}">
                    <a16:rowId xmlns:a16="http://schemas.microsoft.com/office/drawing/2014/main" val="10004"/>
                  </a:ext>
                </a:extLst>
              </a:tr>
              <a:tr h="458182">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C</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marL="0" algn="ctr" defTabSz="914400" rtl="0" eaLnBrk="1" latinLnBrk="0" hangingPunct="1"/>
                      <a:r>
                        <a:rPr lang="tr-TR" sz="2000" kern="1200" dirty="0">
                          <a:solidFill>
                            <a:schemeClr val="tx1"/>
                          </a:solidFill>
                          <a:latin typeface="+mn-lt"/>
                          <a:ea typeface="+mn-ea"/>
                          <a:cs typeface="+mn-cs"/>
                        </a:rPr>
                        <a:t>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Ğ</a:t>
                      </a:r>
                    </a:p>
                  </a:txBody>
                  <a:tcPr/>
                </a:tc>
                <a:tc>
                  <a:txBody>
                    <a:bodyPr/>
                    <a:lstStyle/>
                    <a:p>
                      <a:pPr algn="ctr"/>
                      <a:r>
                        <a:rPr lang="tr-TR" sz="2000" kern="1200" dirty="0">
                          <a:solidFill>
                            <a:schemeClr val="tx1"/>
                          </a:solidFill>
                          <a:latin typeface="+mn-lt"/>
                          <a:ea typeface="+mn-ea"/>
                          <a:cs typeface="+mn-cs"/>
                        </a:rPr>
                        <a:t>S</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A</a:t>
                      </a:r>
                    </a:p>
                  </a:txBody>
                  <a:tcPr/>
                </a:tc>
                <a:extLst>
                  <a:ext uri="{0D108BD9-81ED-4DB2-BD59-A6C34878D82A}">
                    <a16:rowId xmlns:a16="http://schemas.microsoft.com/office/drawing/2014/main" val="10005"/>
                  </a:ext>
                </a:extLst>
              </a:tr>
              <a:tr h="458182">
                <a:tc>
                  <a:txBody>
                    <a:bodyPr/>
                    <a:lstStyle/>
                    <a:p>
                      <a:pPr algn="ctr"/>
                      <a:r>
                        <a:rPr lang="tr-TR" sz="2000" kern="1200" dirty="0">
                          <a:solidFill>
                            <a:schemeClr val="tx1"/>
                          </a:solidFill>
                          <a:latin typeface="+mn-lt"/>
                          <a:ea typeface="+mn-ea"/>
                          <a:cs typeface="+mn-cs"/>
                        </a:rPr>
                        <a:t>Ç</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Y</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marL="0" algn="ctr" defTabSz="914400" rtl="0" eaLnBrk="1" latinLnBrk="0" hangingPunct="1"/>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H</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X</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N</a:t>
                      </a:r>
                    </a:p>
                  </a:txBody>
                  <a:tcPr/>
                </a:tc>
                <a:extLst>
                  <a:ext uri="{0D108BD9-81ED-4DB2-BD59-A6C34878D82A}">
                    <a16:rowId xmlns:a16="http://schemas.microsoft.com/office/drawing/2014/main" val="10006"/>
                  </a:ext>
                </a:extLst>
              </a:tr>
              <a:tr h="458182">
                <a:tc>
                  <a:txBody>
                    <a:bodyPr/>
                    <a:lstStyle/>
                    <a:p>
                      <a:pPr algn="ctr"/>
                      <a:r>
                        <a:rPr lang="tr-TR" sz="2000" kern="1200" dirty="0">
                          <a:solidFill>
                            <a:schemeClr val="tx1"/>
                          </a:solidFill>
                          <a:latin typeface="+mn-lt"/>
                          <a:ea typeface="+mn-ea"/>
                          <a:cs typeface="+mn-cs"/>
                        </a:rPr>
                        <a:t>Ğ</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R</a:t>
                      </a:r>
                    </a:p>
                  </a:txBody>
                  <a:tcPr/>
                </a:tc>
                <a:tc>
                  <a:txBody>
                    <a:bodyPr/>
                    <a:lstStyle/>
                    <a:p>
                      <a:pPr marL="0" algn="ctr" defTabSz="914400" rtl="0" eaLnBrk="1" latinLnBrk="0" hangingPunct="1"/>
                      <a:r>
                        <a:rPr lang="tr-TR" sz="2000" kern="1200" dirty="0">
                          <a:solidFill>
                            <a:schemeClr val="tx1"/>
                          </a:solidFill>
                          <a:latin typeface="+mn-lt"/>
                          <a:ea typeface="+mn-ea"/>
                          <a:cs typeface="+mn-cs"/>
                        </a:rPr>
                        <a:t>A</a:t>
                      </a:r>
                    </a:p>
                  </a:txBody>
                  <a:tcPr/>
                </a:tc>
                <a:tc>
                  <a:txBody>
                    <a:bodyPr/>
                    <a:lstStyle/>
                    <a:p>
                      <a:pPr marL="0" algn="ctr" defTabSz="914400" rtl="0" eaLnBrk="1" latinLnBrk="0" hangingPunct="1"/>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R</a:t>
                      </a:r>
                    </a:p>
                  </a:txBody>
                  <a:tcPr/>
                </a:tc>
                <a:tc>
                  <a:txBody>
                    <a:bodyPr/>
                    <a:lstStyle/>
                    <a:p>
                      <a:pPr algn="ctr"/>
                      <a:r>
                        <a:rPr lang="tr-TR" sz="2000" kern="1200" dirty="0">
                          <a:solidFill>
                            <a:schemeClr val="tx1"/>
                          </a:solidFill>
                          <a:latin typeface="+mn-lt"/>
                          <a:ea typeface="+mn-ea"/>
                          <a:cs typeface="+mn-cs"/>
                        </a:rPr>
                        <a:t>U</a:t>
                      </a:r>
                    </a:p>
                  </a:txBody>
                  <a:tcPr/>
                </a:tc>
                <a:tc>
                  <a:txBody>
                    <a:bodyPr/>
                    <a:lstStyle/>
                    <a:p>
                      <a:pPr algn="ctr"/>
                      <a:r>
                        <a:rPr lang="tr-TR" sz="2000" kern="1200" dirty="0">
                          <a:solidFill>
                            <a:schemeClr val="tx1"/>
                          </a:solidFill>
                          <a:latin typeface="+mn-lt"/>
                          <a:ea typeface="+mn-ea"/>
                          <a:cs typeface="+mn-cs"/>
                        </a:rPr>
                        <a:t>I</a:t>
                      </a:r>
                    </a:p>
                  </a:txBody>
                  <a:tcPr/>
                </a:tc>
                <a:extLst>
                  <a:ext uri="{0D108BD9-81ED-4DB2-BD59-A6C34878D82A}">
                    <a16:rowId xmlns:a16="http://schemas.microsoft.com/office/drawing/2014/main" val="10007"/>
                  </a:ext>
                </a:extLst>
              </a:tr>
              <a:tr h="458182">
                <a:tc>
                  <a:txBody>
                    <a:bodyPr/>
                    <a:lstStyle/>
                    <a:p>
                      <a:pPr marL="0" algn="ctr" defTabSz="914400" rtl="0" eaLnBrk="1" latinLnBrk="0" hangingPunct="1"/>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P</a:t>
                      </a:r>
                    </a:p>
                  </a:txBody>
                  <a:tcPr/>
                </a:tc>
                <a:tc>
                  <a:txBody>
                    <a:bodyPr/>
                    <a:lstStyle/>
                    <a:p>
                      <a:pPr algn="ctr"/>
                      <a:r>
                        <a:rPr lang="tr-TR" sz="2000" kern="1200" dirty="0">
                          <a:solidFill>
                            <a:schemeClr val="tx1"/>
                          </a:solidFill>
                          <a:latin typeface="+mn-lt"/>
                          <a:ea typeface="+mn-ea"/>
                          <a:cs typeface="+mn-cs"/>
                        </a:rPr>
                        <a:t>N</a:t>
                      </a:r>
                    </a:p>
                  </a:txBody>
                  <a:tcPr/>
                </a:tc>
                <a:tc>
                  <a:txBody>
                    <a:bodyPr/>
                    <a:lstStyle/>
                    <a:p>
                      <a:pPr algn="ctr"/>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X</a:t>
                      </a:r>
                    </a:p>
                  </a:txBody>
                  <a:tcPr/>
                </a:tc>
                <a:tc>
                  <a:txBody>
                    <a:bodyPr/>
                    <a:lstStyle/>
                    <a:p>
                      <a:pPr marL="0" algn="ctr" defTabSz="914400" rtl="0" eaLnBrk="1" latinLnBrk="0" hangingPunct="1"/>
                      <a:r>
                        <a:rPr lang="tr-TR" sz="2000" kern="1200" dirty="0">
                          <a:solidFill>
                            <a:schemeClr val="tx1"/>
                          </a:solidFill>
                          <a:latin typeface="+mn-lt"/>
                          <a:ea typeface="+mn-ea"/>
                          <a:cs typeface="+mn-cs"/>
                        </a:rPr>
                        <a:t>V</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C</a:t>
                      </a:r>
                    </a:p>
                  </a:txBody>
                  <a:tcPr/>
                </a:tc>
                <a:tc>
                  <a:txBody>
                    <a:bodyPr/>
                    <a:lstStyle/>
                    <a:p>
                      <a:pPr marL="0" algn="ctr" defTabSz="914400" rtl="0" eaLnBrk="1" latinLnBrk="0" hangingPunct="1"/>
                      <a:r>
                        <a:rPr lang="tr-TR" sz="2000" kern="1200" dirty="0">
                          <a:solidFill>
                            <a:schemeClr val="tx1"/>
                          </a:solidFill>
                          <a:latin typeface="+mn-lt"/>
                          <a:ea typeface="+mn-ea"/>
                          <a:cs typeface="+mn-cs"/>
                        </a:rPr>
                        <a:t>L</a:t>
                      </a:r>
                    </a:p>
                  </a:txBody>
                  <a:tcPr/>
                </a:tc>
                <a:tc>
                  <a:txBody>
                    <a:bodyPr/>
                    <a:lstStyle/>
                    <a:p>
                      <a:pPr algn="ctr"/>
                      <a:r>
                        <a:rPr lang="tr-TR" sz="2000" kern="1200" dirty="0">
                          <a:solidFill>
                            <a:schemeClr val="tx1"/>
                          </a:solidFill>
                          <a:latin typeface="+mn-lt"/>
                          <a:ea typeface="+mn-ea"/>
                          <a:cs typeface="+mn-cs"/>
                        </a:rPr>
                        <a:t>Ş</a:t>
                      </a:r>
                    </a:p>
                  </a:txBody>
                  <a:tcPr/>
                </a:tc>
                <a:extLst>
                  <a:ext uri="{0D108BD9-81ED-4DB2-BD59-A6C34878D82A}">
                    <a16:rowId xmlns:a16="http://schemas.microsoft.com/office/drawing/2014/main" val="10008"/>
                  </a:ext>
                </a:extLst>
              </a:tr>
              <a:tr h="458182">
                <a:tc>
                  <a:txBody>
                    <a:bodyPr/>
                    <a:lstStyle/>
                    <a:p>
                      <a:pPr algn="ctr"/>
                      <a:r>
                        <a:rPr lang="tr-TR" sz="2000" kern="1200" dirty="0">
                          <a:solidFill>
                            <a:schemeClr val="tx1"/>
                          </a:solidFill>
                          <a:latin typeface="+mn-lt"/>
                          <a:ea typeface="+mn-ea"/>
                          <a:cs typeface="+mn-cs"/>
                        </a:rPr>
                        <a:t>E</a:t>
                      </a:r>
                    </a:p>
                  </a:txBody>
                  <a:tcPr/>
                </a:tc>
                <a:tc>
                  <a:txBody>
                    <a:bodyPr/>
                    <a:lstStyle/>
                    <a:p>
                      <a:pPr algn="ctr"/>
                      <a:r>
                        <a:rPr lang="tr-TR" sz="2000" kern="1200" dirty="0">
                          <a:solidFill>
                            <a:schemeClr val="tx1"/>
                          </a:solidFill>
                          <a:latin typeface="+mn-lt"/>
                          <a:ea typeface="+mn-ea"/>
                          <a:cs typeface="+mn-cs"/>
                        </a:rPr>
                        <a:t>S</a:t>
                      </a:r>
                    </a:p>
                  </a:txBody>
                  <a:tcPr/>
                </a:tc>
                <a:tc>
                  <a:txBody>
                    <a:bodyPr/>
                    <a:lstStyle/>
                    <a:p>
                      <a:pPr algn="ctr"/>
                      <a:r>
                        <a:rPr lang="tr-TR" sz="2000" kern="1200" dirty="0">
                          <a:solidFill>
                            <a:schemeClr val="tx1"/>
                          </a:solidFill>
                          <a:latin typeface="+mn-lt"/>
                          <a:ea typeface="+mn-ea"/>
                          <a:cs typeface="+mn-cs"/>
                        </a:rPr>
                        <a:t>M</a:t>
                      </a:r>
                    </a:p>
                  </a:txBody>
                  <a:tcPr/>
                </a:tc>
                <a:tc>
                  <a:txBody>
                    <a:bodyPr/>
                    <a:lstStyle/>
                    <a:p>
                      <a:pPr algn="ctr"/>
                      <a:r>
                        <a:rPr lang="tr-TR" sz="2000" kern="1200" dirty="0">
                          <a:solidFill>
                            <a:schemeClr val="tx1"/>
                          </a:solidFill>
                          <a:latin typeface="+mn-lt"/>
                          <a:ea typeface="+mn-ea"/>
                          <a:cs typeface="+mn-cs"/>
                        </a:rPr>
                        <a:t>İ</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Ç</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H</a:t>
                      </a:r>
                    </a:p>
                  </a:txBody>
                  <a:tcPr/>
                </a:tc>
                <a:tc>
                  <a:txBody>
                    <a:bodyPr/>
                    <a:lstStyle/>
                    <a:p>
                      <a:pPr marL="0" algn="ctr" defTabSz="914400" rtl="0" eaLnBrk="1" latinLnBrk="0" hangingPunct="1"/>
                      <a:r>
                        <a:rPr lang="tr-TR" sz="2000" kern="1200" dirty="0">
                          <a:solidFill>
                            <a:schemeClr val="tx1"/>
                          </a:solidFill>
                          <a:latin typeface="+mn-lt"/>
                          <a:ea typeface="+mn-ea"/>
                          <a:cs typeface="+mn-cs"/>
                        </a:rPr>
                        <a:t>U</a:t>
                      </a:r>
                    </a:p>
                  </a:txBody>
                  <a:tcPr/>
                </a:tc>
                <a:tc>
                  <a:txBody>
                    <a:bodyPr/>
                    <a:lstStyle/>
                    <a:p>
                      <a:pPr algn="ctr"/>
                      <a:r>
                        <a:rPr lang="tr-TR" sz="2000" kern="1200" dirty="0">
                          <a:solidFill>
                            <a:schemeClr val="tx1"/>
                          </a:solidFill>
                          <a:latin typeface="+mn-lt"/>
                          <a:ea typeface="+mn-ea"/>
                          <a:cs typeface="+mn-cs"/>
                        </a:rPr>
                        <a:t>M</a:t>
                      </a:r>
                    </a:p>
                  </a:txBody>
                  <a:tcPr/>
                </a:tc>
                <a:extLst>
                  <a:ext uri="{0D108BD9-81ED-4DB2-BD59-A6C34878D82A}">
                    <a16:rowId xmlns:a16="http://schemas.microsoft.com/office/drawing/2014/main" val="10009"/>
                  </a:ext>
                </a:extLst>
              </a:tr>
              <a:tr h="458182">
                <a:tc>
                  <a:txBody>
                    <a:bodyPr/>
                    <a:lstStyle/>
                    <a:p>
                      <a:pPr algn="ctr"/>
                      <a:r>
                        <a:rPr lang="tr-TR" sz="2000" kern="1200" dirty="0">
                          <a:solidFill>
                            <a:schemeClr val="tx1"/>
                          </a:solidFill>
                          <a:latin typeface="+mn-lt"/>
                          <a:ea typeface="+mn-ea"/>
                          <a:cs typeface="+mn-cs"/>
                        </a:rPr>
                        <a:t>Ö</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A</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G</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Ö</a:t>
                      </a:r>
                    </a:p>
                  </a:txBody>
                  <a:tcPr/>
                </a:tc>
                <a:tc>
                  <a:txBody>
                    <a:bodyPr/>
                    <a:lstStyle/>
                    <a:p>
                      <a:pPr algn="ctr"/>
                      <a:r>
                        <a:rPr lang="tr-TR" sz="2000" kern="1200" dirty="0">
                          <a:solidFill>
                            <a:schemeClr val="tx1"/>
                          </a:solidFill>
                          <a:latin typeface="+mn-lt"/>
                          <a:ea typeface="+mn-ea"/>
                          <a:cs typeface="+mn-cs"/>
                        </a:rPr>
                        <a:t>Q</a:t>
                      </a:r>
                    </a:p>
                  </a:txBody>
                  <a:tcPr/>
                </a:tc>
                <a:tc>
                  <a:txBody>
                    <a:bodyPr/>
                    <a:lstStyle/>
                    <a:p>
                      <a:pPr algn="ctr"/>
                      <a:r>
                        <a:rPr lang="tr-TR" sz="2000" kern="1200" dirty="0">
                          <a:solidFill>
                            <a:schemeClr val="tx1"/>
                          </a:solidFill>
                          <a:latin typeface="+mn-lt"/>
                          <a:ea typeface="+mn-ea"/>
                          <a:cs typeface="+mn-cs"/>
                        </a:rPr>
                        <a:t>T</a:t>
                      </a:r>
                    </a:p>
                  </a:txBody>
                  <a:tcPr/>
                </a:tc>
                <a:tc>
                  <a:txBody>
                    <a:bodyPr/>
                    <a:lstStyle/>
                    <a:p>
                      <a:pPr algn="ctr"/>
                      <a:r>
                        <a:rPr lang="tr-TR" sz="2000" kern="1200" dirty="0">
                          <a:solidFill>
                            <a:schemeClr val="tx1"/>
                          </a:solidFill>
                          <a:latin typeface="+mn-lt"/>
                          <a:ea typeface="+mn-ea"/>
                          <a:cs typeface="+mn-cs"/>
                        </a:rPr>
                        <a:t>K</a:t>
                      </a:r>
                    </a:p>
                  </a:txBody>
                  <a:tcPr/>
                </a:tc>
                <a:tc>
                  <a:txBody>
                    <a:bodyPr/>
                    <a:lstStyle/>
                    <a:p>
                      <a:pPr algn="ctr"/>
                      <a:r>
                        <a:rPr lang="tr-TR" sz="2000" kern="1200" dirty="0">
                          <a:solidFill>
                            <a:schemeClr val="tx1"/>
                          </a:solidFill>
                          <a:latin typeface="+mn-lt"/>
                          <a:ea typeface="+mn-ea"/>
                          <a:cs typeface="+mn-cs"/>
                        </a:rPr>
                        <a:t>A</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7" grpId="0" animBg="1"/>
      <p:bldP spid="18"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Resim 30">
            <a:extLst>
              <a:ext uri="{FF2B5EF4-FFF2-40B4-BE49-F238E27FC236}">
                <a16:creationId xmlns:a16="http://schemas.microsoft.com/office/drawing/2014/main" id="{1A90D386-FEF6-3470-8F48-036B14BDE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60229"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1" y="60943"/>
            <a:ext cx="8117695"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4" y="1358447"/>
            <a:ext cx="2405105"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Ensar</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4" y="2210748"/>
            <a:ext cx="292201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Yardımlaşmak</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240510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Manevi yardım</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4" y="3892084"/>
            <a:ext cx="2770865"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Maddi yardım</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Muhacir</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4" y="5582765"/>
            <a:ext cx="2603225"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Temel ihtiyaçlar</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246647"/>
            <a:ext cx="6443562"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Desteğe ihtiyaç duyan kimselere karşı gerek duygusal olarak gerek parasal anlamda destek olmak</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083158"/>
            <a:ext cx="644356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Allah (c.c.) rızası için harcama yapmak, para değeri olan yardımlarda bulunmak</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28134"/>
            <a:ext cx="6608454"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Mekke’den hicret eden Müslümanlara yardım eden Medinelilerin lakabı</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920519"/>
            <a:ext cx="632364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Mekke’den Medine’ye göç edenlere verilen lakap</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0" y="4619044"/>
            <a:ext cx="6608455" cy="692497"/>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Bir insanın yaşayabilmesi için  gereksinim duyduğu zarurî şeyler</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441076"/>
            <a:ext cx="6443560"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Herhangi bir şeyi başkalarıyla bölüşmek, neşe ve hüzünlere ortak olmak</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C800FA9-5949-F36D-8C48-BDD2E421D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4" y="2013074"/>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nedenle </a:t>
            </a:r>
            <a:r>
              <a:rPr lang="tr-TR" sz="3000" dirty="0">
                <a:solidFill>
                  <a:srgbClr val="FF0000"/>
                </a:solidFill>
                <a:latin typeface="Arial" panose="020B0604020202020204" pitchFamily="34" charset="0"/>
                <a:cs typeface="Arial" panose="020B0604020202020204" pitchFamily="34" charset="0"/>
              </a:rPr>
              <a:t>yardımlaşma</a:t>
            </a:r>
            <a:r>
              <a:rPr lang="tr-TR" sz="3000" dirty="0">
                <a:latin typeface="Arial" panose="020B0604020202020204" pitchFamily="34" charset="0"/>
                <a:cs typeface="Arial" panose="020B0604020202020204" pitchFamily="34" charset="0"/>
              </a:rPr>
              <a:t> insan için vazgeçilmez bir </a:t>
            </a:r>
            <a:r>
              <a:rPr lang="tr-TR" sz="3000" dirty="0">
                <a:solidFill>
                  <a:srgbClr val="FF0000"/>
                </a:solidFill>
                <a:latin typeface="Arial" panose="020B0604020202020204" pitchFamily="34" charset="0"/>
                <a:cs typeface="Arial" panose="020B0604020202020204" pitchFamily="34" charset="0"/>
              </a:rPr>
              <a:t>ihtiyaçtır</a:t>
            </a:r>
            <a:r>
              <a:rPr lang="tr-TR" sz="3000" dirty="0">
                <a:latin typeface="Arial" panose="020B0604020202020204" pitchFamily="34" charset="0"/>
                <a:cs typeface="Arial" panose="020B0604020202020204" pitchFamily="34" charset="0"/>
              </a:rPr>
              <a:t>.</a:t>
            </a:r>
          </a:p>
        </p:txBody>
      </p:sp>
      <p:pic>
        <p:nvPicPr>
          <p:cNvPr id="11" name="Resim 10" descr="kişi, şahıs, baş parmak, parmak, çivi içeren bir resim&#10;&#10;Açıklama otomatik olarak oluşturuldu">
            <a:extLst>
              <a:ext uri="{FF2B5EF4-FFF2-40B4-BE49-F238E27FC236}">
                <a16:creationId xmlns:a16="http://schemas.microsoft.com/office/drawing/2014/main" id="{39062303-40A5-9371-4DC4-1D9F69D92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5" y="799582"/>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 tek başına yaşayamayan ve birlikte  iş yapmaya yatkın olan toplumsal bir varlıktır.</a:t>
            </a:r>
          </a:p>
        </p:txBody>
      </p:sp>
      <p:sp>
        <p:nvSpPr>
          <p:cNvPr id="6" name="Metin kutusu 5">
            <a:extLst>
              <a:ext uri="{FF2B5EF4-FFF2-40B4-BE49-F238E27FC236}">
                <a16:creationId xmlns:a16="http://schemas.microsoft.com/office/drawing/2014/main" id="{91E097C9-53CF-DD4D-ADA7-9CB1740C62FB}"/>
              </a:ext>
            </a:extLst>
          </p:cNvPr>
          <p:cNvSpPr txBox="1"/>
          <p:nvPr/>
        </p:nvSpPr>
        <p:spPr>
          <a:xfrm>
            <a:off x="4141727" y="3222450"/>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İhtiyaçlarını ancak başkalarının yardımıyla karşılayabilir.</a:t>
            </a:r>
          </a:p>
        </p:txBody>
      </p:sp>
      <p:sp>
        <p:nvSpPr>
          <p:cNvPr id="9" name="Metin kutusu 8">
            <a:extLst>
              <a:ext uri="{FF2B5EF4-FFF2-40B4-BE49-F238E27FC236}">
                <a16:creationId xmlns:a16="http://schemas.microsoft.com/office/drawing/2014/main" id="{43EDEE18-0197-A71E-ADAD-89E52EBF093F}"/>
              </a:ext>
            </a:extLst>
          </p:cNvPr>
          <p:cNvSpPr txBox="1"/>
          <p:nvPr/>
        </p:nvSpPr>
        <p:spPr>
          <a:xfrm>
            <a:off x="4166975" y="4429911"/>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İnsanlar bu ihtiyaç içinde oldukları için, toplumlar da ancak sosyal yardımlaşma sayesinde varlıklarını sürdürebilirler.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E8576ACC-6CA4-CCAD-0118-AC7099F91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80898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12A7600-ADA7-144A-6E42-4EC523F63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140790" y="3136613"/>
            <a:ext cx="2663370" cy="584775"/>
          </a:xfrm>
          <a:prstGeom prst="rect">
            <a:avLst/>
          </a:prstGeom>
          <a:noFill/>
          <a:ln>
            <a:noFill/>
          </a:ln>
        </p:spPr>
        <p:txBody>
          <a:bodyPr wrap="square" rtlCol="0">
            <a:spAutoFit/>
          </a:bodyPr>
          <a:lstStyle/>
          <a:p>
            <a:pPr algn="r">
              <a:spcAft>
                <a:spcPts val="600"/>
              </a:spcAft>
            </a:pPr>
            <a:r>
              <a:rPr lang="tr-TR" sz="3200" b="1" dirty="0">
                <a:latin typeface="Arial" panose="020B0604020202020204" pitchFamily="34" charset="0"/>
                <a:cs typeface="Arial" panose="020B0604020202020204" pitchFamily="34" charset="0"/>
              </a:rPr>
              <a:t>İnsanların,</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8ECA8294-C686-5658-B8FF-56B738413D4A}"/>
              </a:ext>
            </a:extLst>
          </p:cNvPr>
          <p:cNvSpPr txBox="1"/>
          <p:nvPr/>
        </p:nvSpPr>
        <p:spPr>
          <a:xfrm>
            <a:off x="9200925" y="1411615"/>
            <a:ext cx="2503395" cy="1077218"/>
          </a:xfrm>
          <a:prstGeom prst="rect">
            <a:avLst/>
          </a:prstGeom>
          <a:noFill/>
          <a:ln>
            <a:noFill/>
          </a:ln>
        </p:spPr>
        <p:txBody>
          <a:bodyPr wrap="square" rtlCol="0">
            <a:spAutoFit/>
          </a:bodyPr>
          <a:lstStyle/>
          <a:p>
            <a:pPr>
              <a:spcAft>
                <a:spcPts val="600"/>
              </a:spcAft>
            </a:pPr>
            <a:r>
              <a:rPr lang="tr-TR" sz="3200" b="1" dirty="0">
                <a:latin typeface="Arial" panose="020B0604020202020204" pitchFamily="34" charset="0"/>
                <a:cs typeface="Arial" panose="020B0604020202020204" pitchFamily="34" charset="0"/>
              </a:rPr>
              <a:t>gibi maddi ihtiyaçları,</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3204074" y="585160"/>
            <a:ext cx="5783847" cy="477054"/>
          </a:xfrm>
          <a:prstGeom prst="rect">
            <a:avLst/>
          </a:prstGeom>
          <a:solidFill>
            <a:schemeClr val="tx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Yeme - içme</a:t>
            </a:r>
          </a:p>
        </p:txBody>
      </p:sp>
      <p:sp>
        <p:nvSpPr>
          <p:cNvPr id="10" name="Metin kutusu 9">
            <a:extLst>
              <a:ext uri="{FF2B5EF4-FFF2-40B4-BE49-F238E27FC236}">
                <a16:creationId xmlns:a16="http://schemas.microsoft.com/office/drawing/2014/main" id="{C194B4AF-AB70-B691-B478-55E9A6D0B158}"/>
              </a:ext>
            </a:extLst>
          </p:cNvPr>
          <p:cNvSpPr txBox="1"/>
          <p:nvPr/>
        </p:nvSpPr>
        <p:spPr>
          <a:xfrm>
            <a:off x="3204074" y="1134272"/>
            <a:ext cx="5783847" cy="477054"/>
          </a:xfrm>
          <a:prstGeom prst="rect">
            <a:avLst/>
          </a:prstGeom>
          <a:solidFill>
            <a:schemeClr val="accent1">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Barınma ve korunma</a:t>
            </a:r>
          </a:p>
        </p:txBody>
      </p:sp>
      <p:sp>
        <p:nvSpPr>
          <p:cNvPr id="18" name="Metin kutusu 17">
            <a:extLst>
              <a:ext uri="{FF2B5EF4-FFF2-40B4-BE49-F238E27FC236}">
                <a16:creationId xmlns:a16="http://schemas.microsoft.com/office/drawing/2014/main" id="{5B507B0C-BDB5-0A65-0293-EDC2D543E3A3}"/>
              </a:ext>
            </a:extLst>
          </p:cNvPr>
          <p:cNvSpPr txBox="1"/>
          <p:nvPr/>
        </p:nvSpPr>
        <p:spPr>
          <a:xfrm>
            <a:off x="3204074" y="1683384"/>
            <a:ext cx="5783847" cy="477054"/>
          </a:xfrm>
          <a:prstGeom prst="rect">
            <a:avLst/>
          </a:prstGeom>
          <a:solidFill>
            <a:schemeClr val="accent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Uyuma ve dinlenme</a:t>
            </a:r>
          </a:p>
        </p:txBody>
      </p:sp>
      <p:sp>
        <p:nvSpPr>
          <p:cNvPr id="4" name="Metin kutusu 3">
            <a:extLst>
              <a:ext uri="{FF2B5EF4-FFF2-40B4-BE49-F238E27FC236}">
                <a16:creationId xmlns:a16="http://schemas.microsoft.com/office/drawing/2014/main" id="{16B32DF7-082C-2EBF-34D6-95F485295F51}"/>
              </a:ext>
            </a:extLst>
          </p:cNvPr>
          <p:cNvSpPr txBox="1"/>
          <p:nvPr/>
        </p:nvSpPr>
        <p:spPr>
          <a:xfrm>
            <a:off x="3204074" y="2232496"/>
            <a:ext cx="5783847" cy="477054"/>
          </a:xfrm>
          <a:prstGeom prst="rect">
            <a:avLst/>
          </a:prstGeom>
          <a:solidFill>
            <a:schemeClr val="accent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Sağlıklı bir yaşam sürme</a:t>
            </a:r>
          </a:p>
        </p:txBody>
      </p:sp>
      <p:sp>
        <p:nvSpPr>
          <p:cNvPr id="6" name="Metin kutusu 5">
            <a:extLst>
              <a:ext uri="{FF2B5EF4-FFF2-40B4-BE49-F238E27FC236}">
                <a16:creationId xmlns:a16="http://schemas.microsoft.com/office/drawing/2014/main" id="{FF11F58A-72FC-8371-F22D-7573D688D008}"/>
              </a:ext>
            </a:extLst>
          </p:cNvPr>
          <p:cNvSpPr txBox="1"/>
          <p:nvPr/>
        </p:nvSpPr>
        <p:spPr>
          <a:xfrm>
            <a:off x="3204073" y="2781608"/>
            <a:ext cx="5783847" cy="477054"/>
          </a:xfrm>
          <a:prstGeom prst="rect">
            <a:avLst/>
          </a:prstGeom>
          <a:solidFill>
            <a:schemeClr val="accent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Eşya, mal ve mülk sahibi olma</a:t>
            </a:r>
          </a:p>
        </p:txBody>
      </p:sp>
      <p:sp>
        <p:nvSpPr>
          <p:cNvPr id="8" name="Metin kutusu 7">
            <a:extLst>
              <a:ext uri="{FF2B5EF4-FFF2-40B4-BE49-F238E27FC236}">
                <a16:creationId xmlns:a16="http://schemas.microsoft.com/office/drawing/2014/main" id="{FB5A9ED3-140A-324B-064F-62B0B36973DE}"/>
              </a:ext>
            </a:extLst>
          </p:cNvPr>
          <p:cNvSpPr txBox="1"/>
          <p:nvPr/>
        </p:nvSpPr>
        <p:spPr>
          <a:xfrm>
            <a:off x="3204073" y="3577153"/>
            <a:ext cx="5783847" cy="477054"/>
          </a:xfrm>
          <a:prstGeom prst="rect">
            <a:avLst/>
          </a:prstGeom>
          <a:solidFill>
            <a:schemeClr val="tx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İnanma ve güvenme</a:t>
            </a:r>
          </a:p>
        </p:txBody>
      </p:sp>
      <p:sp>
        <p:nvSpPr>
          <p:cNvPr id="11" name="Metin kutusu 10">
            <a:extLst>
              <a:ext uri="{FF2B5EF4-FFF2-40B4-BE49-F238E27FC236}">
                <a16:creationId xmlns:a16="http://schemas.microsoft.com/office/drawing/2014/main" id="{2DEC53CB-F6E6-0FE8-1A34-C0B6D6C30B9D}"/>
              </a:ext>
            </a:extLst>
          </p:cNvPr>
          <p:cNvSpPr txBox="1"/>
          <p:nvPr/>
        </p:nvSpPr>
        <p:spPr>
          <a:xfrm>
            <a:off x="3204073" y="4126265"/>
            <a:ext cx="5783847" cy="477054"/>
          </a:xfrm>
          <a:prstGeom prst="rect">
            <a:avLst/>
          </a:prstGeom>
          <a:solidFill>
            <a:schemeClr val="accent1">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Sevgi ve saygı</a:t>
            </a:r>
          </a:p>
        </p:txBody>
      </p:sp>
      <p:sp>
        <p:nvSpPr>
          <p:cNvPr id="13" name="Metin kutusu 12">
            <a:extLst>
              <a:ext uri="{FF2B5EF4-FFF2-40B4-BE49-F238E27FC236}">
                <a16:creationId xmlns:a16="http://schemas.microsoft.com/office/drawing/2014/main" id="{C07006C3-9E47-4820-DA8A-50167789FE16}"/>
              </a:ext>
            </a:extLst>
          </p:cNvPr>
          <p:cNvSpPr txBox="1"/>
          <p:nvPr/>
        </p:nvSpPr>
        <p:spPr>
          <a:xfrm>
            <a:off x="3204073" y="4675377"/>
            <a:ext cx="5783847" cy="477054"/>
          </a:xfrm>
          <a:prstGeom prst="rect">
            <a:avLst/>
          </a:prstGeom>
          <a:solidFill>
            <a:schemeClr val="accent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Sadakat ve bağlılık</a:t>
            </a:r>
          </a:p>
        </p:txBody>
      </p:sp>
      <p:sp>
        <p:nvSpPr>
          <p:cNvPr id="14" name="Metin kutusu 13">
            <a:extLst>
              <a:ext uri="{FF2B5EF4-FFF2-40B4-BE49-F238E27FC236}">
                <a16:creationId xmlns:a16="http://schemas.microsoft.com/office/drawing/2014/main" id="{419543E7-E832-960B-D069-C626E637F4FD}"/>
              </a:ext>
            </a:extLst>
          </p:cNvPr>
          <p:cNvSpPr txBox="1"/>
          <p:nvPr/>
        </p:nvSpPr>
        <p:spPr>
          <a:xfrm>
            <a:off x="3204073" y="5224489"/>
            <a:ext cx="5783847" cy="477054"/>
          </a:xfrm>
          <a:prstGeom prst="rect">
            <a:avLst/>
          </a:prstGeom>
          <a:solidFill>
            <a:schemeClr val="accent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Başarı elde etme</a:t>
            </a:r>
          </a:p>
        </p:txBody>
      </p:sp>
      <p:sp>
        <p:nvSpPr>
          <p:cNvPr id="15" name="Metin kutusu 14">
            <a:extLst>
              <a:ext uri="{FF2B5EF4-FFF2-40B4-BE49-F238E27FC236}">
                <a16:creationId xmlns:a16="http://schemas.microsoft.com/office/drawing/2014/main" id="{B37C08EE-F471-A47F-8EF4-BB951A3068BB}"/>
              </a:ext>
            </a:extLst>
          </p:cNvPr>
          <p:cNvSpPr txBox="1"/>
          <p:nvPr/>
        </p:nvSpPr>
        <p:spPr>
          <a:xfrm>
            <a:off x="3204072" y="5773601"/>
            <a:ext cx="5783847" cy="477054"/>
          </a:xfrm>
          <a:prstGeom prst="rect">
            <a:avLst/>
          </a:prstGeom>
          <a:solidFill>
            <a:schemeClr val="accent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Sevinç ve mutluluk</a:t>
            </a:r>
          </a:p>
        </p:txBody>
      </p:sp>
      <p:sp>
        <p:nvSpPr>
          <p:cNvPr id="17" name="Metin kutusu 16">
            <a:extLst>
              <a:ext uri="{FF2B5EF4-FFF2-40B4-BE49-F238E27FC236}">
                <a16:creationId xmlns:a16="http://schemas.microsoft.com/office/drawing/2014/main" id="{C591FFCB-8421-8438-D16B-48CE0C07D1EC}"/>
              </a:ext>
            </a:extLst>
          </p:cNvPr>
          <p:cNvSpPr txBox="1"/>
          <p:nvPr/>
        </p:nvSpPr>
        <p:spPr>
          <a:xfrm>
            <a:off x="9200925" y="3934227"/>
            <a:ext cx="2991075" cy="2062103"/>
          </a:xfrm>
          <a:prstGeom prst="rect">
            <a:avLst/>
          </a:prstGeom>
          <a:noFill/>
          <a:ln>
            <a:noFill/>
          </a:ln>
        </p:spPr>
        <p:txBody>
          <a:bodyPr wrap="square" rtlCol="0">
            <a:spAutoFit/>
          </a:bodyPr>
          <a:lstStyle/>
          <a:p>
            <a:pPr>
              <a:spcAft>
                <a:spcPts val="600"/>
              </a:spcAft>
            </a:pPr>
            <a:r>
              <a:rPr lang="tr-TR" sz="3200" b="1" dirty="0">
                <a:latin typeface="Arial" panose="020B0604020202020204" pitchFamily="34" charset="0"/>
                <a:cs typeface="Arial" panose="020B0604020202020204" pitchFamily="34" charset="0"/>
              </a:rPr>
              <a:t>gibi de manevi ihtiyaçları vardır.</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P spid="10" grpId="0" animBg="1"/>
      <p:bldP spid="18" grpId="0" animBg="1"/>
      <p:bldP spid="4" grpId="0" animBg="1"/>
      <p:bldP spid="6" grpId="0" animBg="1"/>
      <p:bldP spid="8" grpId="0" animBg="1"/>
      <p:bldP spid="11" grpId="0" animBg="1"/>
      <p:bldP spid="13" grpId="0" animBg="1"/>
      <p:bldP spid="14" grpId="0" animBg="1"/>
      <p:bldP spid="15"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C800FA9-5949-F36D-8C48-BDD2E421D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4" y="2348354"/>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Cimrilik, bencillik, aç gözlülük, kıskançlık gibi kötü davranışlara engel olur.</a:t>
            </a:r>
          </a:p>
        </p:txBody>
      </p:sp>
      <p:pic>
        <p:nvPicPr>
          <p:cNvPr id="11" name="Resim 10" descr="parmak, ekran görüntüsü, el, kişi, şahıs içeren bir resim&#10;&#10;Açıklama otomatik olarak oluşturuldu">
            <a:extLst>
              <a:ext uri="{FF2B5EF4-FFF2-40B4-BE49-F238E27FC236}">
                <a16:creationId xmlns:a16="http://schemas.microsoft.com/office/drawing/2014/main" id="{A9A2D1DC-96DF-FBEF-AAEE-E1A10BC1C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5" y="1134862"/>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Paylaşma ve yardımlaşma içinde olmanın bireye ve topluma pek çok faydaları vardır.</a:t>
            </a:r>
          </a:p>
        </p:txBody>
      </p:sp>
      <p:sp>
        <p:nvSpPr>
          <p:cNvPr id="6" name="Metin kutusu 5">
            <a:extLst>
              <a:ext uri="{FF2B5EF4-FFF2-40B4-BE49-F238E27FC236}">
                <a16:creationId xmlns:a16="http://schemas.microsoft.com/office/drawing/2014/main" id="{91E097C9-53CF-DD4D-ADA7-9CB1740C62FB}"/>
              </a:ext>
            </a:extLst>
          </p:cNvPr>
          <p:cNvSpPr txBox="1"/>
          <p:nvPr/>
        </p:nvSpPr>
        <p:spPr>
          <a:xfrm>
            <a:off x="4141727" y="3557730"/>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Sevgi, dayanışma ve sorumluluk gibi özelliklerin gelişmesine katkı sağlar.</a:t>
            </a:r>
          </a:p>
        </p:txBody>
      </p:sp>
      <p:sp>
        <p:nvSpPr>
          <p:cNvPr id="9" name="Metin kutusu 8">
            <a:extLst>
              <a:ext uri="{FF2B5EF4-FFF2-40B4-BE49-F238E27FC236}">
                <a16:creationId xmlns:a16="http://schemas.microsoft.com/office/drawing/2014/main" id="{43EDEE18-0197-A71E-ADAD-89E52EBF093F}"/>
              </a:ext>
            </a:extLst>
          </p:cNvPr>
          <p:cNvSpPr txBox="1"/>
          <p:nvPr/>
        </p:nvSpPr>
        <p:spPr>
          <a:xfrm>
            <a:off x="4166975" y="4765191"/>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İnsanın kişilik gelişimine ve ahlakının olgunlaşmasına yardımcı olur.</a:t>
            </a:r>
          </a:p>
        </p:txBody>
      </p:sp>
    </p:spTree>
    <p:extLst>
      <p:ext uri="{BB962C8B-B14F-4D97-AF65-F5344CB8AC3E}">
        <p14:creationId xmlns:p14="http://schemas.microsoft.com/office/powerpoint/2010/main" val="367754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D9AAC3F6-1CC8-BFD9-DE55-A2D227994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0" y="1092276"/>
            <a:ext cx="12192000" cy="2477601"/>
          </a:xfrm>
          <a:prstGeom prst="rect">
            <a:avLst/>
          </a:prstGeom>
          <a:solidFill>
            <a:srgbClr val="86E2CE"/>
          </a:solidFill>
          <a:ln>
            <a:noFill/>
          </a:ln>
        </p:spPr>
        <p:txBody>
          <a:bodyPr wrap="square" rtlCol="0">
            <a:spAutoFit/>
          </a:bodyPr>
          <a:lstStyle/>
          <a:p>
            <a:pPr marL="4221163">
              <a:spcAft>
                <a:spcPts val="600"/>
              </a:spcAft>
            </a:pPr>
            <a:r>
              <a:rPr lang="tr-TR" sz="3000" dirty="0">
                <a:latin typeface="Arial" panose="020B0604020202020204" pitchFamily="34" charset="0"/>
                <a:cs typeface="Arial" panose="020B0604020202020204" pitchFamily="34" charset="0"/>
              </a:rPr>
              <a:t>"… İyilik ve takva (Allah’a karşı gelmekten sakınma) üzere yardımlaşın. Ama günah ve düşmanlık üzere yardımlaşmayın. Allah'a karşı gelmekten sakının…”</a:t>
            </a:r>
          </a:p>
          <a:p>
            <a:pPr marL="4221163">
              <a:spcAft>
                <a:spcPts val="600"/>
              </a:spcAft>
            </a:pPr>
            <a:r>
              <a:rPr lang="tr-TR" sz="3000" dirty="0">
                <a:latin typeface="Arial" panose="020B0604020202020204" pitchFamily="34" charset="0"/>
                <a:cs typeface="Arial" panose="020B0604020202020204" pitchFamily="34" charset="0"/>
              </a:rPr>
              <a:t>				      (Mâide suresi, 2. ayet)</a:t>
            </a:r>
          </a:p>
        </p:txBody>
      </p:sp>
      <p:pic>
        <p:nvPicPr>
          <p:cNvPr id="10" name="Resim 9" descr="kişi, şahıs, parmak, baş parmak, çivi içeren bir resim&#10;&#10;Açıklama otomatik olarak oluşturuldu">
            <a:extLst>
              <a:ext uri="{FF2B5EF4-FFF2-40B4-BE49-F238E27FC236}">
                <a16:creationId xmlns:a16="http://schemas.microsoft.com/office/drawing/2014/main" id="{10ADCF7B-4EAE-E0A4-3E0E-78D038235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8" y="729000"/>
            <a:ext cx="3600000" cy="5400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116478" y="3763590"/>
            <a:ext cx="7817282"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ayette de belirtildiği üzere, İslam dini insana ve topluma faydalı olan hususlarda yardımlaşmayı emrederken zararlı ve kötü olan işler üzerinde yardımlaşmayı yasaklamıştır.</a:t>
            </a:r>
          </a:p>
        </p:txBody>
      </p:sp>
    </p:spTree>
    <p:extLst>
      <p:ext uri="{BB962C8B-B14F-4D97-AF65-F5344CB8AC3E}">
        <p14:creationId xmlns:p14="http://schemas.microsoft.com/office/powerpoint/2010/main" val="365973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D9AAC3F6-1CC8-BFD9-DE55-A2D227994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0" y="3528071"/>
            <a:ext cx="12192000" cy="2477601"/>
          </a:xfrm>
          <a:prstGeom prst="rect">
            <a:avLst/>
          </a:prstGeom>
          <a:solidFill>
            <a:srgbClr val="86E2CE"/>
          </a:solidFill>
          <a:ln>
            <a:noFill/>
          </a:ln>
        </p:spPr>
        <p:txBody>
          <a:bodyPr wrap="square" rtlCol="0">
            <a:spAutoFit/>
          </a:bodyPr>
          <a:lstStyle/>
          <a:p>
            <a:pPr marL="4221163">
              <a:spcAft>
                <a:spcPts val="600"/>
              </a:spcAft>
            </a:pPr>
            <a:r>
              <a:rPr lang="tr-TR" sz="3000" dirty="0">
                <a:latin typeface="Arial" panose="020B0604020202020204" pitchFamily="34" charset="0"/>
                <a:cs typeface="Arial" panose="020B0604020202020204" pitchFamily="34" charset="0"/>
              </a:rPr>
              <a:t>“Takva sahipleri bollukta da darlıkta da Allah için harcarlar. Öfkelerini yutarlar ve insanları affederler. Allah da güzel davranışta bulunanları sever.”</a:t>
            </a:r>
          </a:p>
          <a:p>
            <a:pPr marL="4221163">
              <a:spcAft>
                <a:spcPts val="600"/>
              </a:spcAft>
            </a:pPr>
            <a:r>
              <a:rPr lang="tr-TR" sz="3000" dirty="0">
                <a:latin typeface="Arial" panose="020B0604020202020204" pitchFamily="34" charset="0"/>
                <a:cs typeface="Arial" panose="020B0604020202020204" pitchFamily="34" charset="0"/>
              </a:rPr>
              <a:t>			    (Âl-i İmrân suresi, 134. ayet)</a:t>
            </a:r>
          </a:p>
        </p:txBody>
      </p:sp>
      <p:pic>
        <p:nvPicPr>
          <p:cNvPr id="9" name="Resim 8" descr="kişi, şahıs, nebat, bitki, yer içeren bir resim&#10;&#10;Açıklama otomatik olarak oluşturuldu">
            <a:extLst>
              <a:ext uri="{FF2B5EF4-FFF2-40B4-BE49-F238E27FC236}">
                <a16:creationId xmlns:a16="http://schemas.microsoft.com/office/drawing/2014/main" id="{059220AB-6D2E-DAAA-573C-C891BC703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8" y="729000"/>
            <a:ext cx="3600000" cy="5400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116478" y="1009677"/>
            <a:ext cx="7817282"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Paylaşmak veya yardım etmek için zengin olmak gerekmez. Yardımlaşma devamlılık arz eden bir alışkanlık haline gelmelidir. Paylaşma insan davranışlarını güzelleştirir. </a:t>
            </a:r>
          </a:p>
        </p:txBody>
      </p:sp>
    </p:spTree>
    <p:extLst>
      <p:ext uri="{BB962C8B-B14F-4D97-AF65-F5344CB8AC3E}">
        <p14:creationId xmlns:p14="http://schemas.microsoft.com/office/powerpoint/2010/main" val="306866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D9AAC3F6-1CC8-BFD9-DE55-A2D227994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3" name="Resim 12" descr="memeli, dış mekan, deve, devegillerle ilgili içeren bir resim&#10;&#10;Açıklama otomatik olarak oluşturuldu">
            <a:extLst>
              <a:ext uri="{FF2B5EF4-FFF2-40B4-BE49-F238E27FC236}">
                <a16:creationId xmlns:a16="http://schemas.microsoft.com/office/drawing/2014/main" id="{2F43B270-AA19-88A4-50EE-9F9E66248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1488600"/>
            <a:ext cx="3093600" cy="46404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681718"/>
            <a:ext cx="3352800" cy="553998"/>
          </a:xfrm>
          <a:prstGeom prst="rect">
            <a:avLst/>
          </a:prstGeom>
          <a:solidFill>
            <a:srgbClr val="0097B2"/>
          </a:solid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Örnek Olay</a:t>
            </a:r>
          </a:p>
        </p:txBody>
      </p:sp>
      <p:sp>
        <p:nvSpPr>
          <p:cNvPr id="6" name="Metin kutusu 5">
            <a:extLst>
              <a:ext uri="{FF2B5EF4-FFF2-40B4-BE49-F238E27FC236}">
                <a16:creationId xmlns:a16="http://schemas.microsoft.com/office/drawing/2014/main" id="{0DEDC460-A7AB-DC65-8283-55A379B34887}"/>
              </a:ext>
            </a:extLst>
          </p:cNvPr>
          <p:cNvSpPr txBox="1"/>
          <p:nvPr/>
        </p:nvSpPr>
        <p:spPr>
          <a:xfrm>
            <a:off x="3611040" y="1487160"/>
            <a:ext cx="8322720"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Peygamberimiz (s.a.v.) ticarî bir yolculukta     Hz. Cabir (r.a.) ile sohbet eder. Peygamberimiz (s.a.v.) Hz. Cabir’in (r.a.) yeni evlendiğini ve borçlu olduğunu öğrenir. </a:t>
            </a:r>
          </a:p>
        </p:txBody>
      </p:sp>
      <p:sp>
        <p:nvSpPr>
          <p:cNvPr id="9" name="Metin kutusu 8">
            <a:extLst>
              <a:ext uri="{FF2B5EF4-FFF2-40B4-BE49-F238E27FC236}">
                <a16:creationId xmlns:a16="http://schemas.microsoft.com/office/drawing/2014/main" id="{5F7E2395-1967-EB5E-D1FA-ABEA1EFDFC96}"/>
              </a:ext>
            </a:extLst>
          </p:cNvPr>
          <p:cNvSpPr txBox="1"/>
          <p:nvPr/>
        </p:nvSpPr>
        <p:spPr>
          <a:xfrm>
            <a:off x="3611040" y="3560192"/>
            <a:ext cx="8322720"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Cabir (r.a.) sadece bir devesinin olduğunu söyleyince Peygamberimiz (s.a.v), Hz. Cabir’e (r.a.) yardım etmek ister. Devesini satın almak istediğini söyler. </a:t>
            </a:r>
          </a:p>
        </p:txBody>
      </p:sp>
    </p:spTree>
    <p:extLst>
      <p:ext uri="{BB962C8B-B14F-4D97-AF65-F5344CB8AC3E}">
        <p14:creationId xmlns:p14="http://schemas.microsoft.com/office/powerpoint/2010/main" val="35067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D9AAC3F6-1CC8-BFD9-DE55-A2D227994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memeli, gökyüzü, dış mekan, devegillerle ilgili içeren bir resim&#10;&#10;Açıklama otomatik olarak oluşturuldu">
            <a:extLst>
              <a:ext uri="{FF2B5EF4-FFF2-40B4-BE49-F238E27FC236}">
                <a16:creationId xmlns:a16="http://schemas.microsoft.com/office/drawing/2014/main" id="{76C4E30A-4019-A9F2-AA74-A866AB105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1487880"/>
            <a:ext cx="3093600" cy="46404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681718"/>
            <a:ext cx="3352800" cy="553998"/>
          </a:xfrm>
          <a:prstGeom prst="rect">
            <a:avLst/>
          </a:prstGeom>
          <a:solidFill>
            <a:srgbClr val="0097B2"/>
          </a:solid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Örnek Olay</a:t>
            </a:r>
          </a:p>
        </p:txBody>
      </p:sp>
      <p:sp>
        <p:nvSpPr>
          <p:cNvPr id="6" name="Metin kutusu 5">
            <a:extLst>
              <a:ext uri="{FF2B5EF4-FFF2-40B4-BE49-F238E27FC236}">
                <a16:creationId xmlns:a16="http://schemas.microsoft.com/office/drawing/2014/main" id="{0DEDC460-A7AB-DC65-8283-55A379B34887}"/>
              </a:ext>
            </a:extLst>
          </p:cNvPr>
          <p:cNvSpPr txBox="1"/>
          <p:nvPr/>
        </p:nvSpPr>
        <p:spPr>
          <a:xfrm>
            <a:off x="3611040" y="1487160"/>
            <a:ext cx="8440170"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Cabir (r.a.) Medine’de teslim etmek   şartıyla devesini Peygamberimize (s.a.v.) satar. Medine’ye varınca Hz. Cabir (r.a.), ummadığı bir durumla karşılaşır. </a:t>
            </a:r>
          </a:p>
        </p:txBody>
      </p:sp>
      <p:sp>
        <p:nvSpPr>
          <p:cNvPr id="9" name="Metin kutusu 8">
            <a:extLst>
              <a:ext uri="{FF2B5EF4-FFF2-40B4-BE49-F238E27FC236}">
                <a16:creationId xmlns:a16="http://schemas.microsoft.com/office/drawing/2014/main" id="{5F7E2395-1967-EB5E-D1FA-ABEA1EFDFC96}"/>
              </a:ext>
            </a:extLst>
          </p:cNvPr>
          <p:cNvSpPr txBox="1"/>
          <p:nvPr/>
        </p:nvSpPr>
        <p:spPr>
          <a:xfrm>
            <a:off x="3611040" y="3483290"/>
            <a:ext cx="832272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Peygamberimiz (s.a.v.), devenin ücretini öder. Deveyi de Hz. Cabir’e (r.a.) düğün hediyesi olarak verir.</a:t>
            </a:r>
          </a:p>
        </p:txBody>
      </p:sp>
      <p:sp>
        <p:nvSpPr>
          <p:cNvPr id="3" name="Metin kutusu 2">
            <a:extLst>
              <a:ext uri="{FF2B5EF4-FFF2-40B4-BE49-F238E27FC236}">
                <a16:creationId xmlns:a16="http://schemas.microsoft.com/office/drawing/2014/main" id="{736F6D73-9685-81FA-A640-527F5C29FB1A}"/>
              </a:ext>
            </a:extLst>
          </p:cNvPr>
          <p:cNvSpPr txBox="1"/>
          <p:nvPr/>
        </p:nvSpPr>
        <p:spPr>
          <a:xfrm>
            <a:off x="3611040" y="5108611"/>
            <a:ext cx="8440170" cy="1015663"/>
          </a:xfrm>
          <a:prstGeom prst="rect">
            <a:avLst/>
          </a:prstGeom>
          <a:noFill/>
          <a:ln>
            <a:noFill/>
          </a:ln>
        </p:spPr>
        <p:txBody>
          <a:bodyPr wrap="square" rtlCol="0">
            <a:spAutoFit/>
          </a:bodyPr>
          <a:lstStyle/>
          <a:p>
            <a:pPr>
              <a:spcAft>
                <a:spcPts val="600"/>
              </a:spcAft>
            </a:pPr>
            <a:r>
              <a:rPr lang="tr-TR" sz="3000" i="1" dirty="0">
                <a:latin typeface="Arial" panose="020B0604020202020204" pitchFamily="34" charset="0"/>
                <a:cs typeface="Arial" panose="020B0604020202020204" pitchFamily="34" charset="0"/>
              </a:rPr>
              <a:t>• Bu olay yardım yapılırken incelikle ve nezaketle yapılması yönünde bize örnek olmaktadır.</a:t>
            </a:r>
          </a:p>
        </p:txBody>
      </p:sp>
    </p:spTree>
    <p:extLst>
      <p:ext uri="{BB962C8B-B14F-4D97-AF65-F5344CB8AC3E}">
        <p14:creationId xmlns:p14="http://schemas.microsoft.com/office/powerpoint/2010/main" val="100716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1A0ECFC3-30A8-5AB3-40EF-FF2D2B8C7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646326" y="2190200"/>
            <a:ext cx="10899348" cy="2477601"/>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“Sana (Allah yolunda) ne harcayacaklarını soruyorlar. De ki: ...Harcadığınız her şey, ana-baba, yakınlar, öksüzler, yoksullar ve yolda kalmış kişiler içindir. Allah yapacağınız her hayrı (iyiliği) bilir.</a:t>
            </a:r>
          </a:p>
          <a:p>
            <a:pPr algn="ctr">
              <a:spcAft>
                <a:spcPts val="600"/>
              </a:spcAft>
            </a:pPr>
            <a:r>
              <a:rPr lang="tr-TR" sz="3000" dirty="0">
                <a:latin typeface="Arial" panose="020B0604020202020204" pitchFamily="34" charset="0"/>
                <a:cs typeface="Arial" panose="020B0604020202020204" pitchFamily="34" charset="0"/>
              </a:rPr>
              <a:t>(Bakara suresi, 215.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İSLAM’IN PAYLAŞMAYA VE YARDIMLAŞMAYA VERDİĞİ ÖNEM</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1532</TotalTime>
  <Words>1829</Words>
  <Application>Microsoft Office PowerPoint</Application>
  <PresentationFormat>Geniş ekran</PresentationFormat>
  <Paragraphs>280</Paragraphs>
  <Slides>20</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20</vt:i4>
      </vt:variant>
    </vt:vector>
  </HeadingPairs>
  <TitlesOfParts>
    <vt:vector size="24"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BALCI</cp:lastModifiedBy>
  <cp:revision>43</cp:revision>
  <dcterms:created xsi:type="dcterms:W3CDTF">2023-08-29T09:05:15Z</dcterms:created>
  <dcterms:modified xsi:type="dcterms:W3CDTF">2023-10-13T20:53:16Z</dcterms:modified>
</cp:coreProperties>
</file>