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302" r:id="rId5"/>
    <p:sldId id="304" r:id="rId6"/>
    <p:sldId id="303" r:id="rId7"/>
    <p:sldId id="305" r:id="rId8"/>
    <p:sldId id="306" r:id="rId9"/>
    <p:sldId id="289" r:id="rId10"/>
    <p:sldId id="271" r:id="rId11"/>
    <p:sldId id="272" r:id="rId12"/>
    <p:sldId id="267" r:id="rId13"/>
    <p:sldId id="300" r:id="rId14"/>
    <p:sldId id="260" r:id="rId15"/>
    <p:sldId id="261" r:id="rId16"/>
    <p:sldId id="301" r:id="rId17"/>
    <p:sldId id="265" r:id="rId18"/>
    <p:sldId id="269" r:id="rId19"/>
    <p:sldId id="26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B2"/>
    <a:srgbClr val="F68C7A"/>
    <a:srgbClr val="F14662"/>
    <a:srgbClr val="86E2CE"/>
    <a:srgbClr val="F5917B"/>
    <a:srgbClr val="C00000"/>
    <a:srgbClr val="C61D1D"/>
    <a:srgbClr val="FFFFFF"/>
    <a:srgbClr val="B2B2B2"/>
    <a:srgbClr val="3D1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varScale="1">
        <p:scale>
          <a:sx n="63" d="100"/>
          <a:sy n="63"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8BF0CDE-971B-0305-047C-02D61C27D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C28D2DA2-7097-3B30-3FB6-C5171DB80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37767" y="2190200"/>
            <a:ext cx="10716467" cy="293926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“Şüphesiz münafıklar, (zanlarınca) Allah’ı aldatmaya çalışıyorlar. Hâlbuki Allah onların aldatmalarını kendi başlarına çevirmektedir. Namaza kalktıkları zaman, üşenerek ve isteksizce kalkarlar. İnsanlara gösteriş yaparlar. Allah’ı çok az anarlar.”</a:t>
            </a:r>
          </a:p>
          <a:p>
            <a:pPr algn="ctr">
              <a:spcAft>
                <a:spcPts val="600"/>
              </a:spcAft>
            </a:pPr>
            <a:r>
              <a:rPr lang="tr-TR" sz="3000" dirty="0">
                <a:latin typeface="Arial" panose="020B0604020202020204" pitchFamily="34" charset="0"/>
                <a:cs typeface="Arial" panose="020B0604020202020204" pitchFamily="34" charset="0"/>
              </a:rPr>
              <a:t>(Nisâ Suresi 142.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98318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BD32C546-8A8F-F0A3-C568-0D503BD91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Münafık (ikiyüzlü) kimse ibadet etmeyi hiç sevmez.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9654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Riyakar kişiler insanlara gösteriş olsun diye namaz kılar.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Sözleriyle imanı açığa vurup kalplerinde inkar eden kimseler olabilir.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029AD56F-884D-E20F-E4D0-B35016645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2989502"/>
            <a:ext cx="10643017" cy="3016210"/>
          </a:xfrm>
          <a:prstGeom prst="rect">
            <a:avLst/>
          </a:prstGeom>
          <a:noFill/>
          <a:ln>
            <a:noFill/>
          </a:ln>
        </p:spPr>
        <p:txBody>
          <a:bodyPr wrap="square" rtlCol="0">
            <a:spAutoFit/>
          </a:bodyPr>
          <a:lstStyle/>
          <a:p>
            <a:pPr algn="ctr">
              <a:spcAft>
                <a:spcPts val="600"/>
              </a:spcAft>
            </a:pPr>
            <a:r>
              <a:rPr lang="tr-TR" sz="3600" dirty="0" err="1">
                <a:latin typeface="Arial" panose="020B0604020202020204" pitchFamily="34" charset="0"/>
                <a:cs typeface="Arial" panose="020B0604020202020204" pitchFamily="34" charset="0"/>
              </a:rPr>
              <a:t>Maûn</a:t>
            </a:r>
            <a:r>
              <a:rPr lang="tr-TR" sz="3600" dirty="0">
                <a:latin typeface="Arial" panose="020B0604020202020204" pitchFamily="34" charset="0"/>
                <a:cs typeface="Arial" panose="020B0604020202020204" pitchFamily="34" charset="0"/>
              </a:rPr>
              <a:t> Suresine göre;</a:t>
            </a:r>
          </a:p>
          <a:p>
            <a:pPr algn="ctr">
              <a:spcAft>
                <a:spcPts val="600"/>
              </a:spcAft>
            </a:pPr>
            <a:r>
              <a:rPr lang="tr-TR" sz="3600" dirty="0">
                <a:latin typeface="Arial" panose="020B0604020202020204" pitchFamily="34" charset="0"/>
                <a:cs typeface="Arial" panose="020B0604020202020204" pitchFamily="34" charset="0"/>
              </a:rPr>
              <a:t>• Kimsesi bulunmayan yetimler “</a:t>
            </a:r>
            <a:r>
              <a:rPr lang="tr-TR" sz="3600" dirty="0">
                <a:solidFill>
                  <a:srgbClr val="FF0000"/>
                </a:solidFill>
                <a:latin typeface="Arial" panose="020B0604020202020204" pitchFamily="34" charset="0"/>
                <a:cs typeface="Arial" panose="020B0604020202020204" pitchFamily="34" charset="0"/>
              </a:rPr>
              <a:t>elinden hakkı alınabilecek</a:t>
            </a:r>
            <a:r>
              <a:rPr lang="tr-TR" sz="3600" dirty="0">
                <a:latin typeface="Arial" panose="020B0604020202020204" pitchFamily="34" charset="0"/>
                <a:cs typeface="Arial" panose="020B0604020202020204" pitchFamily="34" charset="0"/>
              </a:rPr>
              <a:t>” korunmasız kişiler değildir.</a:t>
            </a:r>
          </a:p>
          <a:p>
            <a:pPr algn="ctr">
              <a:spcAft>
                <a:spcPts val="600"/>
              </a:spcAft>
            </a:pPr>
            <a:r>
              <a:rPr lang="tr-TR" sz="3600" dirty="0">
                <a:latin typeface="Arial" panose="020B0604020202020204" pitchFamily="34" charset="0"/>
                <a:cs typeface="Arial" panose="020B0604020202020204" pitchFamily="34" charset="0"/>
              </a:rPr>
              <a:t>• Kulluğun göstergesi olan namaz “</a:t>
            </a:r>
            <a:r>
              <a:rPr lang="tr-TR" sz="3600" dirty="0">
                <a:solidFill>
                  <a:srgbClr val="FF0000"/>
                </a:solidFill>
                <a:latin typeface="Arial" panose="020B0604020202020204" pitchFamily="34" charset="0"/>
                <a:cs typeface="Arial" panose="020B0604020202020204" pitchFamily="34" charset="0"/>
              </a:rPr>
              <a:t>gösteriş yapılabilecek</a:t>
            </a:r>
            <a:r>
              <a:rPr lang="tr-TR" sz="3600" dirty="0">
                <a:latin typeface="Arial" panose="020B0604020202020204" pitchFamily="34" charset="0"/>
                <a:cs typeface="Arial" panose="020B0604020202020204" pitchFamily="34" charset="0"/>
              </a:rPr>
              <a:t>” bir ibadet olamaz.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01DEF08-2646-AFF7-570B-1DDFEE5C2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406640" y="1237951"/>
            <a:ext cx="4269948" cy="646331"/>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DFGHJKL</a:t>
            </a:r>
          </a:p>
        </p:txBody>
      </p:sp>
      <p:pic>
        <p:nvPicPr>
          <p:cNvPr id="9" name="Resim 8" descr="renklilik, grafik, ekran görüntüsü, daire içeren bir resim&#10;&#10;Açıklama otomatik olarak oluşturuldu">
            <a:extLst>
              <a:ext uri="{FF2B5EF4-FFF2-40B4-BE49-F238E27FC236}">
                <a16:creationId xmlns:a16="http://schemas.microsoft.com/office/drawing/2014/main" id="{D034170F-104C-3811-423D-6A0E3500C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884" y="858865"/>
            <a:ext cx="9332232" cy="5140271"/>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96D59680-FAFA-D593-CA7D-41B1567C65DB}"/>
              </a:ext>
            </a:extLst>
          </p:cNvPr>
          <p:cNvSpPr txBox="1"/>
          <p:nvPr/>
        </p:nvSpPr>
        <p:spPr>
          <a:xfrm>
            <a:off x="4754380" y="3198167"/>
            <a:ext cx="2683240" cy="461665"/>
          </a:xfrm>
          <a:prstGeom prst="rect">
            <a:avLst/>
          </a:prstGeom>
          <a:noFill/>
        </p:spPr>
        <p:txBody>
          <a:bodyPr wrap="square" rtlCol="0">
            <a:spAutoFit/>
          </a:bodyPr>
          <a:lstStyle/>
          <a:p>
            <a:pPr algn="ctr"/>
            <a:r>
              <a:rPr lang="tr-TR" sz="2400" b="1" dirty="0">
                <a:latin typeface="Arial" panose="020B0604020202020204" pitchFamily="34" charset="0"/>
              </a:rPr>
              <a:t>KAVRAM BİLGİSİ</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0" name="Metin kutusu 9">
            <a:extLst>
              <a:ext uri="{FF2B5EF4-FFF2-40B4-BE49-F238E27FC236}">
                <a16:creationId xmlns:a16="http://schemas.microsoft.com/office/drawing/2014/main" id="{736E65AA-111F-4CBF-F1C7-E03E5726A189}"/>
              </a:ext>
            </a:extLst>
          </p:cNvPr>
          <p:cNvSpPr txBox="1"/>
          <p:nvPr/>
        </p:nvSpPr>
        <p:spPr>
          <a:xfrm>
            <a:off x="4432300" y="2194164"/>
            <a:ext cx="1364480" cy="461665"/>
          </a:xfrm>
          <a:prstGeom prst="rect">
            <a:avLst/>
          </a:prstGeom>
          <a:noFill/>
        </p:spPr>
        <p:txBody>
          <a:bodyPr wrap="square" rtlCol="0">
            <a:spAutoFit/>
          </a:bodyPr>
          <a:lstStyle/>
          <a:p>
            <a:pPr algn="ctr"/>
            <a:r>
              <a:rPr lang="tr-TR" sz="2400" b="1" dirty="0">
                <a:latin typeface="Arial" panose="020B0604020202020204" pitchFamily="34" charset="0"/>
              </a:rPr>
              <a:t>DİN</a:t>
            </a:r>
          </a:p>
        </p:txBody>
      </p:sp>
      <p:sp>
        <p:nvSpPr>
          <p:cNvPr id="11" name="Metin kutusu 10">
            <a:extLst>
              <a:ext uri="{FF2B5EF4-FFF2-40B4-BE49-F238E27FC236}">
                <a16:creationId xmlns:a16="http://schemas.microsoft.com/office/drawing/2014/main" id="{71909154-2828-180D-1021-7EEC079D1845}"/>
              </a:ext>
            </a:extLst>
          </p:cNvPr>
          <p:cNvSpPr txBox="1"/>
          <p:nvPr/>
        </p:nvSpPr>
        <p:spPr>
          <a:xfrm>
            <a:off x="6407922" y="2187825"/>
            <a:ext cx="1364480" cy="461665"/>
          </a:xfrm>
          <a:prstGeom prst="rect">
            <a:avLst/>
          </a:prstGeom>
          <a:noFill/>
        </p:spPr>
        <p:txBody>
          <a:bodyPr wrap="square" rtlCol="0">
            <a:spAutoFit/>
          </a:bodyPr>
          <a:lstStyle/>
          <a:p>
            <a:pPr algn="ctr"/>
            <a:r>
              <a:rPr lang="tr-TR" sz="2400" b="1" dirty="0">
                <a:latin typeface="Arial" panose="020B0604020202020204" pitchFamily="34" charset="0"/>
              </a:rPr>
              <a:t>MİSKİN</a:t>
            </a:r>
          </a:p>
        </p:txBody>
      </p:sp>
      <p:sp>
        <p:nvSpPr>
          <p:cNvPr id="12" name="Metin kutusu 11">
            <a:extLst>
              <a:ext uri="{FF2B5EF4-FFF2-40B4-BE49-F238E27FC236}">
                <a16:creationId xmlns:a16="http://schemas.microsoft.com/office/drawing/2014/main" id="{9AB0F493-318F-7593-78ED-DAF3514F79AA}"/>
              </a:ext>
            </a:extLst>
          </p:cNvPr>
          <p:cNvSpPr txBox="1"/>
          <p:nvPr/>
        </p:nvSpPr>
        <p:spPr>
          <a:xfrm>
            <a:off x="4419600" y="4192445"/>
            <a:ext cx="1364480" cy="461665"/>
          </a:xfrm>
          <a:prstGeom prst="rect">
            <a:avLst/>
          </a:prstGeom>
          <a:noFill/>
        </p:spPr>
        <p:txBody>
          <a:bodyPr wrap="square" rtlCol="0">
            <a:spAutoFit/>
          </a:bodyPr>
          <a:lstStyle/>
          <a:p>
            <a:pPr algn="ctr"/>
            <a:r>
              <a:rPr lang="tr-TR" sz="2400" b="1" dirty="0">
                <a:solidFill>
                  <a:schemeClr val="bg1"/>
                </a:solidFill>
                <a:latin typeface="Arial" panose="020B0604020202020204" pitchFamily="34" charset="0"/>
              </a:rPr>
              <a:t>RİYA</a:t>
            </a:r>
          </a:p>
        </p:txBody>
      </p:sp>
      <p:sp>
        <p:nvSpPr>
          <p:cNvPr id="13" name="Metin kutusu 12">
            <a:extLst>
              <a:ext uri="{FF2B5EF4-FFF2-40B4-BE49-F238E27FC236}">
                <a16:creationId xmlns:a16="http://schemas.microsoft.com/office/drawing/2014/main" id="{E9DCB97A-273A-0CB6-5179-92EE3F8A1C68}"/>
              </a:ext>
            </a:extLst>
          </p:cNvPr>
          <p:cNvSpPr txBox="1"/>
          <p:nvPr/>
        </p:nvSpPr>
        <p:spPr>
          <a:xfrm>
            <a:off x="6407922" y="4214079"/>
            <a:ext cx="1364480" cy="400110"/>
          </a:xfrm>
          <a:prstGeom prst="rect">
            <a:avLst/>
          </a:prstGeom>
          <a:noFill/>
        </p:spPr>
        <p:txBody>
          <a:bodyPr wrap="square" rtlCol="0">
            <a:spAutoFit/>
          </a:bodyPr>
          <a:lstStyle/>
          <a:p>
            <a:pPr algn="ctr"/>
            <a:r>
              <a:rPr lang="tr-TR" sz="2000" b="1" dirty="0">
                <a:solidFill>
                  <a:schemeClr val="bg1"/>
                </a:solidFill>
                <a:latin typeface="Arial" panose="020B0604020202020204" pitchFamily="34" charset="0"/>
              </a:rPr>
              <a:t>İBADET</a:t>
            </a:r>
          </a:p>
        </p:txBody>
      </p:sp>
      <p:sp>
        <p:nvSpPr>
          <p:cNvPr id="14" name="Metin kutusu 13">
            <a:extLst>
              <a:ext uri="{FF2B5EF4-FFF2-40B4-BE49-F238E27FC236}">
                <a16:creationId xmlns:a16="http://schemas.microsoft.com/office/drawing/2014/main" id="{06071ADB-74A5-EE4D-7298-0CD506D5AB4E}"/>
              </a:ext>
            </a:extLst>
          </p:cNvPr>
          <p:cNvSpPr txBox="1"/>
          <p:nvPr/>
        </p:nvSpPr>
        <p:spPr>
          <a:xfrm>
            <a:off x="1629342" y="1049342"/>
            <a:ext cx="2788920" cy="1862048"/>
          </a:xfrm>
          <a:prstGeom prst="rect">
            <a:avLst/>
          </a:prstGeom>
          <a:noFill/>
        </p:spPr>
        <p:txBody>
          <a:bodyPr wrap="square" rtlCol="0">
            <a:spAutoFit/>
          </a:bodyPr>
          <a:lstStyle/>
          <a:p>
            <a:r>
              <a:rPr lang="tr-TR" sz="2300" dirty="0">
                <a:latin typeface="Arial" panose="020B0604020202020204" pitchFamily="34" charset="0"/>
              </a:rPr>
              <a:t>(Suredeki anlamı) uhrevî yargı, Allah’ın hükmü, amellerin karşılığı olacak bir gün</a:t>
            </a:r>
          </a:p>
        </p:txBody>
      </p:sp>
      <p:sp>
        <p:nvSpPr>
          <p:cNvPr id="15" name="Metin kutusu 14">
            <a:extLst>
              <a:ext uri="{FF2B5EF4-FFF2-40B4-BE49-F238E27FC236}">
                <a16:creationId xmlns:a16="http://schemas.microsoft.com/office/drawing/2014/main" id="{9F1EA227-B586-1172-E4EB-F6E88E0975B1}"/>
              </a:ext>
            </a:extLst>
          </p:cNvPr>
          <p:cNvSpPr txBox="1"/>
          <p:nvPr/>
        </p:nvSpPr>
        <p:spPr>
          <a:xfrm>
            <a:off x="7766119" y="1176664"/>
            <a:ext cx="2788920" cy="1569660"/>
          </a:xfrm>
          <a:prstGeom prst="rect">
            <a:avLst/>
          </a:prstGeom>
          <a:noFill/>
        </p:spPr>
        <p:txBody>
          <a:bodyPr wrap="square" rtlCol="0">
            <a:spAutoFit/>
          </a:bodyPr>
          <a:lstStyle/>
          <a:p>
            <a:pPr algn="r"/>
            <a:r>
              <a:rPr lang="tr-TR" sz="2400" dirty="0">
                <a:latin typeface="Arial" panose="020B0604020202020204" pitchFamily="34" charset="0"/>
              </a:rPr>
              <a:t>Hiçbir mal ve gelire sahip olmayan yoksul, bakıma muhtaç düşkün</a:t>
            </a:r>
          </a:p>
        </p:txBody>
      </p:sp>
      <p:sp>
        <p:nvSpPr>
          <p:cNvPr id="16" name="Metin kutusu 15">
            <a:extLst>
              <a:ext uri="{FF2B5EF4-FFF2-40B4-BE49-F238E27FC236}">
                <a16:creationId xmlns:a16="http://schemas.microsoft.com/office/drawing/2014/main" id="{A0691911-EC66-8163-6109-91754C52CED5}"/>
              </a:ext>
            </a:extLst>
          </p:cNvPr>
          <p:cNvSpPr txBox="1"/>
          <p:nvPr/>
        </p:nvSpPr>
        <p:spPr>
          <a:xfrm>
            <a:off x="1629342" y="4293088"/>
            <a:ext cx="2796540" cy="1107996"/>
          </a:xfrm>
          <a:prstGeom prst="rect">
            <a:avLst/>
          </a:prstGeom>
          <a:noFill/>
        </p:spPr>
        <p:txBody>
          <a:bodyPr wrap="square" rtlCol="0">
            <a:spAutoFit/>
          </a:bodyPr>
          <a:lstStyle/>
          <a:p>
            <a:r>
              <a:rPr lang="tr-TR" sz="2200" dirty="0">
                <a:solidFill>
                  <a:schemeClr val="bg1"/>
                </a:solidFill>
                <a:latin typeface="Arial" panose="020B0604020202020204" pitchFamily="34" charset="0"/>
              </a:rPr>
              <a:t>Gösteriş,  ikiyüzlülük, yapmacıklık</a:t>
            </a:r>
          </a:p>
        </p:txBody>
      </p:sp>
      <p:sp>
        <p:nvSpPr>
          <p:cNvPr id="17" name="Metin kutusu 16">
            <a:extLst>
              <a:ext uri="{FF2B5EF4-FFF2-40B4-BE49-F238E27FC236}">
                <a16:creationId xmlns:a16="http://schemas.microsoft.com/office/drawing/2014/main" id="{2E3CC285-8011-2DAD-3851-35BD8B1AE773}"/>
              </a:ext>
            </a:extLst>
          </p:cNvPr>
          <p:cNvSpPr txBox="1"/>
          <p:nvPr/>
        </p:nvSpPr>
        <p:spPr>
          <a:xfrm>
            <a:off x="7766119" y="4054650"/>
            <a:ext cx="2788920" cy="1569660"/>
          </a:xfrm>
          <a:prstGeom prst="rect">
            <a:avLst/>
          </a:prstGeom>
          <a:noFill/>
        </p:spPr>
        <p:txBody>
          <a:bodyPr wrap="square" rtlCol="0">
            <a:spAutoFit/>
          </a:bodyPr>
          <a:lstStyle/>
          <a:p>
            <a:pPr algn="r"/>
            <a:r>
              <a:rPr lang="tr-TR" sz="2400" dirty="0">
                <a:solidFill>
                  <a:schemeClr val="bg1"/>
                </a:solidFill>
                <a:latin typeface="Arial" panose="020B0604020202020204" pitchFamily="34" charset="0"/>
              </a:rPr>
              <a:t>Yüce Allah’ın emirlerine uymak ve yasaklarından kaçınmak</a:t>
            </a:r>
          </a:p>
        </p:txBody>
      </p:sp>
    </p:spTree>
    <p:extLst>
      <p:ext uri="{BB962C8B-B14F-4D97-AF65-F5344CB8AC3E}">
        <p14:creationId xmlns:p14="http://schemas.microsoft.com/office/powerpoint/2010/main" val="235366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A394230D-639D-25BE-EA7D-926F6364C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829569"/>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939540"/>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“Gördün mü, o hesap ve ceza gününü yalanlayanı! İşte o, yetimi itip kakan, yoksula yedirmeyi özendirmeyen kimsedir. Yazıklar olsun o namaz kılanlara ki, onlar namazlarını ciddiye almazlar. Onlar (namazlarıyla) gösteriş yaparlar. Ufacık bir yardıma bile engel olurlar.” </a:t>
            </a:r>
          </a:p>
          <a:p>
            <a:pPr algn="r">
              <a:spcAft>
                <a:spcPts val="600"/>
              </a:spcAft>
            </a:pPr>
            <a:r>
              <a:rPr lang="tr-TR" sz="2200" dirty="0">
                <a:latin typeface="Arial" panose="020B0604020202020204" pitchFamily="34" charset="0"/>
                <a:cs typeface="Arial" panose="020B0604020202020204" pitchFamily="34" charset="0"/>
              </a:rPr>
              <a:t>(</a:t>
            </a:r>
            <a:r>
              <a:rPr lang="tr-TR" sz="2200" dirty="0" err="1">
                <a:latin typeface="Arial" panose="020B0604020202020204" pitchFamily="34" charset="0"/>
                <a:cs typeface="Arial" panose="020B0604020202020204" pitchFamily="34" charset="0"/>
              </a:rPr>
              <a:t>Maûn</a:t>
            </a:r>
            <a:r>
              <a:rPr lang="tr-TR" sz="2200" dirty="0">
                <a:latin typeface="Arial" panose="020B0604020202020204" pitchFamily="34" charset="0"/>
                <a:cs typeface="Arial" panose="020B0604020202020204" pitchFamily="34" charset="0"/>
              </a:rPr>
              <a:t> suresi, 1-7 ayetler) </a:t>
            </a:r>
          </a:p>
          <a:p>
            <a:pPr algn="just">
              <a:spcAft>
                <a:spcPts val="600"/>
              </a:spcAft>
            </a:pPr>
            <a:r>
              <a:rPr lang="tr-TR" sz="2200" b="1" dirty="0">
                <a:latin typeface="Arial" panose="020B0604020202020204" pitchFamily="34" charset="0"/>
                <a:cs typeface="Arial" panose="020B0604020202020204" pitchFamily="34" charset="0"/>
              </a:rPr>
              <a:t>Aşağıdakilerden hangisi bu surede kınanan davranışlardan biri </a:t>
            </a:r>
            <a:r>
              <a:rPr lang="tr-TR" sz="2200" b="1" u="sng" dirty="0">
                <a:latin typeface="Arial" panose="020B0604020202020204" pitchFamily="34" charset="0"/>
                <a:cs typeface="Arial" panose="020B0604020202020204" pitchFamily="34" charset="0"/>
              </a:rPr>
              <a:t>değildir</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İbadetleri gösteriş için yapmak </a:t>
            </a:r>
          </a:p>
          <a:p>
            <a:pPr algn="just">
              <a:spcAft>
                <a:spcPts val="600"/>
              </a:spcAft>
            </a:pPr>
            <a:r>
              <a:rPr lang="tr-TR" sz="2200" dirty="0">
                <a:latin typeface="Arial" panose="020B0604020202020204" pitchFamily="34" charset="0"/>
                <a:cs typeface="Arial" panose="020B0604020202020204" pitchFamily="34" charset="0"/>
              </a:rPr>
              <a:t>B) İftira atmak </a:t>
            </a:r>
          </a:p>
          <a:p>
            <a:pPr algn="just">
              <a:spcAft>
                <a:spcPts val="600"/>
              </a:spcAft>
            </a:pPr>
            <a:r>
              <a:rPr lang="tr-TR" sz="2200" dirty="0">
                <a:latin typeface="Arial" panose="020B0604020202020204" pitchFamily="34" charset="0"/>
                <a:cs typeface="Arial" panose="020B0604020202020204" pitchFamily="34" charset="0"/>
              </a:rPr>
              <a:t>C) Hesap gününü önemsememek </a:t>
            </a:r>
          </a:p>
          <a:p>
            <a:pPr algn="just">
              <a:spcAft>
                <a:spcPts val="600"/>
              </a:spcAft>
            </a:pPr>
            <a:r>
              <a:rPr lang="tr-TR" sz="2200" dirty="0">
                <a:latin typeface="Arial" panose="020B0604020202020204" pitchFamily="34" charset="0"/>
                <a:cs typeface="Arial" panose="020B0604020202020204" pitchFamily="34" charset="0"/>
              </a:rPr>
              <a:t>D) Yardımlaşmaya engel olmak</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a:t>
            </a:r>
            <a:r>
              <a:rPr lang="tr-TR" sz="1600" dirty="0">
                <a:latin typeface="Arial" panose="020B0604020202020204" pitchFamily="34" charset="0"/>
                <a:cs typeface="Arial" panose="020B0604020202020204" pitchFamily="34" charset="0"/>
              </a:rPr>
              <a:t>Beceri Temelli Örnek Soru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05938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DED30BF-EA46-8B38-CD7A-3B3A3D026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82403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539704"/>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Yüce Allah, Maun suresinde yoksulu itip kakan ve onları doyurmayanlar kınanmıştır. Yoksulu ve fakiri doyurmak imanın gereğidir. Surede, yoksulu bizzat doyurmayı teşvik etmek, başkalarına yoksulu doyurma ve yardımcı olmayı teşvik etmek de imanın gereği olarak ifade edilmektedir. Ebu Süfyan b. </a:t>
            </a:r>
            <a:r>
              <a:rPr lang="tr-TR" sz="2200" dirty="0" err="1">
                <a:latin typeface="Arial" panose="020B0604020202020204" pitchFamily="34" charset="0"/>
                <a:cs typeface="Arial" panose="020B0604020202020204" pitchFamily="34" charset="0"/>
              </a:rPr>
              <a:t>Harb</a:t>
            </a:r>
            <a:r>
              <a:rPr lang="tr-TR" sz="2200" dirty="0">
                <a:latin typeface="Arial" panose="020B0604020202020204" pitchFamily="34" charset="0"/>
                <a:cs typeface="Arial" panose="020B0604020202020204" pitchFamily="34" charset="0"/>
              </a:rPr>
              <a:t>, her hafta iki semiz koyun keser ve ziyafet verirdi. Ziyafete ünlü ve zengin kişileri davet ederdi. Bir gün, bir yetim geldi ve ondan biraz et istemişti. O da elindeki asası ile onu iterek yere düşürmüş ve kovmuştu. </a:t>
            </a:r>
          </a:p>
          <a:p>
            <a:pPr>
              <a:spcAft>
                <a:spcPts val="600"/>
              </a:spcAft>
            </a:pPr>
            <a:r>
              <a:rPr lang="tr-TR" sz="2200" b="1" dirty="0">
                <a:latin typeface="Arial" panose="020B0604020202020204" pitchFamily="34" charset="0"/>
                <a:cs typeface="Arial" panose="020B0604020202020204" pitchFamily="34" charset="0"/>
              </a:rPr>
              <a:t>Bu parçada aşağıdakilerden hangisi vurgulanmıştır? </a:t>
            </a:r>
          </a:p>
          <a:p>
            <a:pPr>
              <a:spcAft>
                <a:spcPts val="600"/>
              </a:spcAft>
            </a:pPr>
            <a:r>
              <a:rPr lang="tr-TR" sz="2200" dirty="0">
                <a:latin typeface="Arial" panose="020B0604020202020204" pitchFamily="34" charset="0"/>
                <a:cs typeface="Arial" panose="020B0604020202020204" pitchFamily="34" charset="0"/>
              </a:rPr>
              <a:t>A) Ebu Süfyan b. </a:t>
            </a:r>
            <a:r>
              <a:rPr lang="tr-TR" sz="2200" dirty="0" err="1">
                <a:latin typeface="Arial" panose="020B0604020202020204" pitchFamily="34" charset="0"/>
                <a:cs typeface="Arial" panose="020B0604020202020204" pitchFamily="34" charset="0"/>
              </a:rPr>
              <a:t>Harb</a:t>
            </a:r>
            <a:r>
              <a:rPr lang="tr-TR" sz="2200" dirty="0">
                <a:latin typeface="Arial" panose="020B0604020202020204" pitchFamily="34" charset="0"/>
                <a:cs typeface="Arial" panose="020B0604020202020204" pitchFamily="34" charset="0"/>
              </a:rPr>
              <a:t> gibi cimriler Allah katında sevilmezler. </a:t>
            </a:r>
          </a:p>
          <a:p>
            <a:pPr>
              <a:spcAft>
                <a:spcPts val="600"/>
              </a:spcAft>
            </a:pPr>
            <a:r>
              <a:rPr lang="tr-TR" sz="2200" dirty="0">
                <a:latin typeface="Arial" panose="020B0604020202020204" pitchFamily="34" charset="0"/>
                <a:cs typeface="Arial" panose="020B0604020202020204" pitchFamily="34" charset="0"/>
              </a:rPr>
              <a:t>B) Maun suresinde davete icabet edenler övülmüştür. </a:t>
            </a:r>
          </a:p>
          <a:p>
            <a:pPr>
              <a:spcAft>
                <a:spcPts val="600"/>
              </a:spcAft>
            </a:pPr>
            <a:r>
              <a:rPr lang="tr-TR" sz="2200" dirty="0">
                <a:latin typeface="Arial" panose="020B0604020202020204" pitchFamily="34" charset="0"/>
                <a:cs typeface="Arial" panose="020B0604020202020204" pitchFamily="34" charset="0"/>
              </a:rPr>
              <a:t>C) İslam dini yardımlaşmayı ve dayanışmayı temel alır. </a:t>
            </a:r>
          </a:p>
          <a:p>
            <a:pPr>
              <a:spcAft>
                <a:spcPts val="600"/>
              </a:spcAft>
            </a:pPr>
            <a:r>
              <a:rPr lang="tr-TR" sz="2200" dirty="0">
                <a:latin typeface="Arial" panose="020B0604020202020204" pitchFamily="34" charset="0"/>
                <a:cs typeface="Arial" panose="020B0604020202020204" pitchFamily="34" charset="0"/>
              </a:rPr>
              <a:t>D) Samimi ibadet edenler cennetle müjdelenmiştir.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04414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DED30BF-EA46-8B38-CD7A-3B3A3D026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74199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Bu surede Allah’a gönülden ibadet edenlerin yardımsever kimseler olduğu anlaşılmaktadır. Samimiyetle inanan ve ahirette hesap verme sorumluluğunu hisseden her Müslüman hem Allah’a hem de yaratılmışlara karşı sorumluluk duygusu taşır. Kendisi birçok iyilik yaptığı gibi başkalarının da iyilik yapmasına ön ayak olur. Yardımlaşma ve dayanışmanın önünü tıkamaz.</a:t>
            </a:r>
          </a:p>
          <a:p>
            <a:pPr>
              <a:spcAft>
                <a:spcPts val="600"/>
              </a:spcAft>
            </a:pPr>
            <a:r>
              <a:rPr lang="tr-TR" sz="2200" b="1" dirty="0">
                <a:latin typeface="Arial" panose="020B0604020202020204" pitchFamily="34" charset="0"/>
                <a:cs typeface="Arial" panose="020B0604020202020204" pitchFamily="34" charset="0"/>
              </a:rPr>
              <a:t>Bu parçada anlatılan surenin anlamında aşağıdakilerden hangisi </a:t>
            </a:r>
            <a:r>
              <a:rPr lang="tr-TR" sz="2200" b="1" u="sng" dirty="0">
                <a:latin typeface="Arial" panose="020B0604020202020204" pitchFamily="34" charset="0"/>
                <a:cs typeface="Arial" panose="020B0604020202020204" pitchFamily="34" charset="0"/>
              </a:rPr>
              <a:t>yer almaz</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“İşte o, yetimi itip kakan, yoksula yedirmeyi özendirmeyen kimsedir.” </a:t>
            </a:r>
          </a:p>
          <a:p>
            <a:pPr>
              <a:spcAft>
                <a:spcPts val="600"/>
              </a:spcAft>
            </a:pPr>
            <a:r>
              <a:rPr lang="tr-TR" sz="2200" dirty="0">
                <a:latin typeface="Arial" panose="020B0604020202020204" pitchFamily="34" charset="0"/>
                <a:cs typeface="Arial" panose="020B0604020202020204" pitchFamily="34" charset="0"/>
              </a:rPr>
              <a:t>B) “O, kullarının önlerinde ve arkalarında ne varsa hepsini bilir.” </a:t>
            </a:r>
          </a:p>
          <a:p>
            <a:pPr>
              <a:spcAft>
                <a:spcPts val="600"/>
              </a:spcAft>
            </a:pPr>
            <a:r>
              <a:rPr lang="tr-TR" sz="2200" dirty="0">
                <a:latin typeface="Arial" panose="020B0604020202020204" pitchFamily="34" charset="0"/>
                <a:cs typeface="Arial" panose="020B0604020202020204" pitchFamily="34" charset="0"/>
              </a:rPr>
              <a:t>C) “Onlar namazlarını ciddiye almazlar.” </a:t>
            </a:r>
          </a:p>
          <a:p>
            <a:pPr>
              <a:spcAft>
                <a:spcPts val="600"/>
              </a:spcAft>
            </a:pPr>
            <a:r>
              <a:rPr lang="tr-TR" sz="2200" dirty="0">
                <a:latin typeface="Arial" panose="020B0604020202020204" pitchFamily="34" charset="0"/>
                <a:cs typeface="Arial" panose="020B0604020202020204" pitchFamily="34" charset="0"/>
              </a:rPr>
              <a:t>D) “Gördün mü, o hesap ve ceza gününü yalanlayanı!”</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04414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21864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D6C46581-EAD6-5582-3C06-AB27C2B19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8986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785626578"/>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Maûn</a:t>
                      </a:r>
                      <a:r>
                        <a:rPr lang="tr-TR" sz="1800" kern="1200" dirty="0">
                          <a:solidFill>
                            <a:schemeClr val="tx1"/>
                          </a:solidFill>
                          <a:latin typeface="Arial" panose="020B0604020202020204" pitchFamily="34" charset="0"/>
                          <a:ea typeface="+mn-ea"/>
                          <a:cs typeface="Arial" panose="020B0604020202020204" pitchFamily="34" charset="0"/>
                        </a:rPr>
                        <a:t> suresi Nisa suresinden sonra Fatiha suresinden önce Bedir’de inmiştir.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Mâ</a:t>
                      </a:r>
                      <a:r>
                        <a:rPr lang="tr-TR" sz="1800" kern="1200" dirty="0">
                          <a:solidFill>
                            <a:schemeClr val="tx1"/>
                          </a:solidFill>
                          <a:latin typeface="Arial" panose="020B0604020202020204" pitchFamily="34" charset="0"/>
                          <a:ea typeface="+mn-ea"/>
                          <a:cs typeface="Arial" panose="020B0604020202020204" pitchFamily="34" charset="0"/>
                        </a:rPr>
                        <a:t>‘</a:t>
                      </a:r>
                      <a:r>
                        <a:rPr lang="tr-TR" sz="1800" kern="1200" dirty="0" err="1">
                          <a:solidFill>
                            <a:schemeClr val="tx1"/>
                          </a:solidFill>
                          <a:latin typeface="Arial" panose="020B0604020202020204" pitchFamily="34" charset="0"/>
                          <a:ea typeface="+mn-ea"/>
                          <a:cs typeface="Arial" panose="020B0604020202020204" pitchFamily="34" charset="0"/>
                        </a:rPr>
                        <a:t>ûn</a:t>
                      </a:r>
                      <a:r>
                        <a:rPr lang="tr-TR" sz="1800" kern="1200" dirty="0">
                          <a:solidFill>
                            <a:schemeClr val="tx1"/>
                          </a:solidFill>
                          <a:latin typeface="Arial" panose="020B0604020202020204" pitchFamily="34" charset="0"/>
                          <a:ea typeface="+mn-ea"/>
                          <a:cs typeface="Arial" panose="020B0604020202020204" pitchFamily="34" charset="0"/>
                        </a:rPr>
                        <a:t> ifadesinin insanın ödünç olarak verdiği ihtiyaç malzemelerinden farz olan zekâtta kadar geniş bir kavram kapsamı vardır.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buNone/>
                      </a:pPr>
                      <a:r>
                        <a:rPr lang="tr-TR" sz="1800" kern="1200" dirty="0">
                          <a:solidFill>
                            <a:schemeClr val="tx1"/>
                          </a:solidFill>
                          <a:latin typeface="Arial" panose="020B0604020202020204" pitchFamily="34" charset="0"/>
                          <a:ea typeface="+mn-ea"/>
                          <a:cs typeface="Arial" panose="020B0604020202020204" pitchFamily="34" charset="0"/>
                        </a:rPr>
                        <a:t>Hesap gününe iman eden </a:t>
                      </a:r>
                      <a:r>
                        <a:rPr lang="tr-TR" sz="1800" kern="1200" dirty="0" err="1">
                          <a:solidFill>
                            <a:schemeClr val="tx1"/>
                          </a:solidFill>
                          <a:latin typeface="Arial" panose="020B0604020202020204" pitchFamily="34" charset="0"/>
                          <a:ea typeface="+mn-ea"/>
                          <a:cs typeface="Arial" panose="020B0604020202020204" pitchFamily="34" charset="0"/>
                        </a:rPr>
                        <a:t>salih</a:t>
                      </a:r>
                      <a:r>
                        <a:rPr lang="tr-TR" sz="1800" kern="1200" dirty="0">
                          <a:solidFill>
                            <a:schemeClr val="tx1"/>
                          </a:solidFill>
                          <a:latin typeface="Arial" panose="020B0604020202020204" pitchFamily="34" charset="0"/>
                          <a:ea typeface="+mn-ea"/>
                          <a:cs typeface="Arial" panose="020B0604020202020204" pitchFamily="34" charset="0"/>
                        </a:rPr>
                        <a:t> ve ibadetlerini ihlas ile yapan itaatkâr insan tipi </a:t>
                      </a:r>
                      <a:r>
                        <a:rPr lang="tr-TR" sz="1800" kern="1200" dirty="0" err="1">
                          <a:solidFill>
                            <a:schemeClr val="tx1"/>
                          </a:solidFill>
                          <a:latin typeface="Arial" panose="020B0604020202020204" pitchFamily="34" charset="0"/>
                          <a:ea typeface="+mn-ea"/>
                          <a:cs typeface="Arial" panose="020B0604020202020204" pitchFamily="34" charset="0"/>
                        </a:rPr>
                        <a:t>Maûn</a:t>
                      </a:r>
                      <a:r>
                        <a:rPr lang="tr-TR" sz="1800" kern="1200" dirty="0">
                          <a:solidFill>
                            <a:schemeClr val="tx1"/>
                          </a:solidFill>
                          <a:latin typeface="Arial" panose="020B0604020202020204" pitchFamily="34" charset="0"/>
                          <a:ea typeface="+mn-ea"/>
                          <a:cs typeface="Arial" panose="020B0604020202020204" pitchFamily="34" charset="0"/>
                        </a:rPr>
                        <a:t> suresinde eleştirilen iki tip insan tasviridir.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742950" indent="-742950">
                        <a:buFont typeface="+mj-lt"/>
                        <a:buNone/>
                      </a:pPr>
                      <a:r>
                        <a:rPr lang="tr-TR" sz="1800" kern="1200" dirty="0">
                          <a:solidFill>
                            <a:schemeClr val="tx1"/>
                          </a:solidFill>
                          <a:latin typeface="Arial" panose="020B0604020202020204" pitchFamily="34" charset="0"/>
                          <a:ea typeface="+mn-ea"/>
                          <a:cs typeface="Arial" panose="020B0604020202020204" pitchFamily="34" charset="0"/>
                        </a:rPr>
                        <a:t>Yetim ve yoksulların haklarının korunması, yetimlere kötü davranmak ve </a:t>
                      </a:r>
                    </a:p>
                    <a:p>
                      <a:pPr marL="742950" indent="-742950">
                        <a:buFont typeface="+mj-lt"/>
                        <a:buNone/>
                      </a:pPr>
                      <a:r>
                        <a:rPr lang="tr-TR" sz="1800" kern="1200" dirty="0" err="1">
                          <a:solidFill>
                            <a:schemeClr val="tx1"/>
                          </a:solidFill>
                          <a:latin typeface="Arial" panose="020B0604020202020204" pitchFamily="34" charset="0"/>
                          <a:ea typeface="+mn-ea"/>
                          <a:cs typeface="Arial" panose="020B0604020202020204" pitchFamily="34" charset="0"/>
                        </a:rPr>
                        <a:t>ahirete</a:t>
                      </a:r>
                      <a:r>
                        <a:rPr lang="tr-TR" sz="1800" kern="1200" dirty="0">
                          <a:solidFill>
                            <a:schemeClr val="tx1"/>
                          </a:solidFill>
                          <a:latin typeface="Arial" panose="020B0604020202020204" pitchFamily="34" charset="0"/>
                          <a:ea typeface="+mn-ea"/>
                          <a:cs typeface="Arial" panose="020B0604020202020204" pitchFamily="34" charset="0"/>
                        </a:rPr>
                        <a:t> iman ilişkisi </a:t>
                      </a:r>
                      <a:r>
                        <a:rPr lang="tr-TR" sz="1800" kern="1200" dirty="0" err="1">
                          <a:solidFill>
                            <a:schemeClr val="tx1"/>
                          </a:solidFill>
                          <a:latin typeface="Arial" panose="020B0604020202020204" pitchFamily="34" charset="0"/>
                          <a:ea typeface="+mn-ea"/>
                          <a:cs typeface="Arial" panose="020B0604020202020204" pitchFamily="34" charset="0"/>
                        </a:rPr>
                        <a:t>Maûn</a:t>
                      </a:r>
                      <a:r>
                        <a:rPr lang="tr-TR" sz="1800" kern="1200" dirty="0">
                          <a:solidFill>
                            <a:schemeClr val="tx1"/>
                          </a:solidFill>
                          <a:latin typeface="Arial" panose="020B0604020202020204" pitchFamily="34" charset="0"/>
                          <a:ea typeface="+mn-ea"/>
                          <a:cs typeface="Arial" panose="020B0604020202020204" pitchFamily="34" charset="0"/>
                        </a:rPr>
                        <a:t> suresinin konuları arasındadır.</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Din, hesap ve ceza gününü inkar etmesine rağmen yardımlaşma bilincine sahip olan miskin kişilere riyakâr adı verilir.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Alınmasında bir sakınca olmayan, her insanın ihtiyaç duyduğu eşyaları ödünç vermek Allah katında </a:t>
                      </a:r>
                      <a:r>
                        <a:rPr lang="tr-TR" sz="1800" kern="1200" dirty="0" err="1">
                          <a:solidFill>
                            <a:schemeClr val="tx1"/>
                          </a:solidFill>
                          <a:latin typeface="Arial" panose="020B0604020202020204" pitchFamily="34" charset="0"/>
                          <a:ea typeface="+mn-ea"/>
                          <a:cs typeface="Arial" panose="020B0604020202020204" pitchFamily="34" charset="0"/>
                        </a:rPr>
                        <a:t>salih</a:t>
                      </a:r>
                      <a:r>
                        <a:rPr lang="tr-TR" sz="1800" kern="1200" dirty="0">
                          <a:solidFill>
                            <a:schemeClr val="tx1"/>
                          </a:solidFill>
                          <a:latin typeface="Arial" panose="020B0604020202020204" pitchFamily="34" charset="0"/>
                          <a:ea typeface="+mn-ea"/>
                          <a:cs typeface="Arial" panose="020B0604020202020204" pitchFamily="34" charset="0"/>
                        </a:rPr>
                        <a:t> amel kabul edilmez.</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Maûn</a:t>
                      </a:r>
                      <a:r>
                        <a:rPr lang="tr-TR" sz="1800" kern="1200" dirty="0">
                          <a:solidFill>
                            <a:schemeClr val="tx1"/>
                          </a:solidFill>
                          <a:latin typeface="Arial" panose="020B0604020202020204" pitchFamily="34" charset="0"/>
                          <a:ea typeface="+mn-ea"/>
                          <a:cs typeface="Arial" panose="020B0604020202020204" pitchFamily="34" charset="0"/>
                        </a:rPr>
                        <a:t> suresinde ilk ayetler dine inanmayanlara yönelik bir cevap iken son ayetler yanlış davrananlara yönelik bir kınamadır.</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03488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136464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339625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715594"/>
            <a:ext cx="453905"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54253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06866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5" name="Resim 4" descr="simge, sembol, grafik içeren bir resim&#10;&#10;Açıklama otomatik olarak oluşturuldu">
            <a:extLst>
              <a:ext uri="{FF2B5EF4-FFF2-40B4-BE49-F238E27FC236}">
                <a16:creationId xmlns:a16="http://schemas.microsoft.com/office/drawing/2014/main" id="{CF20BD92-42C0-4513-AA01-4510CC791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748697"/>
            <a:ext cx="453905" cy="576000"/>
          </a:xfrm>
          <a:prstGeom prst="rect">
            <a:avLst/>
          </a:prstGeom>
        </p:spPr>
      </p:pic>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59D428BA-B016-B1D1-5452-DBD94004D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rot="5400000">
            <a:off x="6487191" y="1707292"/>
            <a:ext cx="137910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6262174" y="3723792"/>
            <a:ext cx="331692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rot="5400000">
            <a:off x="5263284" y="4748565"/>
            <a:ext cx="237299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5486399" y="1205350"/>
            <a:ext cx="404488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6262174" y="4738974"/>
            <a:ext cx="331692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421505" y="4495953"/>
            <a:ext cx="287822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a:off x="2673007" y="4231792"/>
            <a:ext cx="474125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5400000">
            <a:off x="2140805" y="2980292"/>
            <a:ext cx="287822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73007" y="5747454"/>
            <a:ext cx="254545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0800000">
            <a:off x="5486398" y="2722617"/>
            <a:ext cx="331692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16606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MÂÛN</a:t>
            </a:r>
          </a:p>
          <a:p>
            <a:pPr algn="ctr">
              <a:lnSpc>
                <a:spcPct val="150000"/>
              </a:lnSpc>
              <a:spcAft>
                <a:spcPts val="600"/>
              </a:spcAft>
            </a:pPr>
            <a:r>
              <a:rPr lang="tr-TR" b="1" dirty="0">
                <a:latin typeface="Arial" panose="020B0604020202020204" pitchFamily="34" charset="0"/>
                <a:cs typeface="Arial" panose="020B0604020202020204" pitchFamily="34" charset="0"/>
              </a:rPr>
              <a:t>MEKKE</a:t>
            </a:r>
          </a:p>
          <a:p>
            <a:pPr algn="ctr">
              <a:lnSpc>
                <a:spcPct val="150000"/>
              </a:lnSpc>
              <a:spcAft>
                <a:spcPts val="600"/>
              </a:spcAft>
            </a:pPr>
            <a:r>
              <a:rPr lang="tr-TR" b="1" dirty="0">
                <a:latin typeface="Arial" panose="020B0604020202020204" pitchFamily="34" charset="0"/>
                <a:cs typeface="Arial" panose="020B0604020202020204" pitchFamily="34" charset="0"/>
              </a:rPr>
              <a:t>ZEKAT</a:t>
            </a:r>
          </a:p>
          <a:p>
            <a:pPr algn="ctr">
              <a:lnSpc>
                <a:spcPct val="150000"/>
              </a:lnSpc>
              <a:spcAft>
                <a:spcPts val="600"/>
              </a:spcAft>
            </a:pPr>
            <a:r>
              <a:rPr lang="tr-TR" b="1" dirty="0">
                <a:latin typeface="Arial" panose="020B0604020202020204" pitchFamily="34" charset="0"/>
                <a:cs typeface="Arial" panose="020B0604020202020204" pitchFamily="34" charset="0"/>
              </a:rPr>
              <a:t>RİYAKAR</a:t>
            </a:r>
          </a:p>
          <a:p>
            <a:pPr algn="ctr">
              <a:lnSpc>
                <a:spcPct val="150000"/>
              </a:lnSpc>
              <a:spcAft>
                <a:spcPts val="600"/>
              </a:spcAft>
            </a:pPr>
            <a:r>
              <a:rPr lang="tr-TR" b="1" dirty="0">
                <a:latin typeface="Arial" panose="020B0604020202020204" pitchFamily="34" charset="0"/>
                <a:cs typeface="Arial" panose="020B0604020202020204" pitchFamily="34" charset="0"/>
              </a:rPr>
              <a:t>NAMAZ</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YARDIM</a:t>
            </a:r>
          </a:p>
          <a:p>
            <a:pPr algn="ctr">
              <a:lnSpc>
                <a:spcPct val="150000"/>
              </a:lnSpc>
              <a:spcAft>
                <a:spcPts val="600"/>
              </a:spcAft>
            </a:pPr>
            <a:r>
              <a:rPr lang="tr-TR" b="1" dirty="0">
                <a:latin typeface="Arial" panose="020B0604020202020204" pitchFamily="34" charset="0"/>
                <a:cs typeface="Arial" panose="020B0604020202020204" pitchFamily="34" charset="0"/>
              </a:rPr>
              <a:t>NANKÖR</a:t>
            </a:r>
          </a:p>
          <a:p>
            <a:pPr algn="ctr">
              <a:lnSpc>
                <a:spcPct val="150000"/>
              </a:lnSpc>
              <a:spcAft>
                <a:spcPts val="600"/>
              </a:spcAft>
            </a:pPr>
            <a:r>
              <a:rPr lang="tr-TR" b="1" dirty="0">
                <a:latin typeface="Arial" panose="020B0604020202020204" pitchFamily="34" charset="0"/>
                <a:cs typeface="Arial" panose="020B0604020202020204" pitchFamily="34" charset="0"/>
              </a:rPr>
              <a:t>YETİM</a:t>
            </a:r>
          </a:p>
          <a:p>
            <a:pPr algn="ctr">
              <a:lnSpc>
                <a:spcPct val="150000"/>
              </a:lnSpc>
              <a:spcAft>
                <a:spcPts val="600"/>
              </a:spcAft>
            </a:pPr>
            <a:r>
              <a:rPr lang="tr-TR" b="1" dirty="0">
                <a:latin typeface="Arial" panose="020B0604020202020204" pitchFamily="34" charset="0"/>
                <a:cs typeface="Arial" panose="020B0604020202020204" pitchFamily="34" charset="0"/>
              </a:rPr>
              <a:t>İYİLİK</a:t>
            </a:r>
          </a:p>
          <a:p>
            <a:pPr algn="ctr">
              <a:lnSpc>
                <a:spcPct val="150000"/>
              </a:lnSpc>
              <a:spcAft>
                <a:spcPts val="600"/>
              </a:spcAft>
            </a:pPr>
            <a:r>
              <a:rPr lang="tr-TR" b="1" dirty="0">
                <a:latin typeface="Arial" panose="020B0604020202020204" pitchFamily="34" charset="0"/>
                <a:cs typeface="Arial" panose="020B0604020202020204" pitchFamily="34" charset="0"/>
              </a:rPr>
              <a:t>DİN</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5" name="4 Tablo">
            <a:extLst>
              <a:ext uri="{FF2B5EF4-FFF2-40B4-BE49-F238E27FC236}">
                <a16:creationId xmlns:a16="http://schemas.microsoft.com/office/drawing/2014/main" id="{D37818F4-B267-7AD3-9998-07098A1B1D1D}"/>
              </a:ext>
            </a:extLst>
          </p:cNvPr>
          <p:cNvGraphicFramePr>
            <a:graphicFrameLocks noGrp="1"/>
          </p:cNvGraphicFramePr>
          <p:nvPr>
            <p:extLst>
              <p:ext uri="{D42A27DB-BD31-4B8C-83A1-F6EECF244321}">
                <p14:modId xmlns:p14="http://schemas.microsoft.com/office/powerpoint/2010/main" val="1982341048"/>
              </p:ext>
            </p:extLst>
          </p:nvPr>
        </p:nvGraphicFramePr>
        <p:xfrm>
          <a:off x="2496000" y="1143315"/>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R</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A</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D</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Y</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A</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T</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J</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T</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D</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Y</a:t>
                      </a:r>
                    </a:p>
                  </a:txBody>
                  <a:tcPr anchor="ctr"/>
                </a:tc>
                <a:extLst>
                  <a:ext uri="{0D108BD9-81ED-4DB2-BD59-A6C34878D82A}">
                    <a16:rowId xmlns:a16="http://schemas.microsoft.com/office/drawing/2014/main" val="10006"/>
                  </a:ext>
                </a:extLst>
              </a:tr>
              <a:tr h="504000">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dirty="0">
                          <a:solidFill>
                            <a:schemeClr val="tx1"/>
                          </a:solidFill>
                        </a:rPr>
                        <a:t>Â</a:t>
                      </a:r>
                      <a:endParaRPr lang="tr-TR" sz="2000" kern="1200" dirty="0">
                        <a:solidFill>
                          <a:schemeClr val="tx1"/>
                        </a:solidFill>
                        <a:latin typeface="+mn-lt"/>
                        <a:ea typeface="+mn-ea"/>
                        <a:cs typeface="+mn-cs"/>
                      </a:endParaRP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algn="ctr"/>
                      <a:r>
                        <a:rPr lang="tr-TR" dirty="0">
                          <a:solidFill>
                            <a:schemeClr val="tx1"/>
                          </a:solidFill>
                        </a:rPr>
                        <a:t>K</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marL="0" algn="ctr" defTabSz="914400" rtl="0" eaLnBrk="1" latinLnBrk="0" hangingPunct="1"/>
                      <a:r>
                        <a:rPr lang="tr-TR" sz="1800" kern="1200" dirty="0">
                          <a:solidFill>
                            <a:schemeClr val="tx1"/>
                          </a:solidFill>
                          <a:latin typeface="+mn-lt"/>
                          <a:ea typeface="+mn-ea"/>
                          <a:cs typeface="+mn-cs"/>
                        </a:rPr>
                        <a:t>E</a:t>
                      </a:r>
                    </a:p>
                  </a:txBody>
                  <a:tcPr anchor="ctr"/>
                </a:tc>
                <a:extLst>
                  <a:ext uri="{0D108BD9-81ED-4DB2-BD59-A6C34878D82A}">
                    <a16:rowId xmlns:a16="http://schemas.microsoft.com/office/drawing/2014/main" val="10007"/>
                  </a:ext>
                </a:extLst>
              </a:tr>
              <a:tr h="504000">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J</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N</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J</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U</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esim 30">
            <a:extLst>
              <a:ext uri="{FF2B5EF4-FFF2-40B4-BE49-F238E27FC236}">
                <a16:creationId xmlns:a16="http://schemas.microsoft.com/office/drawing/2014/main" id="{2A8183F7-A9C4-9EBD-D700-BD0641FE3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8117695"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Mekke</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107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Riyakâr</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Mâun</a:t>
            </a:r>
            <a:endParaRPr lang="tr-TR" sz="2400" b="1" dirty="0">
              <a:solidFill>
                <a:schemeClr val="bg1"/>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Namaz</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Din</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Miskin</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İyilik, zekât, az bir şey, küçük yardım anlamındaki kelime</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82202"/>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Uhrevî yargı</a:t>
            </a:r>
            <a:r>
              <a:rPr lang="tr-TR" sz="2000">
                <a:solidFill>
                  <a:schemeClr val="bg1"/>
                </a:solidFill>
                <a:latin typeface="Arial" panose="020B0604020202020204" pitchFamily="34" charset="0"/>
                <a:cs typeface="Arial" panose="020B0604020202020204" pitchFamily="34" charset="0"/>
              </a:rPr>
              <a:t>, Allah’ın (c.c.) </a:t>
            </a:r>
            <a:r>
              <a:rPr lang="tr-TR" sz="2000" dirty="0">
                <a:solidFill>
                  <a:schemeClr val="bg1"/>
                </a:solidFill>
                <a:latin typeface="Arial" panose="020B0604020202020204" pitchFamily="34" charset="0"/>
                <a:cs typeface="Arial" panose="020B0604020202020204" pitchFamily="34" charset="0"/>
              </a:rPr>
              <a:t>hükmü, amellerin karşılığı olacak bir gün</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443560"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Hiçbir mal ve gelire sahip olmayan yoksul, bakıma muhtaç düşkün</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6811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Tekbir ile başlayıp selam ile biten belirli bedensel hareketlerden oluşan ibadet</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760333"/>
            <a:ext cx="6608455" cy="392415"/>
          </a:xfrm>
          <a:prstGeom prst="rect">
            <a:avLst/>
          </a:prstGeom>
          <a:noFill/>
          <a:ln>
            <a:noFill/>
          </a:ln>
        </p:spPr>
        <p:txBody>
          <a:bodyPr wrap="square" rtlCol="0">
            <a:spAutoFit/>
          </a:bodyPr>
          <a:lstStyle/>
          <a:p>
            <a:pPr>
              <a:spcAft>
                <a:spcPts val="600"/>
              </a:spcAft>
            </a:pPr>
            <a:r>
              <a:rPr lang="tr-TR" sz="1950" dirty="0" err="1">
                <a:solidFill>
                  <a:schemeClr val="bg1"/>
                </a:solidFill>
                <a:latin typeface="Arial" panose="020B0604020202020204" pitchFamily="34" charset="0"/>
                <a:cs typeface="Arial" panose="020B0604020202020204" pitchFamily="34" charset="0"/>
              </a:rPr>
              <a:t>Maûn</a:t>
            </a:r>
            <a:r>
              <a:rPr lang="tr-TR" sz="1950" dirty="0">
                <a:solidFill>
                  <a:schemeClr val="bg1"/>
                </a:solidFill>
                <a:latin typeface="Arial" panose="020B0604020202020204" pitchFamily="34" charset="0"/>
                <a:cs typeface="Arial" panose="020B0604020202020204" pitchFamily="34" charset="0"/>
              </a:rPr>
              <a:t> Suresinin indirildiği kutsal şehir</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593476"/>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İkiyüzlü kimse, gösteriş yapan kişi</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2292F3B9-15D2-82FF-5CAC-D86F1F626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7967948" cy="646331"/>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3" name="Resim 12" descr="kitap, mektup, harf, klavye, iç mekan içeren bir resim&#10;&#10;Açıklama otomatik olarak oluşturuldu">
            <a:extLst>
              <a:ext uri="{FF2B5EF4-FFF2-40B4-BE49-F238E27FC236}">
                <a16:creationId xmlns:a16="http://schemas.microsoft.com/office/drawing/2014/main" id="{7BA982A2-C77D-E244-A8F8-D75627F3A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78" y="2691061"/>
            <a:ext cx="7934732"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Kur'an</a:t>
            </a:r>
            <a:r>
              <a:rPr lang="en-US" sz="3000" dirty="0">
                <a:latin typeface="Arial" panose="020B0604020202020204" pitchFamily="34" charset="0"/>
                <a:cs typeface="Arial" panose="020B0604020202020204" pitchFamily="34" charset="0"/>
              </a:rPr>
              <a:t>-ı </a:t>
            </a:r>
            <a:r>
              <a:rPr lang="en-US" sz="3000" dirty="0" err="1">
                <a:latin typeface="Arial" panose="020B0604020202020204" pitchFamily="34" charset="0"/>
                <a:cs typeface="Arial" panose="020B0604020202020204" pitchFamily="34" charset="0"/>
              </a:rPr>
              <a:t>Kerim'in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yüz</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yedinci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suresidir</a:t>
            </a:r>
            <a:r>
              <a:rPr lang="en-US" sz="3000" dirty="0">
                <a:latin typeface="Arial" panose="020B0604020202020204" pitchFamily="34" charset="0"/>
                <a:cs typeface="Arial" panose="020B0604020202020204" pitchFamily="34" charset="0"/>
              </a:rPr>
              <a:t>. </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290396"/>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Maûn</a:t>
            </a:r>
            <a:r>
              <a:rPr lang="tr-TR" sz="3000" dirty="0">
                <a:latin typeface="Arial" panose="020B0604020202020204" pitchFamily="34" charset="0"/>
                <a:cs typeface="Arial" panose="020B0604020202020204" pitchFamily="34" charset="0"/>
              </a:rPr>
              <a:t> Suresi; Mekke döneminde inmiştir.   7 </a:t>
            </a:r>
            <a:r>
              <a:rPr lang="tr-TR" sz="3000" dirty="0" err="1">
                <a:latin typeface="Arial" panose="020B0604020202020204" pitchFamily="34" charset="0"/>
                <a:cs typeface="Arial" panose="020B0604020202020204" pitchFamily="34" charset="0"/>
              </a:rPr>
              <a:t>âyetten</a:t>
            </a:r>
            <a:r>
              <a:rPr lang="tr-TR" sz="3000" dirty="0">
                <a:latin typeface="Arial" panose="020B0604020202020204" pitchFamily="34" charset="0"/>
                <a:cs typeface="Arial" panose="020B0604020202020204" pitchFamily="34" charset="0"/>
              </a:rPr>
              <a:t> oluşur. </a:t>
            </a:r>
          </a:p>
        </p:txBody>
      </p:sp>
      <p:sp>
        <p:nvSpPr>
          <p:cNvPr id="7" name="Metin kutusu 6">
            <a:extLst>
              <a:ext uri="{FF2B5EF4-FFF2-40B4-BE49-F238E27FC236}">
                <a16:creationId xmlns:a16="http://schemas.microsoft.com/office/drawing/2014/main" id="{AE58E2A3-1891-CA1D-02E6-CD4F9E540F87}"/>
              </a:ext>
            </a:extLst>
          </p:cNvPr>
          <p:cNvSpPr txBox="1"/>
          <p:nvPr/>
        </p:nvSpPr>
        <p:spPr>
          <a:xfrm>
            <a:off x="4116478" y="3627170"/>
            <a:ext cx="7934732"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Mekke döneminde indirilmiştir ve  inanmayan kimselere yönelik uyarılar yer alır.</a:t>
            </a:r>
          </a:p>
        </p:txBody>
      </p:sp>
      <p:sp>
        <p:nvSpPr>
          <p:cNvPr id="8" name="Metin kutusu 7">
            <a:extLst>
              <a:ext uri="{FF2B5EF4-FFF2-40B4-BE49-F238E27FC236}">
                <a16:creationId xmlns:a16="http://schemas.microsoft.com/office/drawing/2014/main" id="{B46E5BA4-2DB7-DC53-FBAB-E51472F260F8}"/>
              </a:ext>
            </a:extLst>
          </p:cNvPr>
          <p:cNvSpPr txBox="1"/>
          <p:nvPr/>
        </p:nvSpPr>
        <p:spPr>
          <a:xfrm>
            <a:off x="4116478" y="5024944"/>
            <a:ext cx="7934732"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Namazda okunan kısa surelerden biridir.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0E982C6A-D12A-4D07-EBFB-86F772F29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799842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0CADB3B-1261-2261-751A-9C8F94D66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2702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3" name="Metin kutusu 12">
            <a:extLst>
              <a:ext uri="{FF2B5EF4-FFF2-40B4-BE49-F238E27FC236}">
                <a16:creationId xmlns:a16="http://schemas.microsoft.com/office/drawing/2014/main" id="{96FEE490-1EA6-4F3C-7560-2A6797992C32}"/>
              </a:ext>
            </a:extLst>
          </p:cNvPr>
          <p:cNvSpPr txBox="1"/>
          <p:nvPr/>
        </p:nvSpPr>
        <p:spPr>
          <a:xfrm>
            <a:off x="785224" y="4843192"/>
            <a:ext cx="10987312" cy="1384995"/>
          </a:xfrm>
          <a:prstGeom prst="rect">
            <a:avLst/>
          </a:prstGeom>
          <a:noFill/>
          <a:ln>
            <a:noFill/>
          </a:ln>
        </p:spPr>
        <p:txBody>
          <a:bodyPr wrap="square" rtlCol="0">
            <a:spAutoFit/>
          </a:bodyPr>
          <a:lstStyle/>
          <a:p>
            <a:pPr algn="ctr">
              <a:spcAft>
                <a:spcPts val="600"/>
              </a:spcAft>
            </a:pPr>
            <a:r>
              <a:rPr lang="tr-TR" sz="2800" dirty="0" err="1">
                <a:latin typeface="Arial" panose="020B0604020202020204" pitchFamily="34" charset="0"/>
                <a:cs typeface="Arial" panose="020B0604020202020204" pitchFamily="34" charset="0"/>
              </a:rPr>
              <a:t>Eraeytellezî</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yükezzibu</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bid-dîn</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Fezâlikellezî</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yedu’ul</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yetîm</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Velâ</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yehuddu</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alâ</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taâmil</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miskîn</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Feveylün</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lilmusallîn</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Ellezîne</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hüm</a:t>
            </a:r>
            <a:r>
              <a:rPr lang="tr-TR" sz="2800" dirty="0">
                <a:latin typeface="Arial" panose="020B0604020202020204" pitchFamily="34" charset="0"/>
                <a:cs typeface="Arial" panose="020B0604020202020204" pitchFamily="34" charset="0"/>
              </a:rPr>
              <a:t> an </a:t>
            </a:r>
            <a:r>
              <a:rPr lang="tr-TR" sz="2800" dirty="0" err="1">
                <a:latin typeface="Arial" panose="020B0604020202020204" pitchFamily="34" charset="0"/>
                <a:cs typeface="Arial" panose="020B0604020202020204" pitchFamily="34" charset="0"/>
              </a:rPr>
              <a:t>salâtihim</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sâhûn</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Ellezîne</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hüm</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yürâûne</a:t>
            </a:r>
            <a:r>
              <a:rPr lang="tr-TR" sz="2800" dirty="0">
                <a:latin typeface="Arial" panose="020B0604020202020204" pitchFamily="34" charset="0"/>
                <a:cs typeface="Arial" panose="020B0604020202020204" pitchFamily="34" charset="0"/>
              </a:rPr>
              <a:t> Ve </a:t>
            </a:r>
            <a:r>
              <a:rPr lang="tr-TR" sz="2800" dirty="0" err="1">
                <a:latin typeface="Arial" panose="020B0604020202020204" pitchFamily="34" charset="0"/>
                <a:cs typeface="Arial" panose="020B0604020202020204" pitchFamily="34" charset="0"/>
              </a:rPr>
              <a:t>yemneûnel</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mâûn</a:t>
            </a:r>
            <a:r>
              <a:rPr lang="tr-TR" sz="2800" dirty="0">
                <a:latin typeface="Arial" panose="020B0604020202020204" pitchFamily="34" charset="0"/>
                <a:cs typeface="Arial" panose="020B0604020202020204" pitchFamily="34" charset="0"/>
              </a:rPr>
              <a:t>.</a:t>
            </a:r>
          </a:p>
        </p:txBody>
      </p:sp>
      <p:sp>
        <p:nvSpPr>
          <p:cNvPr id="17" name="Dikdörtgen 16">
            <a:extLst>
              <a:ext uri="{FF2B5EF4-FFF2-40B4-BE49-F238E27FC236}">
                <a16:creationId xmlns:a16="http://schemas.microsoft.com/office/drawing/2014/main" id="{891184C8-7541-D98A-4EBD-250A05C49135}"/>
              </a:ext>
            </a:extLst>
          </p:cNvPr>
          <p:cNvSpPr/>
          <p:nvPr/>
        </p:nvSpPr>
        <p:spPr>
          <a:xfrm>
            <a:off x="0" y="659567"/>
            <a:ext cx="2743200" cy="452689"/>
          </a:xfrm>
          <a:prstGeom prst="rect">
            <a:avLst/>
          </a:prstGeom>
          <a:solidFill>
            <a:srgbClr val="0097B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err="1">
                <a:solidFill>
                  <a:schemeClr val="bg1"/>
                </a:solidFill>
              </a:rPr>
              <a:t>Mâ'ûn</a:t>
            </a:r>
            <a:r>
              <a:rPr lang="tr-TR" b="1" dirty="0">
                <a:solidFill>
                  <a:schemeClr val="bg1"/>
                </a:solidFill>
              </a:rPr>
              <a:t> Suresi ve Okunuşu</a:t>
            </a:r>
          </a:p>
        </p:txBody>
      </p:sp>
      <p:pic>
        <p:nvPicPr>
          <p:cNvPr id="6" name="Resim 5" descr="el yazısı, yazı tipi, metin, hat sanatı, kaligrafi içeren bir resim&#10;&#10;Açıklama otomatik olarak oluşturuldu">
            <a:extLst>
              <a:ext uri="{FF2B5EF4-FFF2-40B4-BE49-F238E27FC236}">
                <a16:creationId xmlns:a16="http://schemas.microsoft.com/office/drawing/2014/main" id="{846ACDEB-B35C-8FC3-02F3-09F2288F1694}"/>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205737" y="659567"/>
            <a:ext cx="7780526" cy="4089099"/>
          </a:xfrm>
          <a:prstGeom prst="rect">
            <a:avLst/>
          </a:prstGeom>
        </p:spPr>
      </p:pic>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0CADB3B-1261-2261-751A-9C8F94D66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2702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7" name="Dikdörtgen 16">
            <a:extLst>
              <a:ext uri="{FF2B5EF4-FFF2-40B4-BE49-F238E27FC236}">
                <a16:creationId xmlns:a16="http://schemas.microsoft.com/office/drawing/2014/main" id="{891184C8-7541-D98A-4EBD-250A05C49135}"/>
              </a:ext>
            </a:extLst>
          </p:cNvPr>
          <p:cNvSpPr/>
          <p:nvPr/>
        </p:nvSpPr>
        <p:spPr>
          <a:xfrm>
            <a:off x="0" y="659567"/>
            <a:ext cx="2743200" cy="452689"/>
          </a:xfrm>
          <a:prstGeom prst="rect">
            <a:avLst/>
          </a:prstGeom>
          <a:solidFill>
            <a:srgbClr val="0097B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b="1" dirty="0" err="1">
                <a:solidFill>
                  <a:schemeClr val="bg1"/>
                </a:solidFill>
              </a:rPr>
              <a:t>Mâ'ûn</a:t>
            </a:r>
            <a:r>
              <a:rPr lang="tr-TR" b="1" dirty="0">
                <a:solidFill>
                  <a:schemeClr val="bg1"/>
                </a:solidFill>
              </a:rPr>
              <a:t> Suresinin Anlamı</a:t>
            </a:r>
          </a:p>
        </p:txBody>
      </p:sp>
      <p:sp>
        <p:nvSpPr>
          <p:cNvPr id="19" name="Metin kutusu 18">
            <a:extLst>
              <a:ext uri="{FF2B5EF4-FFF2-40B4-BE49-F238E27FC236}">
                <a16:creationId xmlns:a16="http://schemas.microsoft.com/office/drawing/2014/main" id="{6C10CC31-FC3E-8710-FA0A-4E85B81D13A9}"/>
              </a:ext>
            </a:extLst>
          </p:cNvPr>
          <p:cNvSpPr txBox="1"/>
          <p:nvPr/>
        </p:nvSpPr>
        <p:spPr>
          <a:xfrm>
            <a:off x="602344" y="1897812"/>
            <a:ext cx="10987312" cy="3062377"/>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Gördün mü, o hesap ve ceza gününü yalanlayanı!</a:t>
            </a:r>
          </a:p>
          <a:p>
            <a:pPr algn="ctr">
              <a:spcAft>
                <a:spcPts val="600"/>
              </a:spcAft>
            </a:pPr>
            <a:r>
              <a:rPr lang="tr-TR" sz="2800" dirty="0">
                <a:latin typeface="Arial" panose="020B0604020202020204" pitchFamily="34" charset="0"/>
                <a:cs typeface="Arial" panose="020B0604020202020204" pitchFamily="34" charset="0"/>
              </a:rPr>
              <a:t>İşte o, yetimi itip kakan, yoksula yedirmeyi özendirmeyen kimsedir.</a:t>
            </a:r>
          </a:p>
          <a:p>
            <a:pPr algn="ctr">
              <a:spcAft>
                <a:spcPts val="600"/>
              </a:spcAft>
            </a:pPr>
            <a:r>
              <a:rPr lang="tr-TR" sz="2800" dirty="0">
                <a:latin typeface="Arial" panose="020B0604020202020204" pitchFamily="34" charset="0"/>
                <a:cs typeface="Arial" panose="020B0604020202020204" pitchFamily="34" charset="0"/>
              </a:rPr>
              <a:t>Yazıklar olsun o namaz kılanlara ki,</a:t>
            </a:r>
          </a:p>
          <a:p>
            <a:pPr algn="ctr">
              <a:spcAft>
                <a:spcPts val="600"/>
              </a:spcAft>
            </a:pPr>
            <a:r>
              <a:rPr lang="tr-TR" sz="2800" dirty="0">
                <a:latin typeface="Arial" panose="020B0604020202020204" pitchFamily="34" charset="0"/>
                <a:cs typeface="Arial" panose="020B0604020202020204" pitchFamily="34" charset="0"/>
              </a:rPr>
              <a:t>Onlar namazlarını ciddiye almazlar.</a:t>
            </a:r>
          </a:p>
          <a:p>
            <a:pPr algn="ctr">
              <a:spcAft>
                <a:spcPts val="600"/>
              </a:spcAft>
            </a:pPr>
            <a:r>
              <a:rPr lang="tr-TR" sz="2800" dirty="0">
                <a:latin typeface="Arial" panose="020B0604020202020204" pitchFamily="34" charset="0"/>
                <a:cs typeface="Arial" panose="020B0604020202020204" pitchFamily="34" charset="0"/>
              </a:rPr>
              <a:t>Onlar (namazlarıyla) gösteriş yaparlar.</a:t>
            </a:r>
          </a:p>
          <a:p>
            <a:pPr algn="ctr">
              <a:spcAft>
                <a:spcPts val="600"/>
              </a:spcAft>
            </a:pPr>
            <a:r>
              <a:rPr lang="tr-TR" sz="2800" dirty="0">
                <a:latin typeface="Arial" panose="020B0604020202020204" pitchFamily="34" charset="0"/>
                <a:cs typeface="Arial" panose="020B0604020202020204" pitchFamily="34" charset="0"/>
              </a:rPr>
              <a:t>Ufacık bir yardıma bile engel olurlar</a:t>
            </a:r>
          </a:p>
        </p:txBody>
      </p:sp>
    </p:spTree>
    <p:extLst>
      <p:ext uri="{BB962C8B-B14F-4D97-AF65-F5344CB8AC3E}">
        <p14:creationId xmlns:p14="http://schemas.microsoft.com/office/powerpoint/2010/main" val="231103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623CC3D-5C56-199F-368B-C29E049C9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Resim 5" descr="renklilik, daire, palet, sanat içeren bir resim&#10;&#10;Açıklama otomatik olarak oluşturuldu">
            <a:extLst>
              <a:ext uri="{FF2B5EF4-FFF2-40B4-BE49-F238E27FC236}">
                <a16:creationId xmlns:a16="http://schemas.microsoft.com/office/drawing/2014/main" id="{BFBB71B3-8235-4457-0453-09DF734F0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105" y="639000"/>
            <a:ext cx="5737790" cy="5580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1178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DC5E2E75-884C-DD10-A0A3-EC7BF7B9C31D}"/>
              </a:ext>
            </a:extLst>
          </p:cNvPr>
          <p:cNvSpPr txBox="1"/>
          <p:nvPr/>
        </p:nvSpPr>
        <p:spPr>
          <a:xfrm>
            <a:off x="5609970" y="1342212"/>
            <a:ext cx="972060" cy="55399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iyilik</a:t>
            </a:r>
          </a:p>
        </p:txBody>
      </p:sp>
      <p:sp>
        <p:nvSpPr>
          <p:cNvPr id="10" name="Metin kutusu 9">
            <a:extLst>
              <a:ext uri="{FF2B5EF4-FFF2-40B4-BE49-F238E27FC236}">
                <a16:creationId xmlns:a16="http://schemas.microsoft.com/office/drawing/2014/main" id="{2B3C457D-ED7A-AA04-401F-768539D9E483}"/>
              </a:ext>
            </a:extLst>
          </p:cNvPr>
          <p:cNvSpPr txBox="1"/>
          <p:nvPr/>
        </p:nvSpPr>
        <p:spPr>
          <a:xfrm>
            <a:off x="5001641" y="2903696"/>
            <a:ext cx="2206880" cy="1246495"/>
          </a:xfrm>
          <a:prstGeom prst="rect">
            <a:avLst/>
          </a:prstGeom>
          <a:noFill/>
          <a:ln>
            <a:noFill/>
          </a:ln>
        </p:spPr>
        <p:txBody>
          <a:bodyPr wrap="square" rtlCol="0">
            <a:spAutoFit/>
          </a:bodyPr>
          <a:lstStyle/>
          <a:p>
            <a:pPr algn="ctr">
              <a:spcAft>
                <a:spcPts val="600"/>
              </a:spcAft>
            </a:pPr>
            <a:r>
              <a:rPr lang="tr-TR" sz="2500" b="1" dirty="0" err="1">
                <a:latin typeface="Arial" panose="020B0604020202020204" pitchFamily="34" charset="0"/>
                <a:cs typeface="Arial" panose="020B0604020202020204" pitchFamily="34" charset="0"/>
              </a:rPr>
              <a:t>Mâ'ûn</a:t>
            </a:r>
            <a:r>
              <a:rPr lang="tr-TR" sz="2500" b="1" dirty="0">
                <a:latin typeface="Arial" panose="020B0604020202020204" pitchFamily="34" charset="0"/>
                <a:cs typeface="Arial" panose="020B0604020202020204" pitchFamily="34" charset="0"/>
              </a:rPr>
              <a:t> Sözcüğünün Anlamları</a:t>
            </a:r>
          </a:p>
        </p:txBody>
      </p:sp>
      <p:sp>
        <p:nvSpPr>
          <p:cNvPr id="13" name="Metin kutusu 12">
            <a:extLst>
              <a:ext uri="{FF2B5EF4-FFF2-40B4-BE49-F238E27FC236}">
                <a16:creationId xmlns:a16="http://schemas.microsoft.com/office/drawing/2014/main" id="{659DA4DB-650D-115F-2CEC-74BE35417364}"/>
              </a:ext>
            </a:extLst>
          </p:cNvPr>
          <p:cNvSpPr txBox="1"/>
          <p:nvPr/>
        </p:nvSpPr>
        <p:spPr>
          <a:xfrm>
            <a:off x="3336325" y="2766536"/>
            <a:ext cx="1764540" cy="55399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Zekât</a:t>
            </a:r>
          </a:p>
        </p:txBody>
      </p:sp>
      <p:sp>
        <p:nvSpPr>
          <p:cNvPr id="8" name="Metin kutusu 7">
            <a:extLst>
              <a:ext uri="{FF2B5EF4-FFF2-40B4-BE49-F238E27FC236}">
                <a16:creationId xmlns:a16="http://schemas.microsoft.com/office/drawing/2014/main" id="{7172C97E-24EE-49DA-0470-766FF444C768}"/>
              </a:ext>
            </a:extLst>
          </p:cNvPr>
          <p:cNvSpPr txBox="1"/>
          <p:nvPr/>
        </p:nvSpPr>
        <p:spPr>
          <a:xfrm>
            <a:off x="7287783" y="2456824"/>
            <a:ext cx="1307577" cy="1015663"/>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az   bir şey</a:t>
            </a:r>
          </a:p>
        </p:txBody>
      </p:sp>
      <p:sp>
        <p:nvSpPr>
          <p:cNvPr id="9" name="Metin kutusu 8">
            <a:extLst>
              <a:ext uri="{FF2B5EF4-FFF2-40B4-BE49-F238E27FC236}">
                <a16:creationId xmlns:a16="http://schemas.microsoft.com/office/drawing/2014/main" id="{064093A6-8F56-A7A4-0E53-53820C7CB3B9}"/>
              </a:ext>
            </a:extLst>
          </p:cNvPr>
          <p:cNvSpPr txBox="1"/>
          <p:nvPr/>
        </p:nvSpPr>
        <p:spPr>
          <a:xfrm>
            <a:off x="4282440" y="4695565"/>
            <a:ext cx="1418709" cy="1015663"/>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küçük yardım</a:t>
            </a:r>
          </a:p>
        </p:txBody>
      </p:sp>
      <p:sp>
        <p:nvSpPr>
          <p:cNvPr id="11" name="Metin kutusu 10">
            <a:extLst>
              <a:ext uri="{FF2B5EF4-FFF2-40B4-BE49-F238E27FC236}">
                <a16:creationId xmlns:a16="http://schemas.microsoft.com/office/drawing/2014/main" id="{5482FCFC-87CB-FA65-8721-B73565687FF9}"/>
              </a:ext>
            </a:extLst>
          </p:cNvPr>
          <p:cNvSpPr txBox="1"/>
          <p:nvPr/>
        </p:nvSpPr>
        <p:spPr>
          <a:xfrm>
            <a:off x="6577947" y="4479973"/>
            <a:ext cx="1418709" cy="1323439"/>
          </a:xfrm>
          <a:prstGeom prst="rect">
            <a:avLst/>
          </a:prstGeom>
          <a:noFill/>
          <a:ln>
            <a:noFill/>
          </a:ln>
        </p:spPr>
        <p:txBody>
          <a:bodyPr wrap="square" rtlCol="0">
            <a:spAutoFit/>
          </a:bodyPr>
          <a:lstStyle/>
          <a:p>
            <a:pPr algn="ctr">
              <a:spcAft>
                <a:spcPts val="600"/>
              </a:spcAft>
            </a:pPr>
            <a:r>
              <a:rPr lang="tr-TR" sz="2000" dirty="0">
                <a:latin typeface="Arial" panose="020B0604020202020204" pitchFamily="34" charset="0"/>
                <a:cs typeface="Arial" panose="020B0604020202020204" pitchFamily="34" charset="0"/>
              </a:rPr>
              <a:t>ödünç alınıp verilen ev eşyası</a:t>
            </a:r>
          </a:p>
        </p:txBody>
      </p:sp>
    </p:spTree>
    <p:extLst>
      <p:ext uri="{BB962C8B-B14F-4D97-AF65-F5344CB8AC3E}">
        <p14:creationId xmlns:p14="http://schemas.microsoft.com/office/powerpoint/2010/main" val="132402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2292F3B9-15D2-82FF-5CAC-D86F1F626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7274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pic>
        <p:nvPicPr>
          <p:cNvPr id="8" name="Resim 7" descr="kişi, şahıs, parmak, çivi, baş parmak içeren bir resim&#10;&#10;Açıklama otomatik olarak oluşturuldu">
            <a:extLst>
              <a:ext uri="{FF2B5EF4-FFF2-40B4-BE49-F238E27FC236}">
                <a16:creationId xmlns:a16="http://schemas.microsoft.com/office/drawing/2014/main" id="{8653F56F-D31B-B5E7-E2F7-52BCC93B9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1046556"/>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b="1" dirty="0" err="1">
                <a:solidFill>
                  <a:srgbClr val="FF0000"/>
                </a:solidFill>
                <a:latin typeface="Arial" panose="020B0604020202020204" pitchFamily="34" charset="0"/>
                <a:cs typeface="Arial" panose="020B0604020202020204" pitchFamily="34" charset="0"/>
              </a:rPr>
              <a:t>Mâ'ûn</a:t>
            </a:r>
            <a:r>
              <a:rPr lang="tr-TR" sz="3000" dirty="0">
                <a:latin typeface="Arial" panose="020B0604020202020204" pitchFamily="34" charset="0"/>
                <a:cs typeface="Arial" panose="020B0604020202020204" pitchFamily="34" charset="0"/>
              </a:rPr>
              <a:t> sözcüğü çok kapsamlıdır. İnsanın ödünç olarak verdiği evdeki ihtiyaç malzemelerinden başlayıp farz olan zekâtta kadar geniş bir kavram kapsamı vardır.</a:t>
            </a:r>
          </a:p>
        </p:txBody>
      </p:sp>
      <p:sp>
        <p:nvSpPr>
          <p:cNvPr id="7" name="Metin kutusu 6">
            <a:extLst>
              <a:ext uri="{FF2B5EF4-FFF2-40B4-BE49-F238E27FC236}">
                <a16:creationId xmlns:a16="http://schemas.microsoft.com/office/drawing/2014/main" id="{AE58E2A3-1891-CA1D-02E6-CD4F9E540F87}"/>
              </a:ext>
            </a:extLst>
          </p:cNvPr>
          <p:cNvSpPr txBox="1"/>
          <p:nvPr/>
        </p:nvSpPr>
        <p:spPr>
          <a:xfrm>
            <a:off x="4116478" y="3383330"/>
            <a:ext cx="7934732"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Gerektiğinde alınmasında bir sakınca olmayan, her insanın ihtiyaç duyduğu eşyaları ödünç vermekte bile </a:t>
            </a:r>
            <a:r>
              <a:rPr lang="tr-TR" sz="3000" dirty="0">
                <a:solidFill>
                  <a:srgbClr val="FF0000"/>
                </a:solidFill>
                <a:latin typeface="Arial" panose="020B0604020202020204" pitchFamily="34" charset="0"/>
                <a:cs typeface="Arial" panose="020B0604020202020204" pitchFamily="34" charset="0"/>
              </a:rPr>
              <a:t>cimrilik</a:t>
            </a:r>
            <a:r>
              <a:rPr lang="tr-TR" sz="3000" dirty="0">
                <a:latin typeface="Arial" panose="020B0604020202020204" pitchFamily="34" charset="0"/>
                <a:cs typeface="Arial" panose="020B0604020202020204" pitchFamily="34" charset="0"/>
              </a:rPr>
              <a:t> gösteren kişi </a:t>
            </a:r>
            <a:r>
              <a:rPr lang="tr-TR" sz="3000" dirty="0">
                <a:solidFill>
                  <a:srgbClr val="FF0000"/>
                </a:solidFill>
                <a:latin typeface="Arial" panose="020B0604020202020204" pitchFamily="34" charset="0"/>
                <a:cs typeface="Arial" panose="020B0604020202020204" pitchFamily="34" charset="0"/>
              </a:rPr>
              <a:t>ahlâken seviyesizce </a:t>
            </a:r>
            <a:r>
              <a:rPr lang="tr-TR" sz="3000" dirty="0">
                <a:latin typeface="Arial" panose="020B0604020202020204" pitchFamily="34" charset="0"/>
                <a:cs typeface="Arial" panose="020B0604020202020204" pitchFamily="34" charset="0"/>
              </a:rPr>
              <a:t>bir tavır içerisine girmiş sayılır.</a:t>
            </a:r>
          </a:p>
        </p:txBody>
      </p:sp>
    </p:spTree>
    <p:extLst>
      <p:ext uri="{BB962C8B-B14F-4D97-AF65-F5344CB8AC3E}">
        <p14:creationId xmlns:p14="http://schemas.microsoft.com/office/powerpoint/2010/main" val="14005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623CC3D-5C56-199F-368B-C29E049C9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1178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7" name="Resim 6" descr="kişi, şahıs, parmak, baş parmak, çivi içeren bir resim&#10;&#10;Açıklama otomatik olarak oluşturuldu">
            <a:extLst>
              <a:ext uri="{FF2B5EF4-FFF2-40B4-BE49-F238E27FC236}">
                <a16:creationId xmlns:a16="http://schemas.microsoft.com/office/drawing/2014/main" id="{0074742A-BB10-423E-C46F-0E455B54A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90" y="1251275"/>
            <a:ext cx="3333600" cy="5000400"/>
          </a:xfrm>
          <a:prstGeom prst="rect">
            <a:avLst/>
          </a:prstGeom>
        </p:spPr>
      </p:pic>
      <p:sp>
        <p:nvSpPr>
          <p:cNvPr id="10" name="Metin kutusu 9">
            <a:extLst>
              <a:ext uri="{FF2B5EF4-FFF2-40B4-BE49-F238E27FC236}">
                <a16:creationId xmlns:a16="http://schemas.microsoft.com/office/drawing/2014/main" id="{2B3C457D-ED7A-AA04-401F-768539D9E483}"/>
              </a:ext>
            </a:extLst>
          </p:cNvPr>
          <p:cNvSpPr txBox="1"/>
          <p:nvPr/>
        </p:nvSpPr>
        <p:spPr>
          <a:xfrm>
            <a:off x="3615180" y="1584815"/>
            <a:ext cx="8039791"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Kendinden başkasını düşünmemek, bencillik ve cimriliğin kınanması</a:t>
            </a:r>
          </a:p>
        </p:txBody>
      </p:sp>
      <p:sp>
        <p:nvSpPr>
          <p:cNvPr id="11" name="Dikdörtgen: Köşeleri Yuvarlatılmış 10">
            <a:extLst>
              <a:ext uri="{FF2B5EF4-FFF2-40B4-BE49-F238E27FC236}">
                <a16:creationId xmlns:a16="http://schemas.microsoft.com/office/drawing/2014/main" id="{D70C05C6-AB4C-38EB-6987-2B21400745BC}"/>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solidFill>
                  <a:schemeClr val="bg1"/>
                </a:solidFill>
                <a:latin typeface="Arial" panose="020B0604020202020204" pitchFamily="34" charset="0"/>
                <a:cs typeface="Arial" panose="020B0604020202020204" pitchFamily="34" charset="0"/>
              </a:rPr>
              <a:t>SURENİN TEMEL KONULARI</a:t>
            </a:r>
          </a:p>
        </p:txBody>
      </p:sp>
      <p:sp>
        <p:nvSpPr>
          <p:cNvPr id="6" name="Metin kutusu 5">
            <a:extLst>
              <a:ext uri="{FF2B5EF4-FFF2-40B4-BE49-F238E27FC236}">
                <a16:creationId xmlns:a16="http://schemas.microsoft.com/office/drawing/2014/main" id="{F2854F75-D64A-748F-0E68-EF26EA94E4EF}"/>
              </a:ext>
            </a:extLst>
          </p:cNvPr>
          <p:cNvSpPr txBox="1"/>
          <p:nvPr/>
        </p:nvSpPr>
        <p:spPr>
          <a:xfrm>
            <a:off x="3615180" y="639351"/>
            <a:ext cx="8268084"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Müslümanlar arası yardımlaşma bilinci, yetim ve yoksulların haklarının korunması</a:t>
            </a:r>
          </a:p>
        </p:txBody>
      </p:sp>
      <p:sp>
        <p:nvSpPr>
          <p:cNvPr id="16" name="Metin kutusu 15">
            <a:extLst>
              <a:ext uri="{FF2B5EF4-FFF2-40B4-BE49-F238E27FC236}">
                <a16:creationId xmlns:a16="http://schemas.microsoft.com/office/drawing/2014/main" id="{BD63A4BB-8327-F3A5-13BF-E37DB5C27B21}"/>
              </a:ext>
            </a:extLst>
          </p:cNvPr>
          <p:cNvSpPr txBox="1"/>
          <p:nvPr/>
        </p:nvSpPr>
        <p:spPr>
          <a:xfrm>
            <a:off x="3615180" y="2530279"/>
            <a:ext cx="8541622"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Yetimlere ve yoksullara kötü davranmak ve ahirete iman ilişkisi</a:t>
            </a:r>
          </a:p>
        </p:txBody>
      </p:sp>
      <p:sp>
        <p:nvSpPr>
          <p:cNvPr id="20" name="Metin kutusu 19">
            <a:extLst>
              <a:ext uri="{FF2B5EF4-FFF2-40B4-BE49-F238E27FC236}">
                <a16:creationId xmlns:a16="http://schemas.microsoft.com/office/drawing/2014/main" id="{81C8290C-9DB3-63D4-0FC3-18D61D65A4FD}"/>
              </a:ext>
            </a:extLst>
          </p:cNvPr>
          <p:cNvSpPr txBox="1"/>
          <p:nvPr/>
        </p:nvSpPr>
        <p:spPr>
          <a:xfrm>
            <a:off x="3611880" y="3478571"/>
            <a:ext cx="7513320"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Yetimlere ve yoksullara kötü davranmak ve ahirete iman ilişkisi</a:t>
            </a:r>
          </a:p>
        </p:txBody>
      </p:sp>
      <p:sp>
        <p:nvSpPr>
          <p:cNvPr id="23" name="Metin kutusu 22">
            <a:extLst>
              <a:ext uri="{FF2B5EF4-FFF2-40B4-BE49-F238E27FC236}">
                <a16:creationId xmlns:a16="http://schemas.microsoft.com/office/drawing/2014/main" id="{9350D1B6-3F60-5E41-7864-C12F9F4D8A02}"/>
              </a:ext>
            </a:extLst>
          </p:cNvPr>
          <p:cNvSpPr txBox="1"/>
          <p:nvPr/>
        </p:nvSpPr>
        <p:spPr>
          <a:xfrm>
            <a:off x="3611880" y="4421207"/>
            <a:ext cx="7967220"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Allah’ın (c.c.) nimetlerini ve hesap gününü inkâr eden nankör insan tipinin örneklendirilmiştir.</a:t>
            </a:r>
          </a:p>
        </p:txBody>
      </p:sp>
      <p:sp>
        <p:nvSpPr>
          <p:cNvPr id="25" name="Metin kutusu 24">
            <a:extLst>
              <a:ext uri="{FF2B5EF4-FFF2-40B4-BE49-F238E27FC236}">
                <a16:creationId xmlns:a16="http://schemas.microsoft.com/office/drawing/2014/main" id="{3B11E470-4D96-9AF9-DB0D-DB3F6D073C4C}"/>
              </a:ext>
            </a:extLst>
          </p:cNvPr>
          <p:cNvSpPr txBox="1"/>
          <p:nvPr/>
        </p:nvSpPr>
        <p:spPr>
          <a:xfrm>
            <a:off x="3611880" y="5369499"/>
            <a:ext cx="8524766" cy="861774"/>
          </a:xfrm>
          <a:prstGeom prst="rect">
            <a:avLst/>
          </a:prstGeom>
          <a:noFill/>
          <a:ln>
            <a:noFill/>
          </a:ln>
        </p:spPr>
        <p:txBody>
          <a:bodyPr wrap="square" rtlCol="0">
            <a:spAutoFit/>
          </a:bodyPr>
          <a:lstStyle/>
          <a:p>
            <a:pPr>
              <a:spcAft>
                <a:spcPts val="600"/>
              </a:spcAft>
            </a:pPr>
            <a:r>
              <a:rPr lang="tr-TR" sz="2500" dirty="0">
                <a:latin typeface="Arial" panose="020B0604020202020204" pitchFamily="34" charset="0"/>
                <a:cs typeface="Arial" panose="020B0604020202020204" pitchFamily="34" charset="0"/>
              </a:rPr>
              <a:t>• Amellerini ve ibadetlerini gösteriş için yapan riyakâr   insanların eleştirilmesi</a:t>
            </a:r>
          </a:p>
        </p:txBody>
      </p:sp>
    </p:spTree>
    <p:extLst>
      <p:ext uri="{BB962C8B-B14F-4D97-AF65-F5344CB8AC3E}">
        <p14:creationId xmlns:p14="http://schemas.microsoft.com/office/powerpoint/2010/main" val="130938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6" grpId="0"/>
      <p:bldP spid="20"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B2EF35A-E0E6-29F1-5416-9FABE0F59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1178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DC5E2E75-884C-DD10-A0A3-EC7BF7B9C31D}"/>
              </a:ext>
            </a:extLst>
          </p:cNvPr>
          <p:cNvSpPr txBox="1"/>
          <p:nvPr/>
        </p:nvSpPr>
        <p:spPr>
          <a:xfrm>
            <a:off x="3615180" y="1447153"/>
            <a:ext cx="82680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İbadetlerine </a:t>
            </a:r>
            <a:r>
              <a:rPr lang="tr-TR" sz="3000" dirty="0">
                <a:solidFill>
                  <a:srgbClr val="FF0000"/>
                </a:solidFill>
                <a:latin typeface="Arial" panose="020B0604020202020204" pitchFamily="34" charset="0"/>
                <a:cs typeface="Arial" panose="020B0604020202020204" pitchFamily="34" charset="0"/>
              </a:rPr>
              <a:t>riya</a:t>
            </a:r>
            <a:r>
              <a:rPr lang="tr-TR" sz="3000" dirty="0">
                <a:latin typeface="Arial" panose="020B0604020202020204" pitchFamily="34" charset="0"/>
                <a:cs typeface="Arial" panose="020B0604020202020204" pitchFamily="34" charset="0"/>
              </a:rPr>
              <a:t> karıştıranlar, </a:t>
            </a:r>
            <a:r>
              <a:rPr lang="tr-TR" sz="3000" dirty="0">
                <a:solidFill>
                  <a:srgbClr val="FF0000"/>
                </a:solidFill>
                <a:latin typeface="Arial" panose="020B0604020202020204" pitchFamily="34" charset="0"/>
                <a:cs typeface="Arial" panose="020B0604020202020204" pitchFamily="34" charset="0"/>
              </a:rPr>
              <a:t>iyiliğe engel olanlar</a:t>
            </a:r>
            <a:r>
              <a:rPr lang="tr-TR" sz="3000" dirty="0">
                <a:latin typeface="Arial" panose="020B0604020202020204" pitchFamily="34" charset="0"/>
                <a:cs typeface="Arial" panose="020B0604020202020204" pitchFamily="34" charset="0"/>
              </a:rPr>
              <a:t> eleştirilir.</a:t>
            </a:r>
          </a:p>
        </p:txBody>
      </p:sp>
      <p:sp>
        <p:nvSpPr>
          <p:cNvPr id="10" name="Metin kutusu 9">
            <a:extLst>
              <a:ext uri="{FF2B5EF4-FFF2-40B4-BE49-F238E27FC236}">
                <a16:creationId xmlns:a16="http://schemas.microsoft.com/office/drawing/2014/main" id="{2B3C457D-ED7A-AA04-401F-768539D9E483}"/>
              </a:ext>
            </a:extLst>
          </p:cNvPr>
          <p:cNvSpPr txBox="1"/>
          <p:nvPr/>
        </p:nvSpPr>
        <p:spPr>
          <a:xfrm>
            <a:off x="3615180" y="2625500"/>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Yoksullardan ihtiyaç duydukları şeyleri esirgeyenler kınanır.</a:t>
            </a:r>
          </a:p>
        </p:txBody>
      </p:sp>
      <p:pic>
        <p:nvPicPr>
          <p:cNvPr id="12" name="Resim 11" descr="mobil telefon, ekran görüntüsü, kişi, şahıs, küçük alet içeren bir resim&#10;&#10;Açıklama otomatik olarak oluşturuldu">
            <a:extLst>
              <a:ext uri="{FF2B5EF4-FFF2-40B4-BE49-F238E27FC236}">
                <a16:creationId xmlns:a16="http://schemas.microsoft.com/office/drawing/2014/main" id="{A0DBAAA2-B0EE-A6E7-0735-5377FAFEA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C17D9C32-3D8A-D788-6C3A-DE5CAE865DCC}"/>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650" b="1" dirty="0">
                <a:solidFill>
                  <a:schemeClr val="bg1"/>
                </a:solidFill>
                <a:latin typeface="Arial" panose="020B0604020202020204" pitchFamily="34" charset="0"/>
                <a:cs typeface="Arial" panose="020B0604020202020204" pitchFamily="34" charset="0"/>
              </a:rPr>
              <a:t>SUREDE VERİLEN MESAJLAR</a:t>
            </a:r>
          </a:p>
        </p:txBody>
      </p:sp>
      <p:sp>
        <p:nvSpPr>
          <p:cNvPr id="8" name="Metin kutusu 7">
            <a:extLst>
              <a:ext uri="{FF2B5EF4-FFF2-40B4-BE49-F238E27FC236}">
                <a16:creationId xmlns:a16="http://schemas.microsoft.com/office/drawing/2014/main" id="{0F214495-4918-C514-008B-26A13CD9A8E5}"/>
              </a:ext>
            </a:extLst>
          </p:cNvPr>
          <p:cNvSpPr txBox="1"/>
          <p:nvPr/>
        </p:nvSpPr>
        <p:spPr>
          <a:xfrm>
            <a:off x="3615179" y="3803847"/>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Namazın özünden uzak olmak ibadetini </a:t>
            </a:r>
            <a:r>
              <a:rPr lang="tr-TR" sz="3000" dirty="0">
                <a:solidFill>
                  <a:srgbClr val="FF0000"/>
                </a:solidFill>
                <a:latin typeface="Arial" panose="020B0604020202020204" pitchFamily="34" charset="0"/>
                <a:cs typeface="Arial" panose="020B0604020202020204" pitchFamily="34" charset="0"/>
              </a:rPr>
              <a:t>gösteriş</a:t>
            </a:r>
            <a:r>
              <a:rPr lang="tr-TR" sz="3000" dirty="0">
                <a:latin typeface="Arial" panose="020B0604020202020204" pitchFamily="34" charset="0"/>
                <a:cs typeface="Arial" panose="020B0604020202020204" pitchFamily="34" charset="0"/>
              </a:rPr>
              <a:t> olsun diye yapmaktır.</a:t>
            </a:r>
          </a:p>
        </p:txBody>
      </p:sp>
      <p:sp>
        <p:nvSpPr>
          <p:cNvPr id="9" name="Metin kutusu 8">
            <a:extLst>
              <a:ext uri="{FF2B5EF4-FFF2-40B4-BE49-F238E27FC236}">
                <a16:creationId xmlns:a16="http://schemas.microsoft.com/office/drawing/2014/main" id="{6DEA3072-0C65-A721-D809-FB6B30268066}"/>
              </a:ext>
            </a:extLst>
          </p:cNvPr>
          <p:cNvSpPr txBox="1"/>
          <p:nvPr/>
        </p:nvSpPr>
        <p:spPr>
          <a:xfrm>
            <a:off x="3615179" y="4982194"/>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Namaz kılmasına rağmen </a:t>
            </a:r>
            <a:r>
              <a:rPr lang="tr-TR" sz="3000" dirty="0">
                <a:solidFill>
                  <a:srgbClr val="FF0000"/>
                </a:solidFill>
                <a:latin typeface="Arial" panose="020B0604020202020204" pitchFamily="34" charset="0"/>
                <a:cs typeface="Arial" panose="020B0604020202020204" pitchFamily="34" charset="0"/>
              </a:rPr>
              <a:t>yardımlaşma</a:t>
            </a:r>
            <a:r>
              <a:rPr lang="tr-TR" sz="3000" dirty="0">
                <a:latin typeface="Arial" panose="020B0604020202020204" pitchFamily="34" charset="0"/>
                <a:cs typeface="Arial" panose="020B0604020202020204" pitchFamily="34" charset="0"/>
              </a:rPr>
              <a:t> bilincine sahip olmamak kabul edilemez.</a:t>
            </a:r>
          </a:p>
        </p:txBody>
      </p:sp>
    </p:spTree>
    <p:extLst>
      <p:ext uri="{BB962C8B-B14F-4D97-AF65-F5344CB8AC3E}">
        <p14:creationId xmlns:p14="http://schemas.microsoft.com/office/powerpoint/2010/main" val="31087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B2EF35A-E0E6-29F1-5416-9FABE0F59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1178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5. KONU: BİR AYET TANIYORUM: MÂ'ÛN SURESİ 162. AYET VE ANLAMI</a:t>
            </a:r>
            <a:endParaRPr lang="en-US" sz="1800" b="1" dirty="0">
              <a:solidFill>
                <a:srgbClr val="F2FAFF"/>
              </a:solidFill>
              <a:latin typeface="Arial" panose="020B0604020202020204" pitchFamily="34" charset="0"/>
              <a:cs typeface="Arial" panose="020B0604020202020204" pitchFamily="34" charset="0"/>
            </a:endParaRP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gökyüzü, bulut, siluet, Arkadan aydınlatma içeren bir resim&#10;&#10;Açıklama otomatik olarak oluşturuldu">
            <a:extLst>
              <a:ext uri="{FF2B5EF4-FFF2-40B4-BE49-F238E27FC236}">
                <a16:creationId xmlns:a16="http://schemas.microsoft.com/office/drawing/2014/main" id="{3FBC649C-88CB-C5D6-6A7B-0913188A9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89" y="1251275"/>
            <a:ext cx="3333600" cy="5000400"/>
          </a:xfrm>
          <a:prstGeom prst="rect">
            <a:avLst/>
          </a:prstGeom>
        </p:spPr>
      </p:pic>
      <p:sp>
        <p:nvSpPr>
          <p:cNvPr id="6" name="Dikdörtgen: Köşeleri Yuvarlatılmış 5">
            <a:extLst>
              <a:ext uri="{FF2B5EF4-FFF2-40B4-BE49-F238E27FC236}">
                <a16:creationId xmlns:a16="http://schemas.microsoft.com/office/drawing/2014/main" id="{C17D9C32-3D8A-D788-6C3A-DE5CAE865DCC}"/>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650" b="1" dirty="0">
                <a:solidFill>
                  <a:schemeClr val="bg1"/>
                </a:solidFill>
                <a:latin typeface="Arial" panose="020B0604020202020204" pitchFamily="34" charset="0"/>
                <a:cs typeface="Arial" panose="020B0604020202020204" pitchFamily="34" charset="0"/>
              </a:rPr>
              <a:t>SUREDE VERİLEN MESAJLAR</a:t>
            </a:r>
          </a:p>
        </p:txBody>
      </p:sp>
      <p:sp>
        <p:nvSpPr>
          <p:cNvPr id="9" name="Metin kutusu 8">
            <a:extLst>
              <a:ext uri="{FF2B5EF4-FFF2-40B4-BE49-F238E27FC236}">
                <a16:creationId xmlns:a16="http://schemas.microsoft.com/office/drawing/2014/main" id="{1C696093-41C7-BDB9-D484-8116CE69412F}"/>
              </a:ext>
            </a:extLst>
          </p:cNvPr>
          <p:cNvSpPr txBox="1"/>
          <p:nvPr/>
        </p:nvSpPr>
        <p:spPr>
          <a:xfrm>
            <a:off x="3615180" y="1218553"/>
            <a:ext cx="826808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Yardımlaşma</a:t>
            </a:r>
            <a:r>
              <a:rPr lang="tr-TR" sz="3000" dirty="0">
                <a:latin typeface="Arial" panose="020B0604020202020204" pitchFamily="34" charset="0"/>
                <a:cs typeface="Arial" panose="020B0604020202020204" pitchFamily="34" charset="0"/>
              </a:rPr>
              <a:t> toplumsal ve kurumsal bir yapı kazanmalıdır.</a:t>
            </a:r>
          </a:p>
        </p:txBody>
      </p:sp>
      <p:sp>
        <p:nvSpPr>
          <p:cNvPr id="12" name="Metin kutusu 11">
            <a:extLst>
              <a:ext uri="{FF2B5EF4-FFF2-40B4-BE49-F238E27FC236}">
                <a16:creationId xmlns:a16="http://schemas.microsoft.com/office/drawing/2014/main" id="{69C3BAF6-E04F-5C4D-2F07-806E33E45F1E}"/>
              </a:ext>
            </a:extLst>
          </p:cNvPr>
          <p:cNvSpPr txBox="1"/>
          <p:nvPr/>
        </p:nvSpPr>
        <p:spPr>
          <a:xfrm>
            <a:off x="3615180" y="2396900"/>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Riya</a:t>
            </a:r>
            <a:r>
              <a:rPr lang="tr-TR" sz="3000" dirty="0">
                <a:latin typeface="Arial" panose="020B0604020202020204" pitchFamily="34" charset="0"/>
                <a:cs typeface="Arial" panose="020B0604020202020204" pitchFamily="34" charset="0"/>
              </a:rPr>
              <a:t> maksadıyla yapılan ibadetler Allah (c.c.) katında kabul edilmez.</a:t>
            </a:r>
          </a:p>
        </p:txBody>
      </p:sp>
      <p:sp>
        <p:nvSpPr>
          <p:cNvPr id="13" name="Metin kutusu 12">
            <a:extLst>
              <a:ext uri="{FF2B5EF4-FFF2-40B4-BE49-F238E27FC236}">
                <a16:creationId xmlns:a16="http://schemas.microsoft.com/office/drawing/2014/main" id="{380DB366-DB46-F524-2A68-7789E39DE43A}"/>
              </a:ext>
            </a:extLst>
          </p:cNvPr>
          <p:cNvSpPr txBox="1"/>
          <p:nvPr/>
        </p:nvSpPr>
        <p:spPr>
          <a:xfrm>
            <a:off x="3615179" y="3575247"/>
            <a:ext cx="80397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Allah’a (c.c.) iman eden kimse canlılara karşı </a:t>
            </a:r>
            <a:r>
              <a:rPr lang="tr-TR" sz="3000" dirty="0">
                <a:solidFill>
                  <a:srgbClr val="FF0000"/>
                </a:solidFill>
                <a:latin typeface="Arial" panose="020B0604020202020204" pitchFamily="34" charset="0"/>
                <a:cs typeface="Arial" panose="020B0604020202020204" pitchFamily="34" charset="0"/>
              </a:rPr>
              <a:t>sorumluluk</a:t>
            </a:r>
            <a:r>
              <a:rPr lang="tr-TR" sz="3000" dirty="0">
                <a:latin typeface="Arial" panose="020B0604020202020204" pitchFamily="34" charset="0"/>
                <a:cs typeface="Arial" panose="020B0604020202020204" pitchFamily="34" charset="0"/>
              </a:rPr>
              <a:t> duygusu taşır.</a:t>
            </a:r>
          </a:p>
        </p:txBody>
      </p:sp>
      <p:sp>
        <p:nvSpPr>
          <p:cNvPr id="14" name="Metin kutusu 13">
            <a:extLst>
              <a:ext uri="{FF2B5EF4-FFF2-40B4-BE49-F238E27FC236}">
                <a16:creationId xmlns:a16="http://schemas.microsoft.com/office/drawing/2014/main" id="{B266F933-F5AA-35AA-4CF4-2D6876E18119}"/>
              </a:ext>
            </a:extLst>
          </p:cNvPr>
          <p:cNvSpPr txBox="1"/>
          <p:nvPr/>
        </p:nvSpPr>
        <p:spPr>
          <a:xfrm>
            <a:off x="3615179" y="4753594"/>
            <a:ext cx="8039791"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İlk ayetler </a:t>
            </a:r>
            <a:r>
              <a:rPr lang="tr-TR" sz="3000" dirty="0">
                <a:solidFill>
                  <a:srgbClr val="FF0000"/>
                </a:solidFill>
                <a:latin typeface="Arial" panose="020B0604020202020204" pitchFamily="34" charset="0"/>
                <a:cs typeface="Arial" panose="020B0604020202020204" pitchFamily="34" charset="0"/>
              </a:rPr>
              <a:t>dine inanmayanlara</a:t>
            </a:r>
            <a:r>
              <a:rPr lang="tr-TR" sz="3000" dirty="0">
                <a:latin typeface="Arial" panose="020B0604020202020204" pitchFamily="34" charset="0"/>
                <a:cs typeface="Arial" panose="020B0604020202020204" pitchFamily="34" charset="0"/>
              </a:rPr>
              <a:t> yönelik bir cevap iken son ayetler yanlış davrananlara yönelik bir </a:t>
            </a:r>
            <a:r>
              <a:rPr lang="tr-TR" sz="3000" dirty="0">
                <a:solidFill>
                  <a:srgbClr val="FF0000"/>
                </a:solidFill>
                <a:latin typeface="Arial" panose="020B0604020202020204" pitchFamily="34" charset="0"/>
                <a:cs typeface="Arial" panose="020B0604020202020204" pitchFamily="34" charset="0"/>
              </a:rPr>
              <a:t>kınamadır</a:t>
            </a:r>
            <a:r>
              <a:rPr lang="tr-TR"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83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TotalTime>
  <Words>1840</Words>
  <Application>Microsoft Office PowerPoint</Application>
  <PresentationFormat>Geniş ekran</PresentationFormat>
  <Paragraphs>269</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43</cp:revision>
  <dcterms:created xsi:type="dcterms:W3CDTF">2023-08-29T09:05:15Z</dcterms:created>
  <dcterms:modified xsi:type="dcterms:W3CDTF">2023-09-30T12:46:19Z</dcterms:modified>
</cp:coreProperties>
</file>