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3" r:id="rId4"/>
    <p:sldId id="292" r:id="rId5"/>
    <p:sldId id="294" r:id="rId6"/>
    <p:sldId id="295" r:id="rId7"/>
    <p:sldId id="266" r:id="rId8"/>
    <p:sldId id="298" r:id="rId9"/>
    <p:sldId id="291" r:id="rId10"/>
    <p:sldId id="296" r:id="rId11"/>
    <p:sldId id="301" r:id="rId12"/>
    <p:sldId id="299" r:id="rId13"/>
    <p:sldId id="300" r:id="rId14"/>
    <p:sldId id="284" r:id="rId15"/>
    <p:sldId id="271" r:id="rId16"/>
    <p:sldId id="272" r:id="rId17"/>
    <p:sldId id="273" r:id="rId18"/>
    <p:sldId id="274" r:id="rId19"/>
    <p:sldId id="267" r:id="rId20"/>
    <p:sldId id="260" r:id="rId21"/>
    <p:sldId id="261" r:id="rId22"/>
    <p:sldId id="264" r:id="rId23"/>
    <p:sldId id="265" r:id="rId24"/>
    <p:sldId id="269" r:id="rId25"/>
    <p:sldId id="268" r:id="rId26"/>
    <p:sldId id="258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917B"/>
    <a:srgbClr val="0097B2"/>
    <a:srgbClr val="F14662"/>
    <a:srgbClr val="86E2CE"/>
    <a:srgbClr val="C00000"/>
    <a:srgbClr val="C61D1D"/>
    <a:srgbClr val="B2B2B2"/>
    <a:srgbClr val="F68C7A"/>
    <a:srgbClr val="3D1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08" autoAdjust="0"/>
  </p:normalViewPr>
  <p:slideViewPr>
    <p:cSldViewPr snapToGrid="0">
      <p:cViewPr varScale="1">
        <p:scale>
          <a:sx n="63" d="100"/>
          <a:sy n="63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30.09.2023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EC0EF9A-D2E6-1A59-4D7E-5FDFFC544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9AAC3F6-1CC8-BFD9-DE55-A2D22799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 descr="ekran görüntüsü, daire, renklilik içeren bir resim&#10;&#10;Açıklama otomatik olarak oluşturuldu">
            <a:extLst>
              <a:ext uri="{FF2B5EF4-FFF2-40B4-BE49-F238E27FC236}">
                <a16:creationId xmlns:a16="http://schemas.microsoft.com/office/drawing/2014/main" id="{67D52A1E-1628-BAB8-4980-A9094F371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2" y="754435"/>
            <a:ext cx="11057636" cy="534913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1547451" y="1081882"/>
            <a:ext cx="2240779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Yoksul (Fakir)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B1D2D62-722C-E696-C2B2-0E37610917BA}"/>
              </a:ext>
            </a:extLst>
          </p:cNvPr>
          <p:cNvSpPr txBox="1"/>
          <p:nvPr/>
        </p:nvSpPr>
        <p:spPr>
          <a:xfrm>
            <a:off x="8561755" y="1110910"/>
            <a:ext cx="2396531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Düşkün / Miskin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46FC571-3EB0-5808-01F4-A5FAF5391D19}"/>
              </a:ext>
            </a:extLst>
          </p:cNvPr>
          <p:cNvSpPr txBox="1"/>
          <p:nvPr/>
        </p:nvSpPr>
        <p:spPr>
          <a:xfrm>
            <a:off x="887049" y="2213647"/>
            <a:ext cx="2240779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Borcu olan kimseler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D203BCC-F249-7596-428C-869FEE659B6E}"/>
              </a:ext>
            </a:extLst>
          </p:cNvPr>
          <p:cNvSpPr txBox="1"/>
          <p:nvPr/>
        </p:nvSpPr>
        <p:spPr>
          <a:xfrm>
            <a:off x="9384039" y="2257828"/>
            <a:ext cx="224077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Zekât toplayan memurlar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7BA9285-014B-1B12-C932-132161F5CDD6}"/>
              </a:ext>
            </a:extLst>
          </p:cNvPr>
          <p:cNvSpPr txBox="1"/>
          <p:nvPr/>
        </p:nvSpPr>
        <p:spPr>
          <a:xfrm>
            <a:off x="799965" y="3788797"/>
            <a:ext cx="224077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Allah (c.c.) yolunda olanlar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86A3926-D320-FBDD-7BD3-F6D47942DE13}"/>
              </a:ext>
            </a:extLst>
          </p:cNvPr>
          <p:cNvSpPr txBox="1"/>
          <p:nvPr/>
        </p:nvSpPr>
        <p:spPr>
          <a:xfrm>
            <a:off x="9337708" y="3790249"/>
            <a:ext cx="224077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Yolda kalıp çaresiz kalanlar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F91600F-6B80-54F1-128E-117FBD0F1817}"/>
              </a:ext>
            </a:extLst>
          </p:cNvPr>
          <p:cNvSpPr txBox="1"/>
          <p:nvPr/>
        </p:nvSpPr>
        <p:spPr>
          <a:xfrm>
            <a:off x="1721618" y="5005218"/>
            <a:ext cx="22407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Özgürlüğü elinden alınmış kimseler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C68F9B21-42B2-2050-7662-36471DCB932C}"/>
              </a:ext>
            </a:extLst>
          </p:cNvPr>
          <p:cNvSpPr txBox="1"/>
          <p:nvPr/>
        </p:nvSpPr>
        <p:spPr>
          <a:xfrm>
            <a:off x="8547241" y="5004104"/>
            <a:ext cx="22407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Gönülleri İslam’a ısındırılacak olanlar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6AF95F31-289A-083E-EA21-578A805926C1}"/>
              </a:ext>
            </a:extLst>
          </p:cNvPr>
          <p:cNvSpPr txBox="1"/>
          <p:nvPr/>
        </p:nvSpPr>
        <p:spPr>
          <a:xfrm>
            <a:off x="5211468" y="2846874"/>
            <a:ext cx="1769064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b="1" dirty="0">
                <a:latin typeface="Arial" panose="020B0604020202020204" pitchFamily="34" charset="0"/>
                <a:cs typeface="Arial" panose="020B0604020202020204" pitchFamily="34" charset="0"/>
              </a:rPr>
              <a:t>Zekât Verilecek Kimseler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3336F65-AB84-490A-017F-48EC1B5BCBDA}"/>
              </a:ext>
            </a:extLst>
          </p:cNvPr>
          <p:cNvSpPr txBox="1"/>
          <p:nvPr/>
        </p:nvSpPr>
        <p:spPr>
          <a:xfrm>
            <a:off x="5211468" y="1218019"/>
            <a:ext cx="1769064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Tevbe</a:t>
            </a:r>
            <a:r>
              <a:rPr lang="tr-TR" sz="2100" b="1" dirty="0">
                <a:latin typeface="Arial" panose="020B0604020202020204" pitchFamily="34" charset="0"/>
                <a:cs typeface="Arial" panose="020B0604020202020204" pitchFamily="34" charset="0"/>
              </a:rPr>
              <a:t> suresinin 60. ayetinde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4F5B5F20-4898-BC33-5126-DFDB2E4B8F69}"/>
              </a:ext>
            </a:extLst>
          </p:cNvPr>
          <p:cNvSpPr txBox="1"/>
          <p:nvPr/>
        </p:nvSpPr>
        <p:spPr>
          <a:xfrm>
            <a:off x="5155508" y="4593422"/>
            <a:ext cx="1825023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b="1" dirty="0">
                <a:latin typeface="Arial" panose="020B0604020202020204" pitchFamily="34" charset="0"/>
                <a:cs typeface="Arial" panose="020B0604020202020204" pitchFamily="34" charset="0"/>
              </a:rPr>
              <a:t>tek tek sınıflandırıl-</a:t>
            </a:r>
            <a:r>
              <a:rPr lang="tr-TR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mıştır</a:t>
            </a:r>
            <a:r>
              <a:rPr lang="tr-TR" sz="2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7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9AAC3F6-1CC8-BFD9-DE55-A2D22799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 descr="daire, çizgi film içeren bir resim&#10;&#10;Açıklama otomatik olarak oluşturuldu">
            <a:extLst>
              <a:ext uri="{FF2B5EF4-FFF2-40B4-BE49-F238E27FC236}">
                <a16:creationId xmlns:a16="http://schemas.microsoft.com/office/drawing/2014/main" id="{F823A3F9-A353-10F7-CB75-782021728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60" y="690633"/>
            <a:ext cx="8781881" cy="579604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1924152" y="4872622"/>
            <a:ext cx="114869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Eşine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B1D2D62-722C-E696-C2B2-0E37610917BA}"/>
              </a:ext>
            </a:extLst>
          </p:cNvPr>
          <p:cNvSpPr txBox="1"/>
          <p:nvPr/>
        </p:nvSpPr>
        <p:spPr>
          <a:xfrm>
            <a:off x="2817793" y="2453617"/>
            <a:ext cx="1527399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Torununa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46FC571-3EB0-5808-01F4-A5FAF5391D19}"/>
              </a:ext>
            </a:extLst>
          </p:cNvPr>
          <p:cNvSpPr txBox="1"/>
          <p:nvPr/>
        </p:nvSpPr>
        <p:spPr>
          <a:xfrm>
            <a:off x="4975610" y="1380606"/>
            <a:ext cx="2240779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Çocuklarına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D203BCC-F249-7596-428C-869FEE659B6E}"/>
              </a:ext>
            </a:extLst>
          </p:cNvPr>
          <p:cNvSpPr txBox="1"/>
          <p:nvPr/>
        </p:nvSpPr>
        <p:spPr>
          <a:xfrm>
            <a:off x="7846810" y="2289560"/>
            <a:ext cx="1263650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Dede ve ninesine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7BA9285-014B-1B12-C932-132161F5CDD6}"/>
              </a:ext>
            </a:extLst>
          </p:cNvPr>
          <p:cNvSpPr txBox="1"/>
          <p:nvPr/>
        </p:nvSpPr>
        <p:spPr>
          <a:xfrm>
            <a:off x="8714617" y="4708728"/>
            <a:ext cx="1375431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Anne ve babasına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6AF95F31-289A-083E-EA21-578A805926C1}"/>
              </a:ext>
            </a:extLst>
          </p:cNvPr>
          <p:cNvSpPr txBox="1"/>
          <p:nvPr/>
        </p:nvSpPr>
        <p:spPr>
          <a:xfrm>
            <a:off x="5211468" y="4511735"/>
            <a:ext cx="1769064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b="1" dirty="0">
                <a:latin typeface="Arial" panose="020B0604020202020204" pitchFamily="34" charset="0"/>
                <a:cs typeface="Arial" panose="020B0604020202020204" pitchFamily="34" charset="0"/>
              </a:rPr>
              <a:t>Zekât Verilemeyen Kimseler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4F5B5F20-4898-BC33-5126-DFDB2E4B8F69}"/>
              </a:ext>
            </a:extLst>
          </p:cNvPr>
          <p:cNvSpPr txBox="1"/>
          <p:nvPr/>
        </p:nvSpPr>
        <p:spPr>
          <a:xfrm>
            <a:off x="0" y="509560"/>
            <a:ext cx="2042623" cy="3000821"/>
          </a:xfrm>
          <a:prstGeom prst="rect">
            <a:avLst/>
          </a:prstGeom>
          <a:solidFill>
            <a:srgbClr val="F5917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Kişi, yanda belirtilen kimselere bakmakla mükellef olduğu için  bu kimselere zekât veremez.</a:t>
            </a:r>
          </a:p>
        </p:txBody>
      </p:sp>
    </p:spTree>
    <p:extLst>
      <p:ext uri="{BB962C8B-B14F-4D97-AF65-F5344CB8AC3E}">
        <p14:creationId xmlns:p14="http://schemas.microsoft.com/office/powerpoint/2010/main" val="39740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9AAC3F6-1CC8-BFD9-DE55-A2D22799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5ACB893-300F-46D4-E683-E7DE05FBC515}"/>
              </a:ext>
            </a:extLst>
          </p:cNvPr>
          <p:cNvSpPr txBox="1"/>
          <p:nvPr/>
        </p:nvSpPr>
        <p:spPr>
          <a:xfrm>
            <a:off x="0" y="4463824"/>
            <a:ext cx="12192000" cy="1554272"/>
          </a:xfrm>
          <a:prstGeom prst="rect">
            <a:avLst/>
          </a:prstGeom>
          <a:solidFill>
            <a:srgbClr val="F5917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771900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Kardeşine gülümsemen senin için bir sadakadır...”</a:t>
            </a:r>
          </a:p>
          <a:p>
            <a:pPr marL="4038600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							   (Hadis)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3737474" y="1455493"/>
            <a:ext cx="814578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Sadaka zekâttan daha kapsamlı bir ibadettir. Herkes imkânı ölçüsünde sadaka verebilir.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8B0D55F-DE79-896B-453D-090BCB402CFF}"/>
              </a:ext>
            </a:extLst>
          </p:cNvPr>
          <p:cNvSpPr txBox="1"/>
          <p:nvPr/>
        </p:nvSpPr>
        <p:spPr>
          <a:xfrm>
            <a:off x="0" y="641911"/>
            <a:ext cx="5276849" cy="553998"/>
          </a:xfrm>
          <a:prstGeom prst="rect">
            <a:avLst/>
          </a:prstGeom>
          <a:solidFill>
            <a:srgbClr val="0097B2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Sadakatin İfadesi: Sadaka</a:t>
            </a:r>
          </a:p>
        </p:txBody>
      </p:sp>
      <p:pic>
        <p:nvPicPr>
          <p:cNvPr id="8" name="Resim 7" descr="el, parmak, kişi, şahıs, baş parmak içeren bir resim&#10;&#10;Açıklama otomatik olarak oluşturuldu">
            <a:extLst>
              <a:ext uri="{FF2B5EF4-FFF2-40B4-BE49-F238E27FC236}">
                <a16:creationId xmlns:a16="http://schemas.microsoft.com/office/drawing/2014/main" id="{0AE2528A-14B9-F982-0E03-8842C62A4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7" y="1407545"/>
            <a:ext cx="3120000" cy="468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AF681377-4150-A8C9-ACEE-4EF3A80FDF8B}"/>
              </a:ext>
            </a:extLst>
          </p:cNvPr>
          <p:cNvSpPr txBox="1"/>
          <p:nvPr/>
        </p:nvSpPr>
        <p:spPr>
          <a:xfrm>
            <a:off x="3737474" y="2728826"/>
            <a:ext cx="814578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Zekâttan ve infaktan farklı bir özelliğe sahip olan sadaka maddi olduğu gibi manevi olarak da verilebilmektedir. </a:t>
            </a:r>
          </a:p>
        </p:txBody>
      </p:sp>
    </p:spTree>
    <p:extLst>
      <p:ext uri="{BB962C8B-B14F-4D97-AF65-F5344CB8AC3E}">
        <p14:creationId xmlns:p14="http://schemas.microsoft.com/office/powerpoint/2010/main" val="6179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9AAC3F6-1CC8-BFD9-DE55-A2D22799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3737474" y="1455493"/>
            <a:ext cx="814578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Ramazan ayına özgü olarak verilmesi gereken vacip hükmünde olan bir sadakadır. Ramazan ayında Bayram namazına kadar ihtiyaç sahiplerine verilmesi gerekir.</a:t>
            </a:r>
          </a:p>
        </p:txBody>
      </p:sp>
      <p:pic>
        <p:nvPicPr>
          <p:cNvPr id="11" name="Resim 10" descr="metin, kağıt ürünü, Banknot, para taşıma içeren bir resim&#10;&#10;Açıklama otomatik olarak oluşturuldu">
            <a:extLst>
              <a:ext uri="{FF2B5EF4-FFF2-40B4-BE49-F238E27FC236}">
                <a16:creationId xmlns:a16="http://schemas.microsoft.com/office/drawing/2014/main" id="{E4BC89CD-49A8-EFAA-A8EE-4D2A167B4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7" y="1407545"/>
            <a:ext cx="3120000" cy="468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8B0D55F-DE79-896B-453D-090BCB402CFF}"/>
              </a:ext>
            </a:extLst>
          </p:cNvPr>
          <p:cNvSpPr txBox="1"/>
          <p:nvPr/>
        </p:nvSpPr>
        <p:spPr>
          <a:xfrm>
            <a:off x="1" y="641911"/>
            <a:ext cx="4286250" cy="553998"/>
          </a:xfrm>
          <a:prstGeom prst="rect">
            <a:avLst/>
          </a:prstGeom>
          <a:solidFill>
            <a:srgbClr val="0097B2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Fıtır Sadakası (Fitre)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F681377-4150-A8C9-ACEE-4EF3A80FDF8B}"/>
              </a:ext>
            </a:extLst>
          </p:cNvPr>
          <p:cNvSpPr txBox="1"/>
          <p:nvPr/>
        </p:nvSpPr>
        <p:spPr>
          <a:xfrm>
            <a:off x="3737474" y="3654069"/>
            <a:ext cx="814578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Sadakanın miktarı bir kişinin günlük       yiyecek miktarı kadardır. Bu miktar günümüzde 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Diyanet İşleri Başkanlığı 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tarafından ilan edilir.</a:t>
            </a:r>
          </a:p>
        </p:txBody>
      </p:sp>
    </p:spTree>
    <p:extLst>
      <p:ext uri="{BB962C8B-B14F-4D97-AF65-F5344CB8AC3E}">
        <p14:creationId xmlns:p14="http://schemas.microsoft.com/office/powerpoint/2010/main" val="99086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CE12DAC-B577-2474-4617-12E8DBF5F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 descr="daire, grafik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DA208B9-C824-391D-CD53-2045DADAA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0" y="766970"/>
            <a:ext cx="4400000" cy="521904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1343D07-E2A6-5B9E-9D91-1019EC034F22}"/>
              </a:ext>
            </a:extLst>
          </p:cNvPr>
          <p:cNvSpPr txBox="1"/>
          <p:nvPr/>
        </p:nvSpPr>
        <p:spPr>
          <a:xfrm>
            <a:off x="4872526" y="587182"/>
            <a:ext cx="50209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Her yıl verilmesi gerekir.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EE7E3D3F-7112-CB64-6449-074710006C19}"/>
              </a:ext>
            </a:extLst>
          </p:cNvPr>
          <p:cNvSpPr txBox="1"/>
          <p:nvPr/>
        </p:nvSpPr>
        <p:spPr>
          <a:xfrm>
            <a:off x="5847830" y="1292124"/>
            <a:ext cx="47605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Malların iyisinden verilmelidir.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1484546" y="2153514"/>
            <a:ext cx="216353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Zekât Verirken Dikkat Edilmesi Gereken Esaslar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71FF505-8A40-DF23-E584-756ED00EC2D4}"/>
              </a:ext>
            </a:extLst>
          </p:cNvPr>
          <p:cNvSpPr txBox="1"/>
          <p:nvPr/>
        </p:nvSpPr>
        <p:spPr>
          <a:xfrm>
            <a:off x="5866562" y="2741878"/>
            <a:ext cx="47605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Vermeye önce yakınımızda olanlardan başlanmalıdır.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3CA2025-6107-42DB-EA1D-A2F7D418611B}"/>
              </a:ext>
            </a:extLst>
          </p:cNvPr>
          <p:cNvSpPr txBox="1"/>
          <p:nvPr/>
        </p:nvSpPr>
        <p:spPr>
          <a:xfrm>
            <a:off x="5866562" y="4396703"/>
            <a:ext cx="532395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Allah'ın (c.c.) rızası gözetilmeli ve samimi olunmalıdır.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7726166-AEAC-ECB6-3E8E-E542AE96B53A}"/>
              </a:ext>
            </a:extLst>
          </p:cNvPr>
          <p:cNvSpPr txBox="1"/>
          <p:nvPr/>
        </p:nvSpPr>
        <p:spPr>
          <a:xfrm>
            <a:off x="4872525" y="5407601"/>
            <a:ext cx="662493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Gösterişten uzak, gönül incitmeden ve mümkünse gizlice verilmesi gerekir.</a:t>
            </a:r>
          </a:p>
        </p:txBody>
      </p:sp>
    </p:spTree>
    <p:extLst>
      <p:ext uri="{BB962C8B-B14F-4D97-AF65-F5344CB8AC3E}">
        <p14:creationId xmlns:p14="http://schemas.microsoft.com/office/powerpoint/2010/main" val="1694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0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1A0ECFC3-30A8-5AB3-40EF-FF2D2B8C7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643017" cy="15542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“Onların (zenginlerin) mallarında (yardım) isteyen ve (isteyemeyip) mahrum olanlar için bir hak vardır.”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Zâriyât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suresi, 19. ayet)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74AFDB1-193A-22D0-1AB7-93207B72C2B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B5067A2C-78C2-AF69-5EA0-93080C0E4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Gücü olanların yardım yapması ilahî bir emirdir.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19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Utandığı için yardım isteyemeyenleri düşünmek gerekir.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Zenginlerin mallarında muhtaç kimselerin hakkı bulunmaktadır.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B340D6-87F9-879D-1349-01A8B12DB00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52CA66CA-AC30-2F2A-E3B5-D6989B6C8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959367"/>
            <a:ext cx="1064301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"İnsan ölünce üç şey dışında ameli kesilir: Sadaka-i cariye (kesintisiz sadaka), kendisinden faydalanılan ilim ve kendisine dua eden hayırlı evlat."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31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691210-BD19-E5EB-4BD0-B13B0F578AD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5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82DEE4A1-494B-F51A-BC45-517C57C1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Kalıcı sadakaların sevabı kesilmeden devam eder.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18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Bilimsel çalışmalar insanlığa faydası olan sadakalardır.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Hayırlı evlat yetiştirmek amel defterine sürekli sevap yazdırır.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63C5ED-881A-C014-C304-1C3346024160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3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3BE9202D-CBFC-F699-056E-328914380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1" y="3004742"/>
            <a:ext cx="10924023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Zekat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ibadeti Allah’ın kesin emri olduğu için dinî hükmü </a:t>
            </a:r>
            <a:r>
              <a:rPr lang="tr-T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dır. </a:t>
            </a:r>
            <a:r>
              <a:rPr lang="tr-TR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Fıtır sadakası 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farz gibi olmasa da emredildiği için dinî hükmü </a:t>
            </a:r>
            <a:r>
              <a:rPr lang="tr-TR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vacip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tir. Nafile olarak verilen sadakalar da Hz. Peygamber’in (s.a.v.) tavsiyesi olduğu için dinî hükmü sünnettir.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601980" y="1422617"/>
            <a:ext cx="26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BİLGİ NOTU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F2ABE08-B869-6595-D040-57B05609C3E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5C800FA9-5949-F36D-8C48-BDD2E421D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8" y="1935892"/>
            <a:ext cx="793473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Yüce Allah insanlara yardımlaşmaları için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zekât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sadaka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infâk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gibi çeşitli kanallar sunmuştur.</a:t>
            </a:r>
          </a:p>
        </p:txBody>
      </p:sp>
      <p:pic>
        <p:nvPicPr>
          <p:cNvPr id="11" name="Resim 10" descr="kişi, şahıs, parmak, çivi, baş parmak içeren bir resim&#10;&#10;Açıklama otomatik olarak oluşturuldu">
            <a:extLst>
              <a:ext uri="{FF2B5EF4-FFF2-40B4-BE49-F238E27FC236}">
                <a16:creationId xmlns:a16="http://schemas.microsoft.com/office/drawing/2014/main" id="{F05A897E-7422-76CB-C2EE-57E9CE82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726516"/>
            <a:ext cx="793473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İslam dininde insanların birbirlerine      destek olmaları emredilmiştir.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32A269C-0800-46C3-8231-F53BA813827D}"/>
              </a:ext>
            </a:extLst>
          </p:cNvPr>
          <p:cNvSpPr txBox="1"/>
          <p:nvPr/>
        </p:nvSpPr>
        <p:spPr>
          <a:xfrm>
            <a:off x="4116478" y="3606933"/>
            <a:ext cx="793473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Bu yardımlaşma kanalları içerisinde en kapsamlı olanı sadakadır.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8BC3212-D382-AB26-14A1-A10DD63E76C1}"/>
              </a:ext>
            </a:extLst>
          </p:cNvPr>
          <p:cNvSpPr txBox="1"/>
          <p:nvPr/>
        </p:nvSpPr>
        <p:spPr>
          <a:xfrm>
            <a:off x="4116478" y="4816309"/>
            <a:ext cx="793473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Bu ibadetler için dikkat edilmesi gereken en önemli husus Allah (c.c.) rızası için yapılıyor olmasıdır.</a:t>
            </a:r>
          </a:p>
        </p:txBody>
      </p:sp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4F6C6E7-292A-06EE-A4BC-BFCF158A1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Resim 1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1C028804-1BCF-FD02-0F4D-2A0C9D45F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830492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5240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Zekât ibadetinin, Kur’an-ı Kerim’de yirmi yedi ayette namazla birlikte zikredilmesi bu ibadete Allah’ın (c.c.) verdiği önemi göstermektedir. İslam dininde akıllı ve ergenlik çağına girmiş,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nisab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miktarından fazla mala sahip olan her zengin Müslüman yılda bir defa zekât vermekle mükelleftir (yükümlüdür).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metinde zekât ibadeti ile ilgili aşağıdakilerden hangisine değinilmiştir?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Hangi mallardan verileceği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Dinî hükmüne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Sorumlu olma şartlarına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Kimlere verileceğine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2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72979E0-79F0-1157-3839-00981B639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44" y="4718554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792668" cy="40164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Ortaokuldan mezun olan Leyla, dinen zengin olan akrabalarının zekâtlarını vermeleri konusunda uyarır. Fakat akrabalarının zekât oranlarını bilmediğini öğrenir ve onlara yardımcı olur.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2200" dirty="0">
                <a:highlight>
                  <a:srgbClr val="F5917B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50 tane ineği olan amcasına 1 ineğini zekât vermesini söyler.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2200" dirty="0">
                <a:highlight>
                  <a:srgbClr val="86E2C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Halasının 100 ton buğdayı için 10 ton zekât vermesini söyler.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2200" dirty="0">
                <a:highlight>
                  <a:srgbClr val="F5917B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80 bin TL parası olan dayısı için bin TL zekât vermesini söyler.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2200" dirty="0">
                <a:highlight>
                  <a:srgbClr val="86E2C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9 tane devesi olan kuzeni için 2 tane koyun veya keçi zekât olarak vermesini söyler.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Buna göre Leyla hangi akrabalarına yardımcı olurken hata yapmıştır?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Amcası ve halasına 			B) Amcası ve dayısına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Halası ve kuzenine 			D) Dayısı ve kuzenine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37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CDB2251-A0EF-89C2-420A-9D895222EC9E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3F30B04-1C62-6C75-00E6-53EB08EA6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E0CCF388-22F4-8C05-1A8A-F17C1A3D3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4052742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Zekât nasıl verilmelidir?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Başa kakmadan, kimseyi incitmeden verilmelidir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Gösterişten uzak verilmelidir.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?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Yukarıdaki “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” ile gösterilen yere aşağıdakilerden hangisi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yazılamaz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Malın iyisinden ve güzelinden verilmelidir.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Verdiğimiz kişi minnet altında bırakılmamalıdır.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Uzaktan yakına prensibine dikkat edilerek verilmelidir.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İmkân varsa eğer gizlice yapılmalıdır.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1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DA3E877-3686-8F5D-CA14-C05E5EFB30AC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41B51075-275C-BEA1-A2F5-EE73C4EFE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7503886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cümleleri Doğru veya Yanlış olarak işaretleyiniz.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graphicFrame>
        <p:nvGraphicFramePr>
          <p:cNvPr id="14" name="Tablo 14">
            <a:extLst>
              <a:ext uri="{FF2B5EF4-FFF2-40B4-BE49-F238E27FC236}">
                <a16:creationId xmlns:a16="http://schemas.microsoft.com/office/drawing/2014/main" id="{22B474E8-7D35-D153-A2A1-268389BD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438688"/>
              </p:ext>
            </p:extLst>
          </p:nvPr>
        </p:nvGraphicFramePr>
        <p:xfrm>
          <a:off x="856343" y="1314751"/>
          <a:ext cx="10348686" cy="4737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228">
                  <a:extLst>
                    <a:ext uri="{9D8B030D-6E8A-4147-A177-3AD203B41FA5}">
                      <a16:colId xmlns:a16="http://schemas.microsoft.com/office/drawing/2014/main" val="2631665253"/>
                    </a:ext>
                  </a:extLst>
                </a:gridCol>
                <a:gridCol w="9608458">
                  <a:extLst>
                    <a:ext uri="{9D8B030D-6E8A-4147-A177-3AD203B41FA5}">
                      <a16:colId xmlns:a16="http://schemas.microsoft.com/office/drawing/2014/main" val="2323561704"/>
                    </a:ext>
                  </a:extLst>
                </a:gridCol>
              </a:tblGrid>
              <a:tr h="676815">
                <a:tc>
                  <a:txBody>
                    <a:bodyPr/>
                    <a:lstStyle/>
                    <a:p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Sadaka Hz. Peygamber’in (s.a.v.) tavsiyesi olduğu için dinî hükmü sünnet olarak da değerlendirilebilir.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25623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Zekâtın amaçlarından biri t</a:t>
                      </a:r>
                      <a:r>
                        <a:rPr lang="tr-TR" sz="1800" kern="1200" noProof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oplumsal</a:t>
                      </a:r>
                      <a:r>
                        <a:rPr lang="tr-TR" sz="1800" kern="120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yardımlaşmayı yaygınlaştırmaktır.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729089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Fıtır</a:t>
                      </a: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: Sözlükte; “yaratılış, Ramazan’ın sona ermesi ve iftar vakti orucun açılması” gibi anlamlara gelmektedir.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93424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Muhtaç bir öğrenciye harçlık veya burs vermek küçük ama kıymetli bir sadaka-i </a:t>
                      </a:r>
                      <a:r>
                        <a:rPr lang="tr-TR" sz="18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câriye</a:t>
                      </a: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örneğidir.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5428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Fıtır</a:t>
                      </a: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sadakasının miktarı, bir kimsenin bir öğünlük yiyecek masrafı kadardır.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6248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indent="-742950">
                        <a:buFont typeface="+mj-lt"/>
                        <a:buNone/>
                        <a:defRPr/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sv-SE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vde kullanılan eşyalar,</a:t>
                      </a: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giyilen elbiseler, binek olarak </a:t>
                      </a:r>
                      <a:r>
                        <a:rPr lang="tr-TR" sz="18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kullanılan araçtan</a:t>
                      </a:r>
                      <a:r>
                        <a:rPr lang="tr-TR" sz="18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742950" indent="-742950">
                        <a:buFont typeface="+mj-lt"/>
                        <a:buNone/>
                        <a:defRPr/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zekat verilmez.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572961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Zekât kelime olarak, “yaklaşma, yakınlık, bağış yapma, yardım etme, iyilik yapma” anlamlarına gelir.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3158739"/>
                  </a:ext>
                </a:extLst>
              </a:tr>
            </a:tbl>
          </a:graphicData>
        </a:graphic>
      </p:graphicFrame>
      <p:pic>
        <p:nvPicPr>
          <p:cNvPr id="17" name="Resim 16" descr="grafik içeren bir resim&#10;&#10;Açıklama otomatik olarak oluşturuldu">
            <a:extLst>
              <a:ext uri="{FF2B5EF4-FFF2-40B4-BE49-F238E27FC236}">
                <a16:creationId xmlns:a16="http://schemas.microsoft.com/office/drawing/2014/main" id="{00CB3543-AD3D-0564-15C6-B1BD4749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1364327"/>
            <a:ext cx="603141" cy="576000"/>
          </a:xfrm>
          <a:prstGeom prst="rect">
            <a:avLst/>
          </a:prstGeom>
        </p:spPr>
      </p:pic>
      <p:pic>
        <p:nvPicPr>
          <p:cNvPr id="19" name="Resim 18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C34605C-DB52-FF1C-1CFF-F2BCE413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4069742"/>
            <a:ext cx="453905" cy="576000"/>
          </a:xfrm>
          <a:prstGeom prst="rect">
            <a:avLst/>
          </a:prstGeom>
        </p:spPr>
      </p:pic>
      <p:pic>
        <p:nvPicPr>
          <p:cNvPr id="20" name="Resim 19" descr="grafik içeren bir resim&#10;&#10;Açıklama otomatik olarak oluşturuldu">
            <a:extLst>
              <a:ext uri="{FF2B5EF4-FFF2-40B4-BE49-F238E27FC236}">
                <a16:creationId xmlns:a16="http://schemas.microsoft.com/office/drawing/2014/main" id="{9EA98761-622C-CBC8-A274-AE9D81E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2718073"/>
            <a:ext cx="603141" cy="576000"/>
          </a:xfrm>
          <a:prstGeom prst="rect">
            <a:avLst/>
          </a:prstGeom>
        </p:spPr>
      </p:pic>
      <p:pic>
        <p:nvPicPr>
          <p:cNvPr id="21" name="Resim 20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5FBD63AF-20EE-24CF-E838-92A8A42D1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3386154"/>
            <a:ext cx="453905" cy="576000"/>
          </a:xfrm>
          <a:prstGeom prst="rect">
            <a:avLst/>
          </a:prstGeom>
        </p:spPr>
      </p:pic>
      <p:pic>
        <p:nvPicPr>
          <p:cNvPr id="22" name="Resim 21" descr="grafik içeren bir resim&#10;&#10;Açıklama otomatik olarak oluşturuldu">
            <a:extLst>
              <a:ext uri="{FF2B5EF4-FFF2-40B4-BE49-F238E27FC236}">
                <a16:creationId xmlns:a16="http://schemas.microsoft.com/office/drawing/2014/main" id="{0AF783AF-8975-0BCA-3C42-41DBD04B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2036956"/>
            <a:ext cx="603141" cy="576000"/>
          </a:xfrm>
          <a:prstGeom prst="rect">
            <a:avLst/>
          </a:prstGeom>
        </p:spPr>
      </p:pic>
      <p:pic>
        <p:nvPicPr>
          <p:cNvPr id="23" name="Resim 22" descr="grafik içeren bir resim&#10;&#10;Açıklama otomatik olarak oluşturuldu">
            <a:extLst>
              <a:ext uri="{FF2B5EF4-FFF2-40B4-BE49-F238E27FC236}">
                <a16:creationId xmlns:a16="http://schemas.microsoft.com/office/drawing/2014/main" id="{896DB938-7A69-5ED2-6A20-F4CBB0CF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4739577"/>
            <a:ext cx="603141" cy="576000"/>
          </a:xfrm>
          <a:prstGeom prst="rect">
            <a:avLst/>
          </a:prstGeom>
        </p:spPr>
      </p:pic>
      <p:pic>
        <p:nvPicPr>
          <p:cNvPr id="24" name="Resim 23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174418E-42C1-54EA-9810-03155BC31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5425025"/>
            <a:ext cx="453905" cy="576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01E8FB3-D178-31E2-9D68-EF7674E7E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7414261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kavramları Sözcük Avı bulmacasından bulunuz.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A58896E-DFD4-356E-81F2-2C38F066D51C}"/>
              </a:ext>
            </a:extLst>
          </p:cNvPr>
          <p:cNvSpPr/>
          <p:nvPr/>
        </p:nvSpPr>
        <p:spPr>
          <a:xfrm rot="5400000">
            <a:off x="8052879" y="4185959"/>
            <a:ext cx="262508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7DB085E-33CE-19BD-F11F-8776BCF2EDC6}"/>
              </a:ext>
            </a:extLst>
          </p:cNvPr>
          <p:cNvSpPr/>
          <p:nvPr/>
        </p:nvSpPr>
        <p:spPr>
          <a:xfrm rot="5400000">
            <a:off x="7402919" y="4185959"/>
            <a:ext cx="262508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0EDCFFA-A003-6155-E204-B863A95AF062}"/>
              </a:ext>
            </a:extLst>
          </p:cNvPr>
          <p:cNvSpPr/>
          <p:nvPr/>
        </p:nvSpPr>
        <p:spPr>
          <a:xfrm rot="5400000">
            <a:off x="5654831" y="4436389"/>
            <a:ext cx="2179584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08F7FA8-3BAA-8809-7DDE-AD25AF2FC9D3}"/>
              </a:ext>
            </a:extLst>
          </p:cNvPr>
          <p:cNvSpPr/>
          <p:nvPr/>
        </p:nvSpPr>
        <p:spPr>
          <a:xfrm>
            <a:off x="2583836" y="1210113"/>
            <a:ext cx="698513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43D7C3-BB85-7305-7B5D-10A04AA73815}"/>
              </a:ext>
            </a:extLst>
          </p:cNvPr>
          <p:cNvSpPr/>
          <p:nvPr/>
        </p:nvSpPr>
        <p:spPr>
          <a:xfrm>
            <a:off x="2631955" y="5338573"/>
            <a:ext cx="431176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DCC0C2-9821-4D23-0CE6-74EE566FE6C1}"/>
              </a:ext>
            </a:extLst>
          </p:cNvPr>
          <p:cNvSpPr/>
          <p:nvPr/>
        </p:nvSpPr>
        <p:spPr>
          <a:xfrm rot="5400000">
            <a:off x="1743810" y="3496186"/>
            <a:ext cx="215741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536B0D7-3ED5-10F6-685F-1649D5C96C76}"/>
              </a:ext>
            </a:extLst>
          </p:cNvPr>
          <p:cNvSpPr/>
          <p:nvPr/>
        </p:nvSpPr>
        <p:spPr>
          <a:xfrm>
            <a:off x="6556235" y="2130917"/>
            <a:ext cx="301273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0B8C63F-CB40-BB46-003A-CB5252297037}"/>
              </a:ext>
            </a:extLst>
          </p:cNvPr>
          <p:cNvSpPr/>
          <p:nvPr/>
        </p:nvSpPr>
        <p:spPr>
          <a:xfrm rot="5400000">
            <a:off x="3276112" y="4646174"/>
            <a:ext cx="170466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BAC8015-2E24-21CE-EB8C-45D44E8CF5A1}"/>
              </a:ext>
            </a:extLst>
          </p:cNvPr>
          <p:cNvSpPr/>
          <p:nvPr/>
        </p:nvSpPr>
        <p:spPr>
          <a:xfrm rot="5400000">
            <a:off x="4126783" y="2339121"/>
            <a:ext cx="2642751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FC755A6C-A906-934D-D01E-B5539FBE6DCE}"/>
              </a:ext>
            </a:extLst>
          </p:cNvPr>
          <p:cNvSpPr/>
          <p:nvPr/>
        </p:nvSpPr>
        <p:spPr>
          <a:xfrm rot="5400000">
            <a:off x="6316506" y="2570703"/>
            <a:ext cx="2179586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19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FB926D-0DA3-ED6A-E209-823830065C5D}"/>
              </a:ext>
            </a:extLst>
          </p:cNvPr>
          <p:cNvSpPr txBox="1"/>
          <p:nvPr/>
        </p:nvSpPr>
        <p:spPr>
          <a:xfrm>
            <a:off x="275226" y="3047730"/>
            <a:ext cx="1724056" cy="2391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ZEKÂT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FITIR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1650" b="1" dirty="0">
                <a:latin typeface="Arial" panose="020B0604020202020204" pitchFamily="34" charset="0"/>
                <a:cs typeface="Arial" panose="020B0604020202020204" pitchFamily="34" charset="0"/>
              </a:rPr>
              <a:t>TEMİZLENMEK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SADAKA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YOKSUL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E09CA5-A392-2E19-2A19-BEA286A9AEB2}"/>
              </a:ext>
            </a:extLst>
          </p:cNvPr>
          <p:cNvSpPr txBox="1"/>
          <p:nvPr/>
        </p:nvSpPr>
        <p:spPr>
          <a:xfrm>
            <a:off x="10192718" y="3047729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ÖŞÜR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ZENGİN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BEREKET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NİSAB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FİTRE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C5CD867-6EBC-66E0-9385-6E85804F7587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aphicFrame>
        <p:nvGraphicFramePr>
          <p:cNvPr id="3" name="4 Tablo">
            <a:extLst>
              <a:ext uri="{FF2B5EF4-FFF2-40B4-BE49-F238E27FC236}">
                <a16:creationId xmlns:a16="http://schemas.microsoft.com/office/drawing/2014/main" id="{22D58412-99BF-6747-43DC-3A662B4A2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043702"/>
              </p:ext>
            </p:extLst>
          </p:nvPr>
        </p:nvGraphicFramePr>
        <p:xfrm>
          <a:off x="2496003" y="1171889"/>
          <a:ext cx="7199995" cy="5040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9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Resim 30">
            <a:extLst>
              <a:ext uri="{FF2B5EF4-FFF2-40B4-BE49-F238E27FC236}">
                <a16:creationId xmlns:a16="http://schemas.microsoft.com/office/drawing/2014/main" id="{1A90D386-FEF6-3470-8F48-036B14BD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8360229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tanımların karşılığı olan kavramları sırasıyla söyleyiniz.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1" y="60943"/>
            <a:ext cx="811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186AC8D-F950-DF63-A7EE-28F35CBB5F84}"/>
              </a:ext>
            </a:extLst>
          </p:cNvPr>
          <p:cNvSpPr txBox="1"/>
          <p:nvPr/>
        </p:nvSpPr>
        <p:spPr>
          <a:xfrm>
            <a:off x="8826774" y="1358447"/>
            <a:ext cx="24051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Öşür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89B75-A02A-5F34-3FA7-FA578D925817}"/>
              </a:ext>
            </a:extLst>
          </p:cNvPr>
          <p:cNvSpPr txBox="1"/>
          <p:nvPr/>
        </p:nvSpPr>
        <p:spPr>
          <a:xfrm>
            <a:off x="8826774" y="2198048"/>
            <a:ext cx="29220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Fitre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DC7E6D0-211C-E32B-76EB-98C8300A427A}"/>
              </a:ext>
            </a:extLst>
          </p:cNvPr>
          <p:cNvSpPr txBox="1"/>
          <p:nvPr/>
        </p:nvSpPr>
        <p:spPr>
          <a:xfrm>
            <a:off x="8826775" y="3044363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Sadaka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F3E07BC-E3AF-9C3F-82C8-BAD207322DC7}"/>
              </a:ext>
            </a:extLst>
          </p:cNvPr>
          <p:cNvSpPr txBox="1"/>
          <p:nvPr/>
        </p:nvSpPr>
        <p:spPr>
          <a:xfrm>
            <a:off x="8826774" y="3892084"/>
            <a:ext cx="27708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Zekât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17276-7460-7C92-7002-60217D57DAF9}"/>
              </a:ext>
            </a:extLst>
          </p:cNvPr>
          <p:cNvSpPr txBox="1"/>
          <p:nvPr/>
        </p:nvSpPr>
        <p:spPr>
          <a:xfrm>
            <a:off x="8826775" y="4730279"/>
            <a:ext cx="22237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Nisab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F33B4A-8515-126F-652D-3148FFE767C4}"/>
              </a:ext>
            </a:extLst>
          </p:cNvPr>
          <p:cNvSpPr txBox="1"/>
          <p:nvPr/>
        </p:nvSpPr>
        <p:spPr>
          <a:xfrm>
            <a:off x="8826775" y="5582765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İnfak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8A37B34-23B9-C0D2-C947-379CD0D50FB0}"/>
              </a:ext>
            </a:extLst>
          </p:cNvPr>
          <p:cNvSpPr txBox="1"/>
          <p:nvPr/>
        </p:nvSpPr>
        <p:spPr>
          <a:xfrm>
            <a:off x="1141461" y="1246647"/>
            <a:ext cx="64435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Zengin olan Müslümanların parasının belli  bir miktarını muhtaçlara vermesi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DF66D-E008-32F2-CB4A-9D3CD40061A4}"/>
              </a:ext>
            </a:extLst>
          </p:cNvPr>
          <p:cNvSpPr txBox="1"/>
          <p:nvPr/>
        </p:nvSpPr>
        <p:spPr>
          <a:xfrm>
            <a:off x="1141460" y="2083158"/>
            <a:ext cx="644356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Allah (c.c.) rızası için yapılan her türlü harcama, maddi yardım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105EFB6-B97C-7276-5E3F-2B4BE3C9430F}"/>
              </a:ext>
            </a:extLst>
          </p:cNvPr>
          <p:cNvSpPr txBox="1"/>
          <p:nvPr/>
        </p:nvSpPr>
        <p:spPr>
          <a:xfrm>
            <a:off x="1141461" y="2928134"/>
            <a:ext cx="66084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Temel ihtiyaçlar dışında en az 8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0.18</a:t>
            </a: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 altına ya da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buna eş değer</a:t>
            </a: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maddi varlığa</a:t>
            </a: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sahip olma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AA42566-B174-3FA5-925E-DEF13D295587}"/>
              </a:ext>
            </a:extLst>
          </p:cNvPr>
          <p:cNvSpPr txBox="1"/>
          <p:nvPr/>
        </p:nvSpPr>
        <p:spPr>
          <a:xfrm>
            <a:off x="1141460" y="3768119"/>
            <a:ext cx="63236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Ramazan ayında zengin Müslümanların vermesi vacip olan sadaka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946A5D7-06CB-B9FD-A5A2-A851185AF338}"/>
              </a:ext>
            </a:extLst>
          </p:cNvPr>
          <p:cNvSpPr txBox="1"/>
          <p:nvPr/>
        </p:nvSpPr>
        <p:spPr>
          <a:xfrm>
            <a:off x="1141460" y="4771444"/>
            <a:ext cx="6608455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Toprak ürünlerinden alınan zekât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B489BB-5FA2-6404-563B-28A4426E15EE}"/>
              </a:ext>
            </a:extLst>
          </p:cNvPr>
          <p:cNvSpPr txBox="1"/>
          <p:nvPr/>
        </p:nvSpPr>
        <p:spPr>
          <a:xfrm>
            <a:off x="1141461" y="5441076"/>
            <a:ext cx="64435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 insanın muhtaçlara Allah (c.c.) rızası için yaptığı her türlü maddi ve manevi yardım ve iyilik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FEC159-8B80-B468-048F-E07C1E4320DC}"/>
              </a:ext>
            </a:extLst>
          </p:cNvPr>
          <p:cNvSpPr txBox="1"/>
          <p:nvPr/>
        </p:nvSpPr>
        <p:spPr>
          <a:xfrm>
            <a:off x="8128521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B99C26-43B7-2D9B-0882-B4D08EB78427}"/>
              </a:ext>
            </a:extLst>
          </p:cNvPr>
          <p:cNvSpPr txBox="1"/>
          <p:nvPr/>
        </p:nvSpPr>
        <p:spPr>
          <a:xfrm>
            <a:off x="8128521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E9EA819-09EA-1A2B-77DB-6D209E6183AA}"/>
              </a:ext>
            </a:extLst>
          </p:cNvPr>
          <p:cNvSpPr txBox="1"/>
          <p:nvPr/>
        </p:nvSpPr>
        <p:spPr>
          <a:xfrm>
            <a:off x="8113531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CC2B8E3-5035-F299-A49B-CB7230B64031}"/>
              </a:ext>
            </a:extLst>
          </p:cNvPr>
          <p:cNvSpPr txBox="1"/>
          <p:nvPr/>
        </p:nvSpPr>
        <p:spPr>
          <a:xfrm>
            <a:off x="8113531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14E9B-A1E8-130D-8D6E-BFAAEB74DF07}"/>
              </a:ext>
            </a:extLst>
          </p:cNvPr>
          <p:cNvSpPr txBox="1"/>
          <p:nvPr/>
        </p:nvSpPr>
        <p:spPr>
          <a:xfrm>
            <a:off x="8128521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E061EFF-8632-FB73-17D1-CC59F481B356}"/>
              </a:ext>
            </a:extLst>
          </p:cNvPr>
          <p:cNvSpPr txBox="1"/>
          <p:nvPr/>
        </p:nvSpPr>
        <p:spPr>
          <a:xfrm>
            <a:off x="8128521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8481A87-3287-F39E-24E3-FC277FE0E5C2}"/>
              </a:ext>
            </a:extLst>
          </p:cNvPr>
          <p:cNvSpPr txBox="1"/>
          <p:nvPr/>
        </p:nvSpPr>
        <p:spPr>
          <a:xfrm>
            <a:off x="443206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370A6-BF31-DF7D-C729-06C8E16E5CF4}"/>
              </a:ext>
            </a:extLst>
          </p:cNvPr>
          <p:cNvSpPr txBox="1"/>
          <p:nvPr/>
        </p:nvSpPr>
        <p:spPr>
          <a:xfrm>
            <a:off x="443206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395A8A7-C734-703F-9F92-4BA207DDA5B9}"/>
              </a:ext>
            </a:extLst>
          </p:cNvPr>
          <p:cNvSpPr txBox="1"/>
          <p:nvPr/>
        </p:nvSpPr>
        <p:spPr>
          <a:xfrm>
            <a:off x="443206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3693FFD-ADC5-F534-85D7-F85A52B91B80}"/>
              </a:ext>
            </a:extLst>
          </p:cNvPr>
          <p:cNvSpPr txBox="1"/>
          <p:nvPr/>
        </p:nvSpPr>
        <p:spPr>
          <a:xfrm>
            <a:off x="443206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B43ABD8-4516-DCD4-A97E-39A0D8D1116B}"/>
              </a:ext>
            </a:extLst>
          </p:cNvPr>
          <p:cNvSpPr txBox="1"/>
          <p:nvPr/>
        </p:nvSpPr>
        <p:spPr>
          <a:xfrm>
            <a:off x="443206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A8B9CC6-2452-4973-E399-8A8C12867D59}"/>
              </a:ext>
            </a:extLst>
          </p:cNvPr>
          <p:cNvSpPr txBox="1"/>
          <p:nvPr/>
        </p:nvSpPr>
        <p:spPr>
          <a:xfrm>
            <a:off x="443206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1A680AB-2D5C-026C-49B3-E565B1A08544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id="{E8576ACC-6CA4-CCAD-0118-AC7099F91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808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5C800FA9-5949-F36D-8C48-BDD2E421D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25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E1EA02-53A9-BA2A-06DA-04C70081E80D}"/>
              </a:ext>
            </a:extLst>
          </p:cNvPr>
          <p:cNvSpPr/>
          <p:nvPr/>
        </p:nvSpPr>
        <p:spPr>
          <a:xfrm>
            <a:off x="482499" y="804885"/>
            <a:ext cx="2631771" cy="263177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FDDA9C-3BBF-0EE1-C1E3-185656A53F94}"/>
              </a:ext>
            </a:extLst>
          </p:cNvPr>
          <p:cNvSpPr/>
          <p:nvPr/>
        </p:nvSpPr>
        <p:spPr>
          <a:xfrm>
            <a:off x="2761797" y="3086526"/>
            <a:ext cx="2888831" cy="28888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6693A7-8CC9-D413-CCFB-AB34DB2D70D7}"/>
              </a:ext>
            </a:extLst>
          </p:cNvPr>
          <p:cNvSpPr/>
          <p:nvPr/>
        </p:nvSpPr>
        <p:spPr>
          <a:xfrm>
            <a:off x="1137639" y="1834619"/>
            <a:ext cx="1321490" cy="13214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89DBB93-3297-8B22-5E09-92C0B46DF225}"/>
              </a:ext>
            </a:extLst>
          </p:cNvPr>
          <p:cNvSpPr txBox="1"/>
          <p:nvPr/>
        </p:nvSpPr>
        <p:spPr>
          <a:xfrm>
            <a:off x="387202" y="1218030"/>
            <a:ext cx="280248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>Sadaka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EE77391-6BE8-39E6-5879-7AFF61037D9A}"/>
              </a:ext>
            </a:extLst>
          </p:cNvPr>
          <p:cNvSpPr txBox="1"/>
          <p:nvPr/>
        </p:nvSpPr>
        <p:spPr>
          <a:xfrm>
            <a:off x="401716" y="2185173"/>
            <a:ext cx="280248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İnfâk</a:t>
            </a:r>
            <a:endParaRPr lang="tr-T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BDD91D4-AF2C-2F63-4ABA-337EF2484313}"/>
              </a:ext>
            </a:extLst>
          </p:cNvPr>
          <p:cNvSpPr txBox="1"/>
          <p:nvPr/>
        </p:nvSpPr>
        <p:spPr>
          <a:xfrm>
            <a:off x="5959544" y="2896410"/>
            <a:ext cx="609166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İnfak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ise Allah (c.c.) rızası için yapılan maddi harcamaları ifade eder.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722D45-6433-5FE4-0A9D-7E49CD65C3BC}"/>
              </a:ext>
            </a:extLst>
          </p:cNvPr>
          <p:cNvSpPr txBox="1"/>
          <p:nvPr/>
        </p:nvSpPr>
        <p:spPr>
          <a:xfrm>
            <a:off x="5959544" y="955116"/>
            <a:ext cx="609166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Sadaka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Allah (c.c.) rızası için yapılan maddi ve manevi tüm yardımları kapsar.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9B4C471-F572-687E-B428-A160E1303AC4}"/>
              </a:ext>
            </a:extLst>
          </p:cNvPr>
          <p:cNvSpPr txBox="1"/>
          <p:nvPr/>
        </p:nvSpPr>
        <p:spPr>
          <a:xfrm>
            <a:off x="5959544" y="4839398"/>
            <a:ext cx="609166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Zekât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da belirli şartlardan  oluşan, sistemli bir infak çeşididir.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CEE407-72D6-173F-FC41-8D6902374E26}"/>
              </a:ext>
            </a:extLst>
          </p:cNvPr>
          <p:cNvSpPr/>
          <p:nvPr/>
        </p:nvSpPr>
        <p:spPr>
          <a:xfrm>
            <a:off x="3526013" y="4075746"/>
            <a:ext cx="1321490" cy="13214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B1050F20-F0C0-3A54-C6AC-EA0790293D41}"/>
              </a:ext>
            </a:extLst>
          </p:cNvPr>
          <p:cNvSpPr txBox="1"/>
          <p:nvPr/>
        </p:nvSpPr>
        <p:spPr>
          <a:xfrm>
            <a:off x="2804604" y="3459157"/>
            <a:ext cx="280248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İnfâk</a:t>
            </a:r>
            <a:endParaRPr lang="tr-T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772C0BD0-C2A6-B975-7D2E-D414226668B2}"/>
              </a:ext>
            </a:extLst>
          </p:cNvPr>
          <p:cNvSpPr txBox="1"/>
          <p:nvPr/>
        </p:nvSpPr>
        <p:spPr>
          <a:xfrm>
            <a:off x="2804604" y="4426300"/>
            <a:ext cx="280248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>Zekât</a:t>
            </a:r>
          </a:p>
        </p:txBody>
      </p:sp>
    </p:spTree>
    <p:extLst>
      <p:ext uri="{BB962C8B-B14F-4D97-AF65-F5344CB8AC3E}">
        <p14:creationId xmlns:p14="http://schemas.microsoft.com/office/powerpoint/2010/main" val="254421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6" grpId="0"/>
      <p:bldP spid="12" grpId="0"/>
      <p:bldP spid="14" grpId="0"/>
      <p:bldP spid="15" grpId="0"/>
      <p:bldP spid="16" grpId="0"/>
      <p:bldP spid="23" grpId="0" animBg="1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5C800FA9-5949-F36D-8C48-BDD2E421D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10" name="Resim 9" descr="çim, yeşil, bitki, sebze içeren bir resim&#10;&#10;Açıklama otomatik olarak oluşturuldu">
            <a:extLst>
              <a:ext uri="{FF2B5EF4-FFF2-40B4-BE49-F238E27FC236}">
                <a16:creationId xmlns:a16="http://schemas.microsoft.com/office/drawing/2014/main" id="{660DF72E-BF40-809E-C15E-8E20EB008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8" y="2719629"/>
            <a:ext cx="793473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Zekât, terim olarak da zengin Müslümanların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yılda bir kez 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malının veya parasının belli bir miktarını Allah rızası için ihtiyaç sahiplerine vermesidir.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1000836"/>
            <a:ext cx="793473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Zekât kelime olarak, “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artma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çoğalma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arınma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temizlenme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bolluk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bereket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büyüme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gelişme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” anlamlarına gelir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89DBB93-3297-8B22-5E09-92C0B46DF225}"/>
              </a:ext>
            </a:extLst>
          </p:cNvPr>
          <p:cNvSpPr txBox="1"/>
          <p:nvPr/>
        </p:nvSpPr>
        <p:spPr>
          <a:xfrm>
            <a:off x="4116478" y="4900086"/>
            <a:ext cx="793473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Hicretten iki yıl sonra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kılınan bu ibadet, İslam'ın beş temel şartından biridir.</a:t>
            </a:r>
          </a:p>
        </p:txBody>
      </p:sp>
    </p:spTree>
    <p:extLst>
      <p:ext uri="{BB962C8B-B14F-4D97-AF65-F5344CB8AC3E}">
        <p14:creationId xmlns:p14="http://schemas.microsoft.com/office/powerpoint/2010/main" val="126142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5C800FA9-5949-F36D-8C48-BDD2E421D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8" y="2536749"/>
            <a:ext cx="793473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İslam dinindeki bu zenginlik ölçüsüne </a:t>
            </a:r>
            <a:r>
              <a:rPr lang="tr-TR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nisab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denilmektedir.</a:t>
            </a:r>
          </a:p>
        </p:txBody>
      </p:sp>
      <p:pic>
        <p:nvPicPr>
          <p:cNvPr id="11" name="Resim 10" descr="çerez, atıştırmalık, yemek, gıda, madeni para, iç mekan içeren bir resim&#10;&#10;Açıklama otomatik olarak oluşturuldu">
            <a:extLst>
              <a:ext uri="{FF2B5EF4-FFF2-40B4-BE49-F238E27FC236}">
                <a16:creationId xmlns:a16="http://schemas.microsoft.com/office/drawing/2014/main" id="{DE8CCF67-03F7-0D51-E8D3-E3C9913A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817956"/>
            <a:ext cx="793473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Bir kimsenin zekât ibadetinden mükellef olması için dinen zengin olarak kabul edilmesi gerekir.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89DBB93-3297-8B22-5E09-92C0B46DF225}"/>
              </a:ext>
            </a:extLst>
          </p:cNvPr>
          <p:cNvSpPr txBox="1"/>
          <p:nvPr/>
        </p:nvSpPr>
        <p:spPr>
          <a:xfrm>
            <a:off x="4116478" y="3793877"/>
            <a:ext cx="793473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Zekât verilmesi gereken her malın farklı </a:t>
            </a:r>
            <a:r>
              <a:rPr lang="tr-TR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nisab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miktarlar bulunur.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360D07C-8D6D-0CD9-81DC-A393F4516A5F}"/>
              </a:ext>
            </a:extLst>
          </p:cNvPr>
          <p:cNvSpPr txBox="1"/>
          <p:nvPr/>
        </p:nvSpPr>
        <p:spPr>
          <a:xfrm>
            <a:off x="4116478" y="5051005"/>
            <a:ext cx="793473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Kişi,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temel ihtiyaçlar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ı zekât için gereken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nisab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miktarından muaf tutulur.</a:t>
            </a:r>
          </a:p>
        </p:txBody>
      </p:sp>
    </p:spTree>
    <p:extLst>
      <p:ext uri="{BB962C8B-B14F-4D97-AF65-F5344CB8AC3E}">
        <p14:creationId xmlns:p14="http://schemas.microsoft.com/office/powerpoint/2010/main" val="412639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12A7600-ADA7-144A-6E42-4EC523F63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5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304801" y="1659285"/>
            <a:ext cx="2843184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İslam dinine göre kişinin kendisinin ve bakmakla yükümlü olduğu kimselerin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ECA8294-C686-5658-B8FF-56B738413D4A}"/>
              </a:ext>
            </a:extLst>
          </p:cNvPr>
          <p:cNvSpPr txBox="1"/>
          <p:nvPr/>
        </p:nvSpPr>
        <p:spPr>
          <a:xfrm rot="5400000">
            <a:off x="7461172" y="1049592"/>
            <a:ext cx="1734523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b="1" dirty="0">
                <a:latin typeface="Arial" panose="020B0604020202020204" pitchFamily="34" charset="0"/>
                <a:cs typeface="Arial" panose="020B0604020202020204" pitchFamily="34" charset="0"/>
              </a:rPr>
              <a:t>barınma</a:t>
            </a:r>
          </a:p>
        </p:txBody>
      </p:sp>
      <p:pic>
        <p:nvPicPr>
          <p:cNvPr id="24" name="Resim 23" descr="ekran görüntüsü, perde, iç mekan, sanat içeren bir resim&#10;&#10;Açıklama otomatik olarak oluşturuldu">
            <a:extLst>
              <a:ext uri="{FF2B5EF4-FFF2-40B4-BE49-F238E27FC236}">
                <a16:creationId xmlns:a16="http://schemas.microsoft.com/office/drawing/2014/main" id="{2565DD4B-D485-4A13-51FC-339582011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3" y="1238141"/>
            <a:ext cx="3987814" cy="1411200"/>
          </a:xfrm>
          <a:prstGeom prst="rect">
            <a:avLst/>
          </a:prstGeom>
        </p:spPr>
      </p:pic>
      <p:pic>
        <p:nvPicPr>
          <p:cNvPr id="6" name="Resim 5" descr="bina, pencere, gökyüzü, ev içeren bir resim&#10;&#10;Açıklama otomatik olarak oluşturuldu">
            <a:extLst>
              <a:ext uri="{FF2B5EF4-FFF2-40B4-BE49-F238E27FC236}">
                <a16:creationId xmlns:a16="http://schemas.microsoft.com/office/drawing/2014/main" id="{69196006-3646-C42B-814C-8A586EF16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3" y="560402"/>
            <a:ext cx="3987814" cy="1412514"/>
          </a:xfrm>
          <a:prstGeom prst="rect">
            <a:avLst/>
          </a:prstGeom>
        </p:spPr>
      </p:pic>
      <p:pic>
        <p:nvPicPr>
          <p:cNvPr id="14" name="Resim 13" descr="giyim, iç mekan, kişi, şahıs, kız içeren bir resim&#10;&#10;Açıklama otomatik olarak oluşturuldu">
            <a:extLst>
              <a:ext uri="{FF2B5EF4-FFF2-40B4-BE49-F238E27FC236}">
                <a16:creationId xmlns:a16="http://schemas.microsoft.com/office/drawing/2014/main" id="{ACC23EBD-1892-3EC8-0D0D-18C50F9CE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3" y="2706408"/>
            <a:ext cx="3987814" cy="1412514"/>
          </a:xfrm>
          <a:prstGeom prst="rect">
            <a:avLst/>
          </a:prstGeom>
        </p:spPr>
      </p:pic>
      <p:pic>
        <p:nvPicPr>
          <p:cNvPr id="17" name="Resim 16" descr="yemek, tabak, yemek çeşidi,  mutfak (yemek çeşitleri), yemek, gıda içeren bir resim&#10;&#10;Açıklama otomatik olarak oluşturuldu">
            <a:extLst>
              <a:ext uri="{FF2B5EF4-FFF2-40B4-BE49-F238E27FC236}">
                <a16:creationId xmlns:a16="http://schemas.microsoft.com/office/drawing/2014/main" id="{A0609E3E-CBEB-9332-4AE3-E4C71D162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102093" y="3399834"/>
            <a:ext cx="3987814" cy="1412514"/>
          </a:xfrm>
          <a:prstGeom prst="rect">
            <a:avLst/>
          </a:prstGeom>
        </p:spPr>
      </p:pic>
      <p:pic>
        <p:nvPicPr>
          <p:cNvPr id="21" name="Resim 20" descr="dış mekan, yol, karayolu, taşıt, araç, gökyüzü içeren bir resim&#10;&#10;Açıklama otomatik olarak oluşturuldu">
            <a:extLst>
              <a:ext uri="{FF2B5EF4-FFF2-40B4-BE49-F238E27FC236}">
                <a16:creationId xmlns:a16="http://schemas.microsoft.com/office/drawing/2014/main" id="{5C30649B-B354-E250-782E-8A3CDCBC36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6713" r="5167" b="8437"/>
          <a:stretch/>
        </p:blipFill>
        <p:spPr>
          <a:xfrm>
            <a:off x="4102093" y="4883197"/>
            <a:ext cx="3987814" cy="1412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2BD357A9-5865-FB68-1B98-B47EDF450158}"/>
              </a:ext>
            </a:extLst>
          </p:cNvPr>
          <p:cNvSpPr txBox="1"/>
          <p:nvPr/>
        </p:nvSpPr>
        <p:spPr>
          <a:xfrm rot="5400000">
            <a:off x="7461171" y="3190643"/>
            <a:ext cx="1734523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b="1" dirty="0">
                <a:latin typeface="Arial" panose="020B0604020202020204" pitchFamily="34" charset="0"/>
                <a:cs typeface="Arial" panose="020B0604020202020204" pitchFamily="34" charset="0"/>
              </a:rPr>
              <a:t>eğitim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A78B60F4-A9F6-086F-436D-F415B7B57009}"/>
              </a:ext>
            </a:extLst>
          </p:cNvPr>
          <p:cNvSpPr txBox="1"/>
          <p:nvPr/>
        </p:nvSpPr>
        <p:spPr>
          <a:xfrm rot="5400000">
            <a:off x="7461171" y="5365317"/>
            <a:ext cx="1734523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b="1" dirty="0">
                <a:latin typeface="Arial" panose="020B0604020202020204" pitchFamily="34" charset="0"/>
                <a:cs typeface="Arial" panose="020B0604020202020204" pitchFamily="34" charset="0"/>
              </a:rPr>
              <a:t>ulaşım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E6DFAB2A-3AE0-C63F-00A6-C1628D598B5D}"/>
              </a:ext>
            </a:extLst>
          </p:cNvPr>
          <p:cNvSpPr txBox="1"/>
          <p:nvPr/>
        </p:nvSpPr>
        <p:spPr>
          <a:xfrm rot="16200000">
            <a:off x="2996304" y="1671632"/>
            <a:ext cx="1734523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b="1" dirty="0">
                <a:latin typeface="Arial" panose="020B0604020202020204" pitchFamily="34" charset="0"/>
                <a:cs typeface="Arial" panose="020B0604020202020204" pitchFamily="34" charset="0"/>
              </a:rPr>
              <a:t>giyinme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6889E1DE-0DDB-B810-D95A-A42A5D37722A}"/>
              </a:ext>
            </a:extLst>
          </p:cNvPr>
          <p:cNvSpPr txBox="1"/>
          <p:nvPr/>
        </p:nvSpPr>
        <p:spPr>
          <a:xfrm rot="16200000">
            <a:off x="2996303" y="3851828"/>
            <a:ext cx="173452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yeme-içme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34470BEC-0DFF-AD28-FE99-189F6A9F969B}"/>
              </a:ext>
            </a:extLst>
          </p:cNvPr>
          <p:cNvSpPr txBox="1"/>
          <p:nvPr/>
        </p:nvSpPr>
        <p:spPr>
          <a:xfrm>
            <a:off x="9044015" y="1904411"/>
            <a:ext cx="284318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gibi ihtiyaçları temel ihtiyaçlar olarak kabul edilir.</a:t>
            </a:r>
          </a:p>
        </p:txBody>
      </p:sp>
    </p:spTree>
    <p:extLst>
      <p:ext uri="{BB962C8B-B14F-4D97-AF65-F5344CB8AC3E}">
        <p14:creationId xmlns:p14="http://schemas.microsoft.com/office/powerpoint/2010/main" val="33234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12A7600-ADA7-144A-6E42-4EC523F63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5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92859" y="3136613"/>
            <a:ext cx="256857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Zekât,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ECA8294-C686-5658-B8FF-56B738413D4A}"/>
              </a:ext>
            </a:extLst>
          </p:cNvPr>
          <p:cNvSpPr txBox="1"/>
          <p:nvPr/>
        </p:nvSpPr>
        <p:spPr>
          <a:xfrm>
            <a:off x="9530567" y="2644170"/>
            <a:ext cx="259120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gibi mallardan verilir.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1343D07-E2A6-5B9E-9D91-1019EC034F22}"/>
              </a:ext>
            </a:extLst>
          </p:cNvPr>
          <p:cNvSpPr txBox="1"/>
          <p:nvPr/>
        </p:nvSpPr>
        <p:spPr>
          <a:xfrm>
            <a:off x="3204077" y="2185931"/>
            <a:ext cx="5783847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Koyun ve keçi (küçükbaş)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490628B-E6E5-0E1C-87E6-5A3959427871}"/>
              </a:ext>
            </a:extLst>
          </p:cNvPr>
          <p:cNvSpPr txBox="1"/>
          <p:nvPr/>
        </p:nvSpPr>
        <p:spPr>
          <a:xfrm>
            <a:off x="3204077" y="1532134"/>
            <a:ext cx="578384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Altın, gümüş, para, ticaret malı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194B4AF-AB70-B691-B478-55E9A6D0B158}"/>
              </a:ext>
            </a:extLst>
          </p:cNvPr>
          <p:cNvSpPr txBox="1"/>
          <p:nvPr/>
        </p:nvSpPr>
        <p:spPr>
          <a:xfrm>
            <a:off x="3204077" y="2839728"/>
            <a:ext cx="578384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Sığır ve manda (büyükbaş)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B507B0C-BDB5-0A65-0293-EDC2D543E3A3}"/>
              </a:ext>
            </a:extLst>
          </p:cNvPr>
          <p:cNvSpPr txBox="1"/>
          <p:nvPr/>
        </p:nvSpPr>
        <p:spPr>
          <a:xfrm>
            <a:off x="3204077" y="3493525"/>
            <a:ext cx="578384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Toprak ürünleri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226E3774-1006-446F-B667-E02B019C1ED0}"/>
              </a:ext>
            </a:extLst>
          </p:cNvPr>
          <p:cNvSpPr txBox="1"/>
          <p:nvPr/>
        </p:nvSpPr>
        <p:spPr>
          <a:xfrm>
            <a:off x="3204077" y="4148848"/>
            <a:ext cx="57838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Deve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EF2CDAF-546E-F2C7-3384-56D4229878FC}"/>
              </a:ext>
            </a:extLst>
          </p:cNvPr>
          <p:cNvSpPr txBox="1"/>
          <p:nvPr/>
        </p:nvSpPr>
        <p:spPr>
          <a:xfrm>
            <a:off x="3204077" y="4802645"/>
            <a:ext cx="5783847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Madenler</a:t>
            </a:r>
          </a:p>
        </p:txBody>
      </p:sp>
    </p:spTree>
    <p:extLst>
      <p:ext uri="{BB962C8B-B14F-4D97-AF65-F5344CB8AC3E}">
        <p14:creationId xmlns:p14="http://schemas.microsoft.com/office/powerpoint/2010/main" val="3503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2" grpId="0" animBg="1"/>
      <p:bldP spid="10" grpId="0" animBg="1"/>
      <p:bldP spid="18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9AAC3F6-1CC8-BFD9-DE55-A2D22799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6CC7754F-DA28-6B42-D709-71037B2AFE00}"/>
              </a:ext>
            </a:extLst>
          </p:cNvPr>
          <p:cNvSpPr txBox="1"/>
          <p:nvPr/>
        </p:nvSpPr>
        <p:spPr>
          <a:xfrm>
            <a:off x="6569278" y="2521727"/>
            <a:ext cx="478368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En az 30 adet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sğır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veya manda (büyükbaş)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839459" y="1232718"/>
            <a:ext cx="4783682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80.18 gram altına veya buna eşdeğer gümüş,  ticaret malı, para, senet, menkul, gayrimenkul gibi mallar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C69E39A-E2E2-7AB0-C5E4-A7BAFCCD1664}"/>
              </a:ext>
            </a:extLst>
          </p:cNvPr>
          <p:cNvSpPr txBox="1"/>
          <p:nvPr/>
        </p:nvSpPr>
        <p:spPr>
          <a:xfrm>
            <a:off x="6568859" y="1232718"/>
            <a:ext cx="4783682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En az 40 adet koyun veya keçi (küçükbaş)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69953E9-3CF7-4EF2-77D9-68E164F3B573}"/>
              </a:ext>
            </a:extLst>
          </p:cNvPr>
          <p:cNvSpPr txBox="1"/>
          <p:nvPr/>
        </p:nvSpPr>
        <p:spPr>
          <a:xfrm>
            <a:off x="6568859" y="3815933"/>
            <a:ext cx="4783682" cy="4770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En az 5 adet deve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CCAAE0F-EA59-8E19-59EF-BFF635F7E32D}"/>
              </a:ext>
            </a:extLst>
          </p:cNvPr>
          <p:cNvSpPr txBox="1"/>
          <p:nvPr/>
        </p:nvSpPr>
        <p:spPr>
          <a:xfrm>
            <a:off x="839459" y="3994066"/>
            <a:ext cx="4783682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Toprak ürünlerinden nisaba bakılmaksızın zekât verilir. Ayrıca toprak ürünlerinden verilen zekâta öşür denilir.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FBF58976-47BF-9AD7-9D36-CD20BB9F3F3E}"/>
              </a:ext>
            </a:extLst>
          </p:cNvPr>
          <p:cNvSpPr txBox="1"/>
          <p:nvPr/>
        </p:nvSpPr>
        <p:spPr>
          <a:xfrm>
            <a:off x="6568859" y="4763508"/>
            <a:ext cx="4783682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Madenlerden nisaba bakılmaksızın zekât verilir.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842AFFD-57F6-AEF6-259F-887BD2F0A1DC}"/>
              </a:ext>
            </a:extLst>
          </p:cNvPr>
          <p:cNvSpPr/>
          <p:nvPr/>
        </p:nvSpPr>
        <p:spPr>
          <a:xfrm>
            <a:off x="839459" y="2996800"/>
            <a:ext cx="4783682" cy="861774"/>
          </a:xfrm>
          <a:prstGeom prst="roundRect">
            <a:avLst/>
          </a:prstGeom>
          <a:solidFill>
            <a:srgbClr val="F1466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Bu mallara sahip olan kimseler zekât vermek zorundadırlar.</a:t>
            </a:r>
          </a:p>
        </p:txBody>
      </p:sp>
    </p:spTree>
    <p:extLst>
      <p:ext uri="{BB962C8B-B14F-4D97-AF65-F5344CB8AC3E}">
        <p14:creationId xmlns:p14="http://schemas.microsoft.com/office/powerpoint/2010/main" val="3249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9AAC3F6-1CC8-BFD9-DE55-A2D22799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ZEKÂT VE SADAKA İBADETİ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6CC7754F-DA28-6B42-D709-71037B2AFE00}"/>
              </a:ext>
            </a:extLst>
          </p:cNvPr>
          <p:cNvSpPr txBox="1"/>
          <p:nvPr/>
        </p:nvSpPr>
        <p:spPr>
          <a:xfrm>
            <a:off x="6569278" y="2521727"/>
            <a:ext cx="4783682" cy="11541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 Küçükbaş hayvanlar için 40’tan 120’ye kadar bir küçükbaş, 121’den 200’e kadar iki küçükbaş verilir.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839459" y="1232718"/>
            <a:ext cx="4783682" cy="1508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Büyükbaşlar için 30’dan 40’a kadar bir tane 2 yaşında büyükbaş, 41’den 59’a kadar bir tane 3 yaşına basmış büyükbaş verilir.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C69E39A-E2E2-7AB0-C5E4-A7BAFCCD1664}"/>
              </a:ext>
            </a:extLst>
          </p:cNvPr>
          <p:cNvSpPr txBox="1"/>
          <p:nvPr/>
        </p:nvSpPr>
        <p:spPr>
          <a:xfrm>
            <a:off x="6568859" y="1232718"/>
            <a:ext cx="4783682" cy="115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Altın, gümüş, para ve ticaret mallı gibi değerlerden 1/40 (%2.5) oranında verilir.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69953E9-3CF7-4EF2-77D9-68E164F3B573}"/>
              </a:ext>
            </a:extLst>
          </p:cNvPr>
          <p:cNvSpPr txBox="1"/>
          <p:nvPr/>
        </p:nvSpPr>
        <p:spPr>
          <a:xfrm>
            <a:off x="6568859" y="3800693"/>
            <a:ext cx="478368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Her beş deve için bir koyun veya keçi verilir.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CCAAE0F-EA59-8E19-59EF-BFF635F7E32D}"/>
              </a:ext>
            </a:extLst>
          </p:cNvPr>
          <p:cNvSpPr txBox="1"/>
          <p:nvPr/>
        </p:nvSpPr>
        <p:spPr>
          <a:xfrm>
            <a:off x="839459" y="4086400"/>
            <a:ext cx="4783682" cy="15081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Masraf edilmeyen tarım ürünleri için 1/10 (%10) oranında, masraf edilen ürünleri için de 1/20 (%5) oranında zekât verilir.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FBF58976-47BF-9AD7-9D36-CD20BB9F3F3E}"/>
              </a:ext>
            </a:extLst>
          </p:cNvPr>
          <p:cNvSpPr txBox="1"/>
          <p:nvPr/>
        </p:nvSpPr>
        <p:spPr>
          <a:xfrm>
            <a:off x="6568859" y="4763508"/>
            <a:ext cx="478368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Madenlerden 1/5 (%20) oranında zekât verilir.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842AFFD-57F6-AEF6-259F-887BD2F0A1DC}"/>
              </a:ext>
            </a:extLst>
          </p:cNvPr>
          <p:cNvSpPr/>
          <p:nvPr/>
        </p:nvSpPr>
        <p:spPr>
          <a:xfrm>
            <a:off x="839459" y="2977750"/>
            <a:ext cx="4783682" cy="861774"/>
          </a:xfrm>
          <a:prstGeom prst="roundRect">
            <a:avLst/>
          </a:prstGeom>
          <a:solidFill>
            <a:srgbClr val="F1466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Nisaba ulaşan mallar için belli oranlarda zekât verilmesi gerekir.</a:t>
            </a:r>
          </a:p>
        </p:txBody>
      </p:sp>
    </p:spTree>
    <p:extLst>
      <p:ext uri="{BB962C8B-B14F-4D97-AF65-F5344CB8AC3E}">
        <p14:creationId xmlns:p14="http://schemas.microsoft.com/office/powerpoint/2010/main" val="36597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2117</Words>
  <Application>Microsoft Office PowerPoint</Application>
  <PresentationFormat>Geniş ekran</PresentationFormat>
  <Paragraphs>343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Balcı</cp:lastModifiedBy>
  <cp:revision>46</cp:revision>
  <dcterms:created xsi:type="dcterms:W3CDTF">2023-08-29T09:05:15Z</dcterms:created>
  <dcterms:modified xsi:type="dcterms:W3CDTF">2023-09-30T19:06:23Z</dcterms:modified>
</cp:coreProperties>
</file>