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6" r:id="rId4"/>
    <p:sldId id="293" r:id="rId5"/>
    <p:sldId id="294" r:id="rId6"/>
    <p:sldId id="295" r:id="rId7"/>
    <p:sldId id="296" r:id="rId8"/>
    <p:sldId id="297" r:id="rId9"/>
    <p:sldId id="298" r:id="rId10"/>
    <p:sldId id="299" r:id="rId11"/>
    <p:sldId id="300" r:id="rId12"/>
    <p:sldId id="301" r:id="rId13"/>
    <p:sldId id="271" r:id="rId14"/>
    <p:sldId id="272" r:id="rId15"/>
    <p:sldId id="267" r:id="rId16"/>
    <p:sldId id="260" r:id="rId17"/>
    <p:sldId id="261" r:id="rId18"/>
    <p:sldId id="264" r:id="rId19"/>
    <p:sldId id="265" r:id="rId20"/>
    <p:sldId id="269" r:id="rId21"/>
    <p:sldId id="268" r:id="rId22"/>
    <p:sldId id="258" r:id="rId2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917B"/>
    <a:srgbClr val="0097B2"/>
    <a:srgbClr val="86E2CE"/>
    <a:srgbClr val="F14662"/>
    <a:srgbClr val="C00000"/>
    <a:srgbClr val="C61D1D"/>
    <a:srgbClr val="FFFFFF"/>
    <a:srgbClr val="B2B2B2"/>
    <a:srgbClr val="F68C7A"/>
    <a:srgbClr val="3D1E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208" autoAdjust="0"/>
  </p:normalViewPr>
  <p:slideViewPr>
    <p:cSldViewPr snapToGrid="0">
      <p:cViewPr varScale="1">
        <p:scale>
          <a:sx n="63" d="100"/>
          <a:sy n="63" d="100"/>
        </p:scale>
        <p:origin x="91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30.09.2023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30.09.2023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E69AF503-4F8B-1837-4996-62E43D7F6C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39CF8AE5-4BE2-F2DE-3AE4-10C1566CF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ŞUAYB (A.S.)</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AF3EC481-D4F9-170D-7F97-9DAD60FAF734}"/>
              </a:ext>
            </a:extLst>
          </p:cNvPr>
          <p:cNvSpPr txBox="1"/>
          <p:nvPr/>
        </p:nvSpPr>
        <p:spPr>
          <a:xfrm>
            <a:off x="0" y="3535832"/>
            <a:ext cx="12192000" cy="2477601"/>
          </a:xfrm>
          <a:prstGeom prst="rect">
            <a:avLst/>
          </a:prstGeom>
          <a:solidFill>
            <a:srgbClr val="F5917B"/>
          </a:solidFill>
          <a:ln>
            <a:noFill/>
          </a:ln>
        </p:spPr>
        <p:txBody>
          <a:bodyPr wrap="square" rtlCol="0">
            <a:spAutoFit/>
          </a:bodyPr>
          <a:lstStyle/>
          <a:p>
            <a:pPr marL="3581400">
              <a:spcAft>
                <a:spcPts val="600"/>
              </a:spcAft>
            </a:pPr>
            <a:r>
              <a:rPr lang="tr-TR" sz="3000" dirty="0">
                <a:latin typeface="Arial" panose="020B0604020202020204" pitchFamily="34" charset="0"/>
                <a:cs typeface="Arial" panose="020B0604020202020204" pitchFamily="34" charset="0"/>
              </a:rPr>
              <a:t>"Zulmedenleri korkunç bir gürültü yakaladı, yurtlarında diz üstü çöküp kaldılar. Sanki orada hiç yaşamamışlardı! İşte böyle, </a:t>
            </a:r>
            <a:r>
              <a:rPr lang="tr-TR" sz="3000" dirty="0" err="1">
                <a:latin typeface="Arial" panose="020B0604020202020204" pitchFamily="34" charset="0"/>
                <a:cs typeface="Arial" panose="020B0604020202020204" pitchFamily="34" charset="0"/>
              </a:rPr>
              <a:t>Semûd’un</a:t>
            </a:r>
            <a:r>
              <a:rPr lang="tr-TR" sz="3000" dirty="0">
                <a:latin typeface="Arial" panose="020B0604020202020204" pitchFamily="34" charset="0"/>
                <a:cs typeface="Arial" panose="020B0604020202020204" pitchFamily="34" charset="0"/>
              </a:rPr>
              <a:t> yıkıldığı gibi Medyen de yıkılıp gitti!"</a:t>
            </a:r>
          </a:p>
          <a:p>
            <a:pPr>
              <a:spcAft>
                <a:spcPts val="600"/>
              </a:spcAft>
            </a:pPr>
            <a:r>
              <a:rPr lang="tr-TR" sz="3000" dirty="0">
                <a:latin typeface="Arial" panose="020B0604020202020204" pitchFamily="34" charset="0"/>
                <a:cs typeface="Arial" panose="020B0604020202020204" pitchFamily="34" charset="0"/>
              </a:rPr>
              <a:t>							     (Hûd suresi, 94-95. ayetler)</a:t>
            </a:r>
          </a:p>
        </p:txBody>
      </p:sp>
      <p:sp>
        <p:nvSpPr>
          <p:cNvPr id="11" name="Metin kutusu 10">
            <a:extLst>
              <a:ext uri="{FF2B5EF4-FFF2-40B4-BE49-F238E27FC236}">
                <a16:creationId xmlns:a16="http://schemas.microsoft.com/office/drawing/2014/main" id="{D0A7EEC4-DF8F-A2EA-4F1A-425F8A89E593}"/>
              </a:ext>
            </a:extLst>
          </p:cNvPr>
          <p:cNvSpPr txBox="1"/>
          <p:nvPr/>
        </p:nvSpPr>
        <p:spPr>
          <a:xfrm>
            <a:off x="0" y="1536837"/>
            <a:ext cx="12192000" cy="1554272"/>
          </a:xfrm>
          <a:prstGeom prst="rect">
            <a:avLst/>
          </a:prstGeom>
          <a:solidFill>
            <a:srgbClr val="F5917B"/>
          </a:solidFill>
          <a:ln>
            <a:noFill/>
          </a:ln>
        </p:spPr>
        <p:txBody>
          <a:bodyPr wrap="square" rtlCol="0">
            <a:spAutoFit/>
          </a:bodyPr>
          <a:lstStyle/>
          <a:p>
            <a:pPr marL="3581400">
              <a:spcAft>
                <a:spcPts val="600"/>
              </a:spcAft>
            </a:pPr>
            <a:r>
              <a:rPr lang="tr-TR" sz="3000" dirty="0">
                <a:latin typeface="Arial" panose="020B0604020202020204" pitchFamily="34" charset="0"/>
                <a:cs typeface="Arial" panose="020B0604020202020204" pitchFamily="34" charset="0"/>
              </a:rPr>
              <a:t>“Nihayet o şiddetli deprem onları yakalayıverdi  de yurtlarında yere serilip kaldılar.” </a:t>
            </a:r>
          </a:p>
          <a:p>
            <a:pPr>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A’râf</a:t>
            </a:r>
            <a:r>
              <a:rPr lang="tr-TR" sz="3000" dirty="0">
                <a:latin typeface="Arial" panose="020B0604020202020204" pitchFamily="34" charset="0"/>
                <a:cs typeface="Arial" panose="020B0604020202020204" pitchFamily="34" charset="0"/>
              </a:rPr>
              <a:t> suresi, 91. ayet.)</a:t>
            </a:r>
          </a:p>
        </p:txBody>
      </p:sp>
      <p:pic>
        <p:nvPicPr>
          <p:cNvPr id="12" name="Resim 11" descr="dış mekan, gökyüzü, bina, ekran görüntüsü içeren bir resim&#10;&#10;Açıklama otomatik olarak oluşturuldu">
            <a:extLst>
              <a:ext uri="{FF2B5EF4-FFF2-40B4-BE49-F238E27FC236}">
                <a16:creationId xmlns:a16="http://schemas.microsoft.com/office/drawing/2014/main" id="{832A326E-91C3-028C-0289-5EABE323DF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6" name="Dikdörtgen: Köşeleri Yuvarlatılmış 5">
            <a:extLst>
              <a:ext uri="{FF2B5EF4-FFF2-40B4-BE49-F238E27FC236}">
                <a16:creationId xmlns:a16="http://schemas.microsoft.com/office/drawing/2014/main" id="{0EE962B4-B7E4-C2C4-A596-4C72E0FCB6D9}"/>
              </a:ext>
            </a:extLst>
          </p:cNvPr>
          <p:cNvSpPr/>
          <p:nvPr/>
        </p:nvSpPr>
        <p:spPr>
          <a:xfrm>
            <a:off x="140790" y="589436"/>
            <a:ext cx="3333600" cy="502678"/>
          </a:xfrm>
          <a:prstGeom prst="roundRect">
            <a:avLst/>
          </a:prstGeom>
          <a:solidFill>
            <a:srgbClr val="0097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700" b="1" dirty="0">
                <a:latin typeface="Arial" panose="020B0604020202020204" pitchFamily="34" charset="0"/>
                <a:cs typeface="Arial" panose="020B0604020202020204" pitchFamily="34" charset="0"/>
              </a:rPr>
              <a:t>MEDYEN KAVMİNİN ÇÖKÜŞÜ</a:t>
            </a:r>
          </a:p>
        </p:txBody>
      </p:sp>
    </p:spTree>
    <p:extLst>
      <p:ext uri="{BB962C8B-B14F-4D97-AF65-F5344CB8AC3E}">
        <p14:creationId xmlns:p14="http://schemas.microsoft.com/office/powerpoint/2010/main" val="352142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1+#ppt_w/2"/>
                                          </p:val>
                                        </p:tav>
                                        <p:tav tm="100000">
                                          <p:val>
                                            <p:strVal val="#ppt_x"/>
                                          </p:val>
                                        </p:tav>
                                      </p:tavLst>
                                    </p:anim>
                                    <p:anim calcmode="lin" valueType="num">
                                      <p:cBhvr additive="base">
                                        <p:cTn id="14"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39CF8AE5-4BE2-F2DE-3AE4-10C1566CF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ŞUAYB (A.S.)</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6" name="Dikdörtgen: Köşeleri Yuvarlatılmış 5">
            <a:extLst>
              <a:ext uri="{FF2B5EF4-FFF2-40B4-BE49-F238E27FC236}">
                <a16:creationId xmlns:a16="http://schemas.microsoft.com/office/drawing/2014/main" id="{0EE962B4-B7E4-C2C4-A596-4C72E0FCB6D9}"/>
              </a:ext>
            </a:extLst>
          </p:cNvPr>
          <p:cNvSpPr/>
          <p:nvPr/>
        </p:nvSpPr>
        <p:spPr>
          <a:xfrm>
            <a:off x="140790" y="589436"/>
            <a:ext cx="3333600" cy="502678"/>
          </a:xfrm>
          <a:prstGeom prst="roundRect">
            <a:avLst/>
          </a:prstGeom>
          <a:solidFill>
            <a:srgbClr val="0097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500" b="1" dirty="0">
                <a:latin typeface="Arial" panose="020B0604020202020204" pitchFamily="34" charset="0"/>
                <a:cs typeface="Arial" panose="020B0604020202020204" pitchFamily="34" charset="0"/>
              </a:rPr>
              <a:t>EYKE KAVMİ VE HZ. ŞUAYB (A.S.)</a:t>
            </a:r>
          </a:p>
        </p:txBody>
      </p:sp>
      <p:sp>
        <p:nvSpPr>
          <p:cNvPr id="7" name="Metin kutusu 6">
            <a:extLst>
              <a:ext uri="{FF2B5EF4-FFF2-40B4-BE49-F238E27FC236}">
                <a16:creationId xmlns:a16="http://schemas.microsoft.com/office/drawing/2014/main" id="{09DB0924-0B2C-4690-1B96-B444CDD48E74}"/>
              </a:ext>
            </a:extLst>
          </p:cNvPr>
          <p:cNvSpPr txBox="1"/>
          <p:nvPr/>
        </p:nvSpPr>
        <p:spPr>
          <a:xfrm>
            <a:off x="0" y="3541288"/>
            <a:ext cx="12191999" cy="477054"/>
          </a:xfrm>
          <a:prstGeom prst="rect">
            <a:avLst/>
          </a:prstGeom>
          <a:solidFill>
            <a:schemeClr val="bg2">
              <a:lumMod val="90000"/>
            </a:schemeClr>
          </a:solidFill>
          <a:ln>
            <a:noFill/>
          </a:ln>
        </p:spPr>
        <p:txBody>
          <a:bodyPr wrap="square" rtlCol="0">
            <a:spAutoFit/>
          </a:bodyPr>
          <a:lstStyle/>
          <a:p>
            <a:pPr marL="3673475">
              <a:spcAft>
                <a:spcPts val="600"/>
              </a:spcAft>
            </a:pPr>
            <a:r>
              <a:rPr lang="tr-TR" sz="2500" dirty="0">
                <a:latin typeface="Arial" panose="020B0604020202020204" pitchFamily="34" charset="0"/>
                <a:cs typeface="Arial" panose="020B0604020202020204" pitchFamily="34" charset="0"/>
              </a:rPr>
              <a:t>Doğru terazi ile tartın.</a:t>
            </a:r>
          </a:p>
        </p:txBody>
      </p:sp>
      <p:sp>
        <p:nvSpPr>
          <p:cNvPr id="8" name="Metin kutusu 7">
            <a:extLst>
              <a:ext uri="{FF2B5EF4-FFF2-40B4-BE49-F238E27FC236}">
                <a16:creationId xmlns:a16="http://schemas.microsoft.com/office/drawing/2014/main" id="{8BC6A1F8-0DAC-33D2-2AD2-F95AC6E007FC}"/>
              </a:ext>
            </a:extLst>
          </p:cNvPr>
          <p:cNvSpPr txBox="1"/>
          <p:nvPr/>
        </p:nvSpPr>
        <p:spPr>
          <a:xfrm>
            <a:off x="-1" y="4076886"/>
            <a:ext cx="12191999" cy="477054"/>
          </a:xfrm>
          <a:prstGeom prst="rect">
            <a:avLst/>
          </a:prstGeom>
          <a:solidFill>
            <a:schemeClr val="accent2">
              <a:lumMod val="20000"/>
              <a:lumOff val="80000"/>
            </a:schemeClr>
          </a:solidFill>
          <a:ln>
            <a:noFill/>
          </a:ln>
        </p:spPr>
        <p:txBody>
          <a:bodyPr wrap="square" rtlCol="0">
            <a:spAutoFit/>
          </a:bodyPr>
          <a:lstStyle/>
          <a:p>
            <a:pPr marL="3673475">
              <a:spcAft>
                <a:spcPts val="600"/>
              </a:spcAft>
            </a:pPr>
            <a:r>
              <a:rPr lang="tr-TR" sz="2500" dirty="0">
                <a:latin typeface="Arial" panose="020B0604020202020204" pitchFamily="34" charset="0"/>
                <a:cs typeface="Arial" panose="020B0604020202020204" pitchFamily="34" charset="0"/>
              </a:rPr>
              <a:t>Allah’a karşı gelmekten sakının</a:t>
            </a:r>
          </a:p>
        </p:txBody>
      </p:sp>
      <p:sp>
        <p:nvSpPr>
          <p:cNvPr id="10" name="Metin kutusu 9">
            <a:extLst>
              <a:ext uri="{FF2B5EF4-FFF2-40B4-BE49-F238E27FC236}">
                <a16:creationId xmlns:a16="http://schemas.microsoft.com/office/drawing/2014/main" id="{BABC08DB-B413-5439-5D68-113D1C4F9CC6}"/>
              </a:ext>
            </a:extLst>
          </p:cNvPr>
          <p:cNvSpPr txBox="1"/>
          <p:nvPr/>
        </p:nvSpPr>
        <p:spPr>
          <a:xfrm>
            <a:off x="-1" y="4617577"/>
            <a:ext cx="12191999" cy="477054"/>
          </a:xfrm>
          <a:prstGeom prst="rect">
            <a:avLst/>
          </a:prstGeom>
          <a:solidFill>
            <a:schemeClr val="accent4">
              <a:lumMod val="40000"/>
              <a:lumOff val="60000"/>
            </a:schemeClr>
          </a:solidFill>
          <a:ln>
            <a:noFill/>
          </a:ln>
        </p:spPr>
        <p:txBody>
          <a:bodyPr wrap="square" rtlCol="0">
            <a:spAutoFit/>
          </a:bodyPr>
          <a:lstStyle/>
          <a:p>
            <a:pPr marL="3673475">
              <a:spcAft>
                <a:spcPts val="600"/>
              </a:spcAft>
            </a:pPr>
            <a:r>
              <a:rPr lang="tr-TR" sz="2500" dirty="0">
                <a:latin typeface="Arial" panose="020B0604020202020204" pitchFamily="34" charset="0"/>
                <a:cs typeface="Arial" panose="020B0604020202020204" pitchFamily="34" charset="0"/>
              </a:rPr>
              <a:t>İnsanların hakkı olan şeyleri kısmayın</a:t>
            </a:r>
          </a:p>
        </p:txBody>
      </p:sp>
      <p:sp>
        <p:nvSpPr>
          <p:cNvPr id="12" name="Metin kutusu 11">
            <a:extLst>
              <a:ext uri="{FF2B5EF4-FFF2-40B4-BE49-F238E27FC236}">
                <a16:creationId xmlns:a16="http://schemas.microsoft.com/office/drawing/2014/main" id="{6812316D-E567-E9AC-5D42-11B3D6E61552}"/>
              </a:ext>
            </a:extLst>
          </p:cNvPr>
          <p:cNvSpPr txBox="1"/>
          <p:nvPr/>
        </p:nvSpPr>
        <p:spPr>
          <a:xfrm>
            <a:off x="-1" y="5158268"/>
            <a:ext cx="12191999" cy="477054"/>
          </a:xfrm>
          <a:prstGeom prst="rect">
            <a:avLst/>
          </a:prstGeom>
          <a:solidFill>
            <a:schemeClr val="accent5">
              <a:lumMod val="40000"/>
              <a:lumOff val="60000"/>
            </a:schemeClr>
          </a:solidFill>
          <a:ln>
            <a:noFill/>
          </a:ln>
        </p:spPr>
        <p:txBody>
          <a:bodyPr wrap="square" rtlCol="0">
            <a:spAutoFit/>
          </a:bodyPr>
          <a:lstStyle/>
          <a:p>
            <a:pPr marL="3673475">
              <a:spcAft>
                <a:spcPts val="600"/>
              </a:spcAft>
            </a:pPr>
            <a:r>
              <a:rPr lang="tr-TR" sz="2500" dirty="0">
                <a:latin typeface="Arial" panose="020B0604020202020204" pitchFamily="34" charset="0"/>
                <a:cs typeface="Arial" panose="020B0604020202020204" pitchFamily="34" charset="0"/>
              </a:rPr>
              <a:t>Ölçüyü tam tutun, eksik verenlerden olmayın.</a:t>
            </a:r>
          </a:p>
        </p:txBody>
      </p:sp>
      <p:sp>
        <p:nvSpPr>
          <p:cNvPr id="15" name="Metin kutusu 14">
            <a:extLst>
              <a:ext uri="{FF2B5EF4-FFF2-40B4-BE49-F238E27FC236}">
                <a16:creationId xmlns:a16="http://schemas.microsoft.com/office/drawing/2014/main" id="{863E141E-E081-CE5D-7D0F-1C9AFC7496CF}"/>
              </a:ext>
            </a:extLst>
          </p:cNvPr>
          <p:cNvSpPr txBox="1"/>
          <p:nvPr/>
        </p:nvSpPr>
        <p:spPr>
          <a:xfrm>
            <a:off x="-1" y="5693789"/>
            <a:ext cx="12191999" cy="477054"/>
          </a:xfrm>
          <a:prstGeom prst="rect">
            <a:avLst/>
          </a:prstGeom>
          <a:solidFill>
            <a:schemeClr val="accent6">
              <a:lumMod val="40000"/>
              <a:lumOff val="60000"/>
            </a:schemeClr>
          </a:solidFill>
          <a:ln>
            <a:noFill/>
          </a:ln>
        </p:spPr>
        <p:txBody>
          <a:bodyPr wrap="square" rtlCol="0">
            <a:spAutoFit/>
          </a:bodyPr>
          <a:lstStyle/>
          <a:p>
            <a:pPr marL="3673475">
              <a:spcAft>
                <a:spcPts val="600"/>
              </a:spcAft>
            </a:pPr>
            <a:r>
              <a:rPr lang="tr-TR" sz="2500" dirty="0">
                <a:latin typeface="Arial" panose="020B0604020202020204" pitchFamily="34" charset="0"/>
                <a:cs typeface="Arial" panose="020B0604020202020204" pitchFamily="34" charset="0"/>
              </a:rPr>
              <a:t>Bozgunculuk yaparak yeryüzünde karışıklık çıkarmayın.</a:t>
            </a:r>
          </a:p>
        </p:txBody>
      </p:sp>
      <p:pic>
        <p:nvPicPr>
          <p:cNvPr id="17" name="Resim 16" descr="gökyüzü, memeli, dış mekan, Arap devesi içeren bir resim&#10;&#10;Açıklama otomatik olarak oluşturuldu">
            <a:extLst>
              <a:ext uri="{FF2B5EF4-FFF2-40B4-BE49-F238E27FC236}">
                <a16:creationId xmlns:a16="http://schemas.microsoft.com/office/drawing/2014/main" id="{509AB76B-9575-FADE-E4BF-BA617B465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88" y="1234215"/>
            <a:ext cx="3333600" cy="5000400"/>
          </a:xfrm>
          <a:prstGeom prst="rect">
            <a:avLst/>
          </a:prstGeom>
        </p:spPr>
      </p:pic>
      <p:sp>
        <p:nvSpPr>
          <p:cNvPr id="13" name="Metin kutusu 12">
            <a:extLst>
              <a:ext uri="{FF2B5EF4-FFF2-40B4-BE49-F238E27FC236}">
                <a16:creationId xmlns:a16="http://schemas.microsoft.com/office/drawing/2014/main" id="{F8A1FEAC-B2C0-8D62-5DB6-9EC8AC0D1E5B}"/>
              </a:ext>
            </a:extLst>
          </p:cNvPr>
          <p:cNvSpPr txBox="1"/>
          <p:nvPr/>
        </p:nvSpPr>
        <p:spPr>
          <a:xfrm>
            <a:off x="3615178" y="599530"/>
            <a:ext cx="8268083"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Allah (c.c.), Hz. Şuayb’ı (a.s.) </a:t>
            </a:r>
            <a:r>
              <a:rPr lang="tr-TR" sz="2800" dirty="0" err="1">
                <a:latin typeface="Arial" panose="020B0604020202020204" pitchFamily="34" charset="0"/>
                <a:cs typeface="Arial" panose="020B0604020202020204" pitchFamily="34" charset="0"/>
              </a:rPr>
              <a:t>Medyen’e</a:t>
            </a:r>
            <a:r>
              <a:rPr lang="tr-TR" sz="2800" dirty="0">
                <a:latin typeface="Arial" panose="020B0604020202020204" pitchFamily="34" charset="0"/>
                <a:cs typeface="Arial" panose="020B0604020202020204" pitchFamily="34" charset="0"/>
              </a:rPr>
              <a:t> yakın   bir bölge olan </a:t>
            </a:r>
            <a:r>
              <a:rPr lang="tr-TR" sz="2800" dirty="0" err="1">
                <a:latin typeface="Arial" panose="020B0604020202020204" pitchFamily="34" charset="0"/>
                <a:cs typeface="Arial" panose="020B0604020202020204" pitchFamily="34" charset="0"/>
              </a:rPr>
              <a:t>Eyke</a:t>
            </a:r>
            <a:r>
              <a:rPr lang="tr-TR" sz="2800" dirty="0">
                <a:latin typeface="Arial" panose="020B0604020202020204" pitchFamily="34" charset="0"/>
                <a:cs typeface="Arial" panose="020B0604020202020204" pitchFamily="34" charset="0"/>
              </a:rPr>
              <a:t> halkına peygamber olarak görevlendirdi.</a:t>
            </a:r>
          </a:p>
        </p:txBody>
      </p:sp>
      <p:sp>
        <p:nvSpPr>
          <p:cNvPr id="14" name="Metin kutusu 13">
            <a:extLst>
              <a:ext uri="{FF2B5EF4-FFF2-40B4-BE49-F238E27FC236}">
                <a16:creationId xmlns:a16="http://schemas.microsoft.com/office/drawing/2014/main" id="{47C5A6D3-86AF-4FD9-7C41-55D6305C3B95}"/>
              </a:ext>
            </a:extLst>
          </p:cNvPr>
          <p:cNvSpPr txBox="1"/>
          <p:nvPr/>
        </p:nvSpPr>
        <p:spPr>
          <a:xfrm>
            <a:off x="3699153" y="2028717"/>
            <a:ext cx="8268083" cy="1384995"/>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 Şuayb Peygamber, ilahi vazife gereği </a:t>
            </a:r>
            <a:r>
              <a:rPr lang="tr-TR" sz="2800" dirty="0" err="1">
                <a:latin typeface="Arial" panose="020B0604020202020204" pitchFamily="34" charset="0"/>
                <a:cs typeface="Arial" panose="020B0604020202020204" pitchFamily="34" charset="0"/>
              </a:rPr>
              <a:t>Eykelileri</a:t>
            </a:r>
            <a:r>
              <a:rPr lang="tr-TR" sz="2800" dirty="0">
                <a:latin typeface="Arial" panose="020B0604020202020204" pitchFamily="34" charset="0"/>
                <a:cs typeface="Arial" panose="020B0604020202020204" pitchFamily="34" charset="0"/>
              </a:rPr>
              <a:t> Allah’a (c.c.) iman etmeye çağırdı ve bazı uyarılarda bulundu:</a:t>
            </a:r>
          </a:p>
        </p:txBody>
      </p:sp>
    </p:spTree>
    <p:extLst>
      <p:ext uri="{BB962C8B-B14F-4D97-AF65-F5344CB8AC3E}">
        <p14:creationId xmlns:p14="http://schemas.microsoft.com/office/powerpoint/2010/main" val="38446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1+#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0-#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animBg="1"/>
      <p:bldP spid="15"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39CF8AE5-4BE2-F2DE-3AE4-10C1566CF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ŞUAYB (A.S.)</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DD614806-6B40-C828-8583-2E60DC1D15C5}"/>
              </a:ext>
            </a:extLst>
          </p:cNvPr>
          <p:cNvSpPr txBox="1"/>
          <p:nvPr/>
        </p:nvSpPr>
        <p:spPr>
          <a:xfrm>
            <a:off x="-27158" y="4346197"/>
            <a:ext cx="12219158" cy="1892826"/>
          </a:xfrm>
          <a:prstGeom prst="rect">
            <a:avLst/>
          </a:prstGeom>
          <a:solidFill>
            <a:srgbClr val="86E2CE"/>
          </a:solidFill>
          <a:ln>
            <a:noFill/>
          </a:ln>
        </p:spPr>
        <p:txBody>
          <a:bodyPr wrap="square" rtlCol="0">
            <a:spAutoFit/>
          </a:bodyPr>
          <a:lstStyle/>
          <a:p>
            <a:pPr marL="3581400">
              <a:spcAft>
                <a:spcPts val="600"/>
              </a:spcAft>
            </a:pPr>
            <a:r>
              <a:rPr lang="tr-TR" sz="2800" dirty="0">
                <a:latin typeface="Arial" panose="020B0604020202020204" pitchFamily="34" charset="0"/>
                <a:cs typeface="Arial" panose="020B0604020202020204" pitchFamily="34" charset="0"/>
              </a:rPr>
              <a:t>“Onu yalancılıkla suçladılar, derken gölge gününün azabı üzerlerine çöküverdi. O, gerçekten büyük bir günün azabıydı!</a:t>
            </a:r>
          </a:p>
          <a:p>
            <a:pPr>
              <a:spcAft>
                <a:spcPts val="600"/>
              </a:spcAft>
            </a:pPr>
            <a:r>
              <a:rPr lang="tr-TR" sz="2800" dirty="0">
                <a:latin typeface="Arial" panose="020B0604020202020204" pitchFamily="34" charset="0"/>
                <a:cs typeface="Arial" panose="020B0604020202020204" pitchFamily="34" charset="0"/>
              </a:rPr>
              <a:t>								    (</a:t>
            </a:r>
            <a:r>
              <a:rPr lang="tr-TR" sz="2800" dirty="0" err="1">
                <a:latin typeface="Arial" panose="020B0604020202020204" pitchFamily="34" charset="0"/>
                <a:cs typeface="Arial" panose="020B0604020202020204" pitchFamily="34" charset="0"/>
              </a:rPr>
              <a:t>Şuarâ</a:t>
            </a:r>
            <a:r>
              <a:rPr lang="tr-TR" sz="2800" dirty="0">
                <a:latin typeface="Arial" panose="020B0604020202020204" pitchFamily="34" charset="0"/>
                <a:cs typeface="Arial" panose="020B0604020202020204" pitchFamily="34" charset="0"/>
              </a:rPr>
              <a:t> suresi, 189. ayet)</a:t>
            </a:r>
          </a:p>
        </p:txBody>
      </p:sp>
      <p:pic>
        <p:nvPicPr>
          <p:cNvPr id="10" name="Resim 9" descr="taslak, sanat, resim, çizim içeren bir resim&#10;&#10;Açıklama otomatik olarak oluşturuldu">
            <a:extLst>
              <a:ext uri="{FF2B5EF4-FFF2-40B4-BE49-F238E27FC236}">
                <a16:creationId xmlns:a16="http://schemas.microsoft.com/office/drawing/2014/main" id="{EA6C44A1-99C4-9250-C2A7-A591247997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89" y="1251275"/>
            <a:ext cx="3333600" cy="5000400"/>
          </a:xfrm>
          <a:prstGeom prst="rect">
            <a:avLst/>
          </a:prstGeom>
        </p:spPr>
      </p:pic>
      <p:sp>
        <p:nvSpPr>
          <p:cNvPr id="6" name="Dikdörtgen: Köşeleri Yuvarlatılmış 5">
            <a:extLst>
              <a:ext uri="{FF2B5EF4-FFF2-40B4-BE49-F238E27FC236}">
                <a16:creationId xmlns:a16="http://schemas.microsoft.com/office/drawing/2014/main" id="{0EE962B4-B7E4-C2C4-A596-4C72E0FCB6D9}"/>
              </a:ext>
            </a:extLst>
          </p:cNvPr>
          <p:cNvSpPr/>
          <p:nvPr/>
        </p:nvSpPr>
        <p:spPr>
          <a:xfrm>
            <a:off x="140790" y="589436"/>
            <a:ext cx="3333600" cy="502678"/>
          </a:xfrm>
          <a:prstGeom prst="roundRect">
            <a:avLst/>
          </a:prstGeom>
          <a:solidFill>
            <a:srgbClr val="0097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500" b="1" dirty="0">
                <a:latin typeface="Arial" panose="020B0604020202020204" pitchFamily="34" charset="0"/>
                <a:cs typeface="Arial" panose="020B0604020202020204" pitchFamily="34" charset="0"/>
              </a:rPr>
              <a:t>EYKE KAVMİ VE HZ. ŞUAYB (A.S.)</a:t>
            </a:r>
          </a:p>
        </p:txBody>
      </p:sp>
      <p:sp>
        <p:nvSpPr>
          <p:cNvPr id="11" name="Metin kutusu 10">
            <a:extLst>
              <a:ext uri="{FF2B5EF4-FFF2-40B4-BE49-F238E27FC236}">
                <a16:creationId xmlns:a16="http://schemas.microsoft.com/office/drawing/2014/main" id="{D0A7EEC4-DF8F-A2EA-4F1A-425F8A89E593}"/>
              </a:ext>
            </a:extLst>
          </p:cNvPr>
          <p:cNvSpPr txBox="1"/>
          <p:nvPr/>
        </p:nvSpPr>
        <p:spPr>
          <a:xfrm>
            <a:off x="3615179" y="581522"/>
            <a:ext cx="8268083" cy="1815882"/>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Eykeliler, Hz. Şuayb’ı (a.s.) yalancılıkla     suçladılar, Allah’a (c.c.) iman etmeye yanaşmadılar ve ticarî hayatlarındaki usulsüz uygulamalarına devam ettiler.</a:t>
            </a:r>
          </a:p>
        </p:txBody>
      </p:sp>
      <p:sp>
        <p:nvSpPr>
          <p:cNvPr id="4" name="Metin kutusu 3">
            <a:extLst>
              <a:ext uri="{FF2B5EF4-FFF2-40B4-BE49-F238E27FC236}">
                <a16:creationId xmlns:a16="http://schemas.microsoft.com/office/drawing/2014/main" id="{AF3EC481-D4F9-170D-7F97-9DAD60FAF734}"/>
              </a:ext>
            </a:extLst>
          </p:cNvPr>
          <p:cNvSpPr txBox="1"/>
          <p:nvPr/>
        </p:nvSpPr>
        <p:spPr>
          <a:xfrm>
            <a:off x="3615178" y="2463057"/>
            <a:ext cx="8268083" cy="1815882"/>
          </a:xfrm>
          <a:prstGeom prst="rect">
            <a:avLst/>
          </a:prstGeom>
          <a:noFill/>
          <a:ln>
            <a:noFill/>
          </a:ln>
        </p:spPr>
        <p:txBody>
          <a:bodyPr wrap="square" rtlCol="0">
            <a:spAutoFit/>
          </a:bodyPr>
          <a:lstStyle/>
          <a:p>
            <a:pPr>
              <a:spcAft>
                <a:spcPts val="600"/>
              </a:spcAft>
            </a:pPr>
            <a:r>
              <a:rPr lang="tr-TR" sz="2800" dirty="0">
                <a:latin typeface="Arial" panose="020B0604020202020204" pitchFamily="34" charset="0"/>
                <a:cs typeface="Arial" panose="020B0604020202020204" pitchFamily="34" charset="0"/>
              </a:rPr>
              <a:t>Eykeliler alay edercesine Hz. </a:t>
            </a:r>
            <a:r>
              <a:rPr lang="tr-TR" sz="2800" dirty="0" err="1">
                <a:latin typeface="Arial" panose="020B0604020202020204" pitchFamily="34" charset="0"/>
                <a:cs typeface="Arial" panose="020B0604020202020204" pitchFamily="34" charset="0"/>
              </a:rPr>
              <a:t>Şuayb’den</a:t>
            </a:r>
            <a:r>
              <a:rPr lang="tr-TR" sz="2800" dirty="0">
                <a:latin typeface="Arial" panose="020B0604020202020204" pitchFamily="34" charset="0"/>
                <a:cs typeface="Arial" panose="020B0604020202020204" pitchFamily="34" charset="0"/>
              </a:rPr>
              <a:t> (a.s.) gökten inen bir azap getirmesini istediler. Nihayet </a:t>
            </a:r>
            <a:r>
              <a:rPr lang="tr-TR" sz="2800" dirty="0" err="1">
                <a:latin typeface="Arial" panose="020B0604020202020204" pitchFamily="34" charset="0"/>
                <a:cs typeface="Arial" panose="020B0604020202020204" pitchFamily="34" charset="0"/>
              </a:rPr>
              <a:t>Eyke</a:t>
            </a:r>
            <a:r>
              <a:rPr lang="tr-TR" sz="2800" dirty="0">
                <a:latin typeface="Arial" panose="020B0604020202020204" pitchFamily="34" charset="0"/>
                <a:cs typeface="Arial" panose="020B0604020202020204" pitchFamily="34" charset="0"/>
              </a:rPr>
              <a:t> halkı da ders almayıp tarih sahnesinden silindiler.</a:t>
            </a:r>
          </a:p>
        </p:txBody>
      </p:sp>
    </p:spTree>
    <p:extLst>
      <p:ext uri="{BB962C8B-B14F-4D97-AF65-F5344CB8AC3E}">
        <p14:creationId xmlns:p14="http://schemas.microsoft.com/office/powerpoint/2010/main" val="2246721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EFF17598-DEA8-DD1A-5A5D-C5F6C04625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643017" cy="2477601"/>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"Ölçüde ve tartıda hile yapanların vay haline! Onlar insanlardan (bir şey) ölçüp aldıkları zaman, tam ölçerler. Fakat kendileri onlara bir şey ölçüp yahut tartıp verdikleri zaman eksik ölçüp tartarlar."</a:t>
            </a:r>
          </a:p>
          <a:p>
            <a:pPr algn="ctr">
              <a:spcAft>
                <a:spcPts val="600"/>
              </a:spcAft>
            </a:pPr>
            <a:r>
              <a:rPr lang="tr-TR" sz="3000" dirty="0">
                <a:latin typeface="Arial" panose="020B0604020202020204" pitchFamily="34" charset="0"/>
                <a:cs typeface="Arial" panose="020B0604020202020204" pitchFamily="34" charset="0"/>
              </a:rPr>
              <a:t>(</a:t>
            </a:r>
            <a:r>
              <a:rPr lang="tr-TR" sz="3000" dirty="0" err="1">
                <a:latin typeface="Arial" panose="020B0604020202020204" pitchFamily="34" charset="0"/>
                <a:cs typeface="Arial" panose="020B0604020202020204" pitchFamily="34" charset="0"/>
              </a:rPr>
              <a:t>Mutaffifîn</a:t>
            </a:r>
            <a:r>
              <a:rPr lang="tr-TR" sz="3000" dirty="0">
                <a:latin typeface="Arial" panose="020B0604020202020204" pitchFamily="34" charset="0"/>
                <a:cs typeface="Arial" panose="020B0604020202020204" pitchFamily="34" charset="0"/>
              </a:rPr>
              <a:t> suresi, 1-3. ayetler)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ŞUAYB (A.S.)</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B0B512AF-3370-4A32-0BF2-821824D55A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Ticaret hayatında dürüst olmak bir erdemdir.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ŞUAYB (A.S.)</a:t>
            </a: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Ticarette adil olmak ve alın teri ile kazanmak bir emirdir.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Ölçü ve tartıda hile yapmamak Hz. Hz. Şuayb’ın (a.s.) temel uyarısıdır.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5A973E11-34D7-0D06-98C1-02C829D085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3126662"/>
            <a:ext cx="10643017" cy="2308324"/>
          </a:xfrm>
          <a:prstGeom prst="rect">
            <a:avLst/>
          </a:prstGeom>
          <a:noFill/>
          <a:ln>
            <a:noFill/>
          </a:ln>
        </p:spPr>
        <p:txBody>
          <a:bodyPr wrap="square" rtlCol="0">
            <a:spAutoFit/>
          </a:bodyPr>
          <a:lstStyle/>
          <a:p>
            <a:pPr algn="ctr">
              <a:spcAft>
                <a:spcPts val="600"/>
              </a:spcAft>
            </a:pPr>
            <a:r>
              <a:rPr lang="tr-TR" sz="3600" dirty="0">
                <a:latin typeface="Arial" panose="020B0604020202020204" pitchFamily="34" charset="0"/>
                <a:cs typeface="Arial" panose="020B0604020202020204" pitchFamily="34" charset="0"/>
              </a:rPr>
              <a:t>Bazı kaynaklarda, Hz. Şuayb’ın Allah’ın emirlerini kavmine tebliğindeki tatlı üslûbu ve güzel anlatımından dolayı “</a:t>
            </a:r>
            <a:r>
              <a:rPr lang="tr-TR" sz="3600" dirty="0" err="1">
                <a:solidFill>
                  <a:srgbClr val="FF0000"/>
                </a:solidFill>
                <a:latin typeface="Arial" panose="020B0604020202020204" pitchFamily="34" charset="0"/>
                <a:cs typeface="Arial" panose="020B0604020202020204" pitchFamily="34" charset="0"/>
              </a:rPr>
              <a:t>Hatîbü’l-Enbiyâ</a:t>
            </a:r>
            <a:r>
              <a:rPr lang="tr-TR" sz="3600" dirty="0">
                <a:latin typeface="Arial" panose="020B0604020202020204" pitchFamily="34" charset="0"/>
                <a:cs typeface="Arial" panose="020B0604020202020204" pitchFamily="34" charset="0"/>
              </a:rPr>
              <a:t>” diye nitelendirildiği ifade edilir.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ŞUAYB (A.S.)</a:t>
            </a: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601980" y="1422617"/>
            <a:ext cx="2683240" cy="461665"/>
          </a:xfrm>
          <a:prstGeom prst="rect">
            <a:avLst/>
          </a:prstGeom>
          <a:noFill/>
        </p:spPr>
        <p:txBody>
          <a:bodyPr wrap="square" rtlCol="0">
            <a:spAutoFit/>
          </a:bodyPr>
          <a:lstStyle/>
          <a:p>
            <a:pPr algn="ctr"/>
            <a:r>
              <a:rPr lang="tr-TR" sz="2400" b="1" dirty="0">
                <a:latin typeface="Arial" panose="020B0604020202020204" pitchFamily="34" charset="0"/>
              </a:rPr>
              <a:t>BİLGİ NOTU</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873F12D8-28FF-020C-3E3E-15ECCBF4D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Resim 6" descr="daire, sarı, kehribar, grafik içeren bir resim&#10;&#10;Açıklama otomatik olarak oluşturuldu">
            <a:extLst>
              <a:ext uri="{FF2B5EF4-FFF2-40B4-BE49-F238E27FC236}">
                <a16:creationId xmlns:a16="http://schemas.microsoft.com/office/drawing/2014/main" id="{4E601DB6-AB59-D4AD-DDCB-3CDE62287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477775"/>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616648"/>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“…Ey kavmim! Söyleyin bakayım, ya ben </a:t>
            </a:r>
            <a:r>
              <a:rPr lang="tr-TR" sz="2200" dirty="0" err="1">
                <a:latin typeface="Arial" panose="020B0604020202020204" pitchFamily="34" charset="0"/>
                <a:cs typeface="Arial" panose="020B0604020202020204" pitchFamily="34" charset="0"/>
              </a:rPr>
              <a:t>Rabb'imden</a:t>
            </a:r>
            <a:r>
              <a:rPr lang="tr-TR" sz="2200" dirty="0">
                <a:latin typeface="Arial" panose="020B0604020202020204" pitchFamily="34" charset="0"/>
                <a:cs typeface="Arial" panose="020B0604020202020204" pitchFamily="34" charset="0"/>
              </a:rPr>
              <a:t> gelen açık bir delil üzere isem ve katından bana güzel bir rızık vermişse!... Ben size yasakladığımı kendim yapmak istemiyorum. Ben sadece gücüm yettiğince (sizi) düzeltmek istiyorum. Başarım ancak Allah’ın yardımı iledir. Ben sadece O'na tevekkül ettim ve sadece O'na yöneliyorum.” </a:t>
            </a:r>
          </a:p>
          <a:p>
            <a:pPr algn="r">
              <a:spcAft>
                <a:spcPts val="600"/>
              </a:spcAft>
            </a:pPr>
            <a:r>
              <a:rPr lang="tr-TR" sz="2200" dirty="0">
                <a:latin typeface="Arial" panose="020B0604020202020204" pitchFamily="34" charset="0"/>
                <a:cs typeface="Arial" panose="020B0604020202020204" pitchFamily="34" charset="0"/>
              </a:rPr>
              <a:t>(Hûd suresi, 88. ayet)</a:t>
            </a:r>
          </a:p>
          <a:p>
            <a:pPr>
              <a:spcAft>
                <a:spcPts val="600"/>
              </a:spcAft>
            </a:pPr>
            <a:r>
              <a:rPr lang="tr-TR" sz="2200" b="1" dirty="0">
                <a:latin typeface="Arial" panose="020B0604020202020204" pitchFamily="34" charset="0"/>
                <a:cs typeface="Arial" panose="020B0604020202020204" pitchFamily="34" charset="0"/>
              </a:rPr>
              <a:t>Bu ayette Hz. Şuayb (a.s.) kavmini aşağıdaki konulardan hangisi hakkında uyarmış olabilir? </a:t>
            </a:r>
          </a:p>
          <a:p>
            <a:pPr>
              <a:spcAft>
                <a:spcPts val="600"/>
              </a:spcAft>
            </a:pPr>
            <a:r>
              <a:rPr lang="tr-TR" sz="2200" dirty="0">
                <a:latin typeface="Arial" panose="020B0604020202020204" pitchFamily="34" charset="0"/>
                <a:cs typeface="Arial" panose="020B0604020202020204" pitchFamily="34" charset="0"/>
              </a:rPr>
              <a:t>A) İffetli davranmamaları </a:t>
            </a:r>
          </a:p>
          <a:p>
            <a:pPr>
              <a:spcAft>
                <a:spcPts val="600"/>
              </a:spcAft>
            </a:pPr>
            <a:r>
              <a:rPr lang="tr-TR" sz="2200" dirty="0">
                <a:latin typeface="Arial" panose="020B0604020202020204" pitchFamily="34" charset="0"/>
                <a:cs typeface="Arial" panose="020B0604020202020204" pitchFamily="34" charset="0"/>
              </a:rPr>
              <a:t>B) Alışverişte hile yapmaları </a:t>
            </a:r>
          </a:p>
          <a:p>
            <a:pPr>
              <a:spcAft>
                <a:spcPts val="600"/>
              </a:spcAft>
            </a:pPr>
            <a:r>
              <a:rPr lang="tr-TR" sz="2200" dirty="0">
                <a:latin typeface="Arial" panose="020B0604020202020204" pitchFamily="34" charset="0"/>
                <a:cs typeface="Arial" panose="020B0604020202020204" pitchFamily="34" charset="0"/>
              </a:rPr>
              <a:t>C) İnsanları hor görmeleri </a:t>
            </a:r>
          </a:p>
          <a:p>
            <a:pPr>
              <a:spcAft>
                <a:spcPts val="600"/>
              </a:spcAft>
            </a:pPr>
            <a:r>
              <a:rPr lang="tr-TR" sz="2200" dirty="0">
                <a:latin typeface="Arial" panose="020B0604020202020204" pitchFamily="34" charset="0"/>
                <a:cs typeface="Arial" panose="020B0604020202020204" pitchFamily="34" charset="0"/>
              </a:rPr>
              <a:t>D) Firavun'a tapmaları</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4</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5</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ŞUAYB (A.S.)</a:t>
            </a: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45E1239E-AB5E-E439-E116-A24CDE43F0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5048005"/>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924425"/>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Hz. Şuayb (a.s.), Medyen halkına gönderilmiş bir peygamberdi. Medyen halkı, gönderilen peygamberlerinin uyarılarını ve öğütlerini dikkate almadılar. Yüce Allah, Medyen halkını bu isyanlarından dolayı helak etti. Kur’an-ı Kerim’deki bu kıssadan öğütler alarak hayatımıza yön vermeliyiz.</a:t>
            </a:r>
          </a:p>
          <a:p>
            <a:pPr>
              <a:spcAft>
                <a:spcPts val="600"/>
              </a:spcAft>
            </a:pPr>
            <a:r>
              <a:rPr lang="tr-TR" sz="2200" b="1" dirty="0">
                <a:latin typeface="Arial" panose="020B0604020202020204" pitchFamily="34" charset="0"/>
                <a:cs typeface="Arial" panose="020B0604020202020204" pitchFamily="34" charset="0"/>
              </a:rPr>
              <a:t>Hz. </a:t>
            </a:r>
            <a:r>
              <a:rPr lang="tr-TR" sz="2200" b="1" dirty="0" err="1">
                <a:latin typeface="Arial" panose="020B0604020202020204" pitchFamily="34" charset="0"/>
                <a:cs typeface="Arial" panose="020B0604020202020204" pitchFamily="34" charset="0"/>
              </a:rPr>
              <a:t>Şuayb’in</a:t>
            </a:r>
            <a:r>
              <a:rPr lang="tr-TR" sz="2200" b="1" dirty="0">
                <a:latin typeface="Arial" panose="020B0604020202020204" pitchFamily="34" charset="0"/>
                <a:cs typeface="Arial" panose="020B0604020202020204" pitchFamily="34" charset="0"/>
              </a:rPr>
              <a:t> (a.s.) kıssasına göre bir Müslüman; </a:t>
            </a:r>
          </a:p>
          <a:p>
            <a:pPr>
              <a:spcAft>
                <a:spcPts val="600"/>
              </a:spcAft>
            </a:pPr>
            <a:r>
              <a:rPr lang="tr-TR" sz="2200" dirty="0">
                <a:latin typeface="Arial" panose="020B0604020202020204" pitchFamily="34" charset="0"/>
                <a:cs typeface="Arial" panose="020B0604020202020204" pitchFamily="34" charset="0"/>
              </a:rPr>
              <a:t>I.   Çevresine karşı su-i zan (art niyetli) olmak, </a:t>
            </a:r>
          </a:p>
          <a:p>
            <a:pPr>
              <a:spcAft>
                <a:spcPts val="600"/>
              </a:spcAft>
            </a:pPr>
            <a:r>
              <a:rPr lang="tr-TR" sz="2200" dirty="0">
                <a:latin typeface="Arial" panose="020B0604020202020204" pitchFamily="34" charset="0"/>
                <a:cs typeface="Arial" panose="020B0604020202020204" pitchFamily="34" charset="0"/>
              </a:rPr>
              <a:t>II.  Mallarını satarken hile yapmamak,</a:t>
            </a:r>
          </a:p>
          <a:p>
            <a:pPr>
              <a:spcAft>
                <a:spcPts val="600"/>
              </a:spcAft>
            </a:pPr>
            <a:r>
              <a:rPr lang="tr-TR" sz="2200" dirty="0">
                <a:latin typeface="Arial" panose="020B0604020202020204" pitchFamily="34" charset="0"/>
                <a:cs typeface="Arial" panose="020B0604020202020204" pitchFamily="34" charset="0"/>
              </a:rPr>
              <a:t>III. Alışveriş yaparken dürüst olmak,</a:t>
            </a:r>
          </a:p>
          <a:p>
            <a:pPr>
              <a:spcAft>
                <a:spcPts val="600"/>
              </a:spcAft>
            </a:pPr>
            <a:r>
              <a:rPr lang="tr-TR" sz="2200" dirty="0">
                <a:latin typeface="Arial" panose="020B0604020202020204" pitchFamily="34" charset="0"/>
                <a:cs typeface="Arial" panose="020B0604020202020204" pitchFamily="34" charset="0"/>
              </a:rPr>
              <a:t>IV. Yeryüzünde isyan çıkarmamak,</a:t>
            </a:r>
          </a:p>
          <a:p>
            <a:pPr>
              <a:spcAft>
                <a:spcPts val="600"/>
              </a:spcAft>
            </a:pPr>
            <a:r>
              <a:rPr lang="tr-TR" sz="2200" b="1" dirty="0">
                <a:latin typeface="Arial" panose="020B0604020202020204" pitchFamily="34" charset="0"/>
                <a:cs typeface="Arial" panose="020B0604020202020204" pitchFamily="34" charset="0"/>
              </a:rPr>
              <a:t>yargılarından hangi özelliklere sahip </a:t>
            </a:r>
            <a:r>
              <a:rPr lang="tr-TR" sz="2200" b="1" u="sng" dirty="0">
                <a:latin typeface="Arial" panose="020B0604020202020204" pitchFamily="34" charset="0"/>
                <a:cs typeface="Arial" panose="020B0604020202020204" pitchFamily="34" charset="0"/>
              </a:rPr>
              <a:t>olmamalıdır</a:t>
            </a:r>
            <a:r>
              <a:rPr lang="tr-TR" sz="2200" b="1" dirty="0">
                <a:latin typeface="Arial" panose="020B0604020202020204" pitchFamily="34" charset="0"/>
                <a:cs typeface="Arial" panose="020B0604020202020204" pitchFamily="34" charset="0"/>
              </a:rPr>
              <a:t>? </a:t>
            </a:r>
          </a:p>
          <a:p>
            <a:pPr>
              <a:spcAft>
                <a:spcPts val="600"/>
              </a:spcAft>
            </a:pPr>
            <a:r>
              <a:rPr lang="tr-TR" sz="2200" dirty="0">
                <a:latin typeface="Arial" panose="020B0604020202020204" pitchFamily="34" charset="0"/>
                <a:cs typeface="Arial" panose="020B0604020202020204" pitchFamily="34" charset="0"/>
              </a:rPr>
              <a:t>A) Yalnız I 			B) I ve II </a:t>
            </a:r>
          </a:p>
          <a:p>
            <a:pPr>
              <a:spcAft>
                <a:spcPts val="600"/>
              </a:spcAft>
            </a:pPr>
            <a:r>
              <a:rPr lang="tr-TR" sz="2200" dirty="0">
                <a:latin typeface="Arial" panose="020B0604020202020204" pitchFamily="34" charset="0"/>
                <a:cs typeface="Arial" panose="020B0604020202020204" pitchFamily="34" charset="0"/>
              </a:rPr>
              <a:t>C) II ve III 			D) III ve IV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ŞUAYB (A.S.)</a:t>
            </a: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BCDB2251-A0EF-89C2-420A-9D895222EC9E}"/>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4</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8638155D-00F9-EB10-6E92-3AFE15A2C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Resim 2" descr="daire, sarı, kehribar, grafik içeren bir resim&#10;&#10;Açıklama otomatik olarak oluşturuldu">
            <a:extLst>
              <a:ext uri="{FF2B5EF4-FFF2-40B4-BE49-F238E27FC236}">
                <a16:creationId xmlns:a16="http://schemas.microsoft.com/office/drawing/2014/main" id="{C9CBF7D6-5A75-DC6E-1E45-E484E990B3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2994415"/>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3524042"/>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Hz. Şuayb “Tehdit ederek, inananları Allah yolundan alıkoyarak ve o yolu eğip bükmek isteyerek öyle her yolun başında oturmayın…” (</a:t>
            </a:r>
            <a:r>
              <a:rPr lang="tr-TR" sz="2200" dirty="0" err="1">
                <a:latin typeface="Arial" panose="020B0604020202020204" pitchFamily="34" charset="0"/>
                <a:cs typeface="Arial" panose="020B0604020202020204" pitchFamily="34" charset="0"/>
              </a:rPr>
              <a:t>Â’râf</a:t>
            </a:r>
            <a:r>
              <a:rPr lang="tr-TR" sz="2200" dirty="0">
                <a:latin typeface="Arial" panose="020B0604020202020204" pitchFamily="34" charset="0"/>
                <a:cs typeface="Arial" panose="020B0604020202020204" pitchFamily="34" charset="0"/>
              </a:rPr>
              <a:t> suresi, 86. ayet) diyerek onları yaptıkları yanlıştan dönmeleri için uyardı. </a:t>
            </a:r>
          </a:p>
          <a:p>
            <a:pPr>
              <a:spcAft>
                <a:spcPts val="600"/>
              </a:spcAft>
            </a:pPr>
            <a:r>
              <a:rPr lang="tr-TR" sz="2200" b="1" dirty="0">
                <a:latin typeface="Arial" panose="020B0604020202020204" pitchFamily="34" charset="0"/>
                <a:cs typeface="Arial" panose="020B0604020202020204" pitchFamily="34" charset="0"/>
              </a:rPr>
              <a:t>Aşağıdakilerden hangisi bu parçada anlatılan bölümden sonra gerçekleşmiştir? </a:t>
            </a:r>
          </a:p>
          <a:p>
            <a:pPr>
              <a:spcAft>
                <a:spcPts val="600"/>
              </a:spcAft>
            </a:pPr>
            <a:r>
              <a:rPr lang="tr-TR" sz="2200" dirty="0">
                <a:latin typeface="Arial" panose="020B0604020202020204" pitchFamily="34" charset="0"/>
                <a:cs typeface="Arial" panose="020B0604020202020204" pitchFamily="34" charset="0"/>
              </a:rPr>
              <a:t>A) İman etmeyen Medyen halkının helak edilmesi </a:t>
            </a:r>
          </a:p>
          <a:p>
            <a:pPr>
              <a:spcAft>
                <a:spcPts val="600"/>
              </a:spcAft>
            </a:pPr>
            <a:r>
              <a:rPr lang="tr-TR" sz="2200" dirty="0">
                <a:latin typeface="Arial" panose="020B0604020202020204" pitchFamily="34" charset="0"/>
                <a:cs typeface="Arial" panose="020B0604020202020204" pitchFamily="34" charset="0"/>
              </a:rPr>
              <a:t>B) </a:t>
            </a:r>
            <a:r>
              <a:rPr lang="tr-TR" sz="2200" dirty="0" err="1">
                <a:latin typeface="Arial" panose="020B0604020202020204" pitchFamily="34" charset="0"/>
                <a:cs typeface="Arial" panose="020B0604020202020204" pitchFamily="34" charset="0"/>
              </a:rPr>
              <a:t>Medyenlilerin</a:t>
            </a:r>
            <a:r>
              <a:rPr lang="tr-TR" sz="2200" dirty="0">
                <a:latin typeface="Arial" panose="020B0604020202020204" pitchFamily="34" charset="0"/>
                <a:cs typeface="Arial" panose="020B0604020202020204" pitchFamily="34" charset="0"/>
              </a:rPr>
              <a:t> ticarette dürüst davranmamaları </a:t>
            </a:r>
          </a:p>
          <a:p>
            <a:pPr>
              <a:spcAft>
                <a:spcPts val="600"/>
              </a:spcAft>
            </a:pPr>
            <a:r>
              <a:rPr lang="tr-TR" sz="2200" dirty="0">
                <a:latin typeface="Arial" panose="020B0604020202020204" pitchFamily="34" charset="0"/>
                <a:cs typeface="Arial" panose="020B0604020202020204" pitchFamily="34" charset="0"/>
              </a:rPr>
              <a:t>C) </a:t>
            </a:r>
            <a:r>
              <a:rPr lang="tr-TR" sz="2200" dirty="0" err="1">
                <a:latin typeface="Arial" panose="020B0604020202020204" pitchFamily="34" charset="0"/>
                <a:cs typeface="Arial" panose="020B0604020202020204" pitchFamily="34" charset="0"/>
              </a:rPr>
              <a:t>Medyenlilerin</a:t>
            </a:r>
            <a:r>
              <a:rPr lang="tr-TR" sz="2200" dirty="0">
                <a:latin typeface="Arial" panose="020B0604020202020204" pitchFamily="34" charset="0"/>
                <a:cs typeface="Arial" panose="020B0604020202020204" pitchFamily="34" charset="0"/>
              </a:rPr>
              <a:t> başka insanların da inanmaması için çaba sarf etmeleri </a:t>
            </a:r>
          </a:p>
          <a:p>
            <a:pPr>
              <a:spcAft>
                <a:spcPts val="600"/>
              </a:spcAft>
            </a:pPr>
            <a:r>
              <a:rPr lang="tr-TR" sz="2200" dirty="0">
                <a:latin typeface="Arial" panose="020B0604020202020204" pitchFamily="34" charset="0"/>
                <a:cs typeface="Arial" panose="020B0604020202020204" pitchFamily="34" charset="0"/>
              </a:rPr>
              <a:t>D) Hz. </a:t>
            </a:r>
            <a:r>
              <a:rPr lang="tr-TR" sz="2200" dirty="0" err="1">
                <a:latin typeface="Arial" panose="020B0604020202020204" pitchFamily="34" charset="0"/>
                <a:cs typeface="Arial" panose="020B0604020202020204" pitchFamily="34" charset="0"/>
              </a:rPr>
              <a:t>Şuayb’in</a:t>
            </a:r>
            <a:r>
              <a:rPr lang="tr-TR" sz="2200" dirty="0">
                <a:latin typeface="Arial" panose="020B0604020202020204" pitchFamily="34" charset="0"/>
                <a:cs typeface="Arial" panose="020B0604020202020204" pitchFamily="34" charset="0"/>
              </a:rPr>
              <a:t> (a.s.) peygamber olarak gönderilmesi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ŞUAYB (A.S.)</a:t>
            </a: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3DA3E877-3686-8F5D-CA14-C05E5EFB30A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5</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a:extLst>
              <a:ext uri="{FF2B5EF4-FFF2-40B4-BE49-F238E27FC236}">
                <a16:creationId xmlns:a16="http://schemas.microsoft.com/office/drawing/2014/main" id="{77590EF1-62DB-E33F-3295-C228E687E9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7503886"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ŞUAYB (A.S.)</a:t>
            </a: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extLst>
              <p:ext uri="{D42A27DB-BD31-4B8C-83A1-F6EECF244321}">
                <p14:modId xmlns:p14="http://schemas.microsoft.com/office/powerpoint/2010/main" val="1132983595"/>
              </p:ext>
            </p:extLst>
          </p:nvPr>
        </p:nvGraphicFramePr>
        <p:xfrm>
          <a:off x="856343" y="1314751"/>
          <a:ext cx="10348686" cy="4737705"/>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kern="1200" dirty="0" err="1">
                          <a:solidFill>
                            <a:schemeClr val="tx1"/>
                          </a:solidFill>
                          <a:latin typeface="Arial" panose="020B0604020202020204" pitchFamily="34" charset="0"/>
                          <a:ea typeface="+mn-ea"/>
                          <a:cs typeface="Arial" panose="020B0604020202020204" pitchFamily="34" charset="0"/>
                        </a:rPr>
                        <a:t>Medyen</a:t>
                      </a:r>
                      <a:r>
                        <a:rPr lang="tr-TR" sz="1800" kern="1200" dirty="0">
                          <a:solidFill>
                            <a:schemeClr val="tx1"/>
                          </a:solidFill>
                          <a:latin typeface="Arial" panose="020B0604020202020204" pitchFamily="34" charset="0"/>
                          <a:ea typeface="+mn-ea"/>
                          <a:cs typeface="Arial" panose="020B0604020202020204" pitchFamily="34" charset="0"/>
                        </a:rPr>
                        <a:t> halkı, Hz. </a:t>
                      </a:r>
                      <a:r>
                        <a:rPr lang="tr-TR" sz="1800" kern="1200" dirty="0" err="1">
                          <a:solidFill>
                            <a:schemeClr val="tx1"/>
                          </a:solidFill>
                          <a:latin typeface="Arial" panose="020B0604020202020204" pitchFamily="34" charset="0"/>
                          <a:ea typeface="+mn-ea"/>
                          <a:cs typeface="Arial" panose="020B0604020202020204" pitchFamily="34" charset="0"/>
                        </a:rPr>
                        <a:t>Şuayb’in</a:t>
                      </a:r>
                      <a:r>
                        <a:rPr lang="tr-TR" sz="1800" kern="1200" dirty="0">
                          <a:solidFill>
                            <a:schemeClr val="tx1"/>
                          </a:solidFill>
                          <a:latin typeface="Arial" panose="020B0604020202020204" pitchFamily="34" charset="0"/>
                          <a:ea typeface="+mn-ea"/>
                          <a:cs typeface="Arial" panose="020B0604020202020204" pitchFamily="34" charset="0"/>
                        </a:rPr>
                        <a:t> (a.s.) uyarılarını ve öğütlerini dikkate alarak yüksek bir medeniyet inşa ettiler.</a:t>
                      </a:r>
                    </a:p>
                  </a:txBody>
                  <a:tcPr anchor="ct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Hz. </a:t>
                      </a:r>
                      <a:r>
                        <a:rPr lang="tr-TR" sz="1800" kern="1200" dirty="0" err="1">
                          <a:solidFill>
                            <a:schemeClr val="tx1"/>
                          </a:solidFill>
                          <a:latin typeface="Arial" panose="020B0604020202020204" pitchFamily="34" charset="0"/>
                          <a:ea typeface="+mn-ea"/>
                          <a:cs typeface="Arial" panose="020B0604020202020204" pitchFamily="34" charset="0"/>
                        </a:rPr>
                        <a:t>Şuayb</a:t>
                      </a:r>
                      <a:r>
                        <a:rPr lang="tr-TR" sz="1800" kern="1200" dirty="0">
                          <a:solidFill>
                            <a:schemeClr val="tx1"/>
                          </a:solidFill>
                          <a:latin typeface="Arial" panose="020B0604020202020204" pitchFamily="34" charset="0"/>
                          <a:ea typeface="+mn-ea"/>
                          <a:cs typeface="Arial" panose="020B0604020202020204" pitchFamily="34" charset="0"/>
                        </a:rPr>
                        <a:t> (a.s.) Allah’ın emirlerini kavmine tebliğindeki tatlı üslûbu ve güzel anlatımından dolayı “</a:t>
                      </a:r>
                      <a:r>
                        <a:rPr lang="tr-TR" sz="1800" kern="1200" dirty="0" err="1">
                          <a:solidFill>
                            <a:schemeClr val="tx1"/>
                          </a:solidFill>
                          <a:latin typeface="Arial" panose="020B0604020202020204" pitchFamily="34" charset="0"/>
                          <a:ea typeface="+mn-ea"/>
                          <a:cs typeface="Arial" panose="020B0604020202020204" pitchFamily="34" charset="0"/>
                        </a:rPr>
                        <a:t>Hatîbü’l</a:t>
                      </a:r>
                      <a:r>
                        <a:rPr lang="tr-TR" sz="1800" kern="1200" dirty="0">
                          <a:solidFill>
                            <a:schemeClr val="tx1"/>
                          </a:solidFill>
                          <a:latin typeface="Arial" panose="020B0604020202020204" pitchFamily="34" charset="0"/>
                          <a:ea typeface="+mn-ea"/>
                          <a:cs typeface="Arial" panose="020B0604020202020204" pitchFamily="34" charset="0"/>
                        </a:rPr>
                        <a:t>-</a:t>
                      </a:r>
                      <a:r>
                        <a:rPr lang="tr-TR" sz="1800" kern="1200" dirty="0" err="1">
                          <a:solidFill>
                            <a:schemeClr val="tx1"/>
                          </a:solidFill>
                          <a:latin typeface="Arial" panose="020B0604020202020204" pitchFamily="34" charset="0"/>
                          <a:ea typeface="+mn-ea"/>
                          <a:cs typeface="Arial" panose="020B0604020202020204" pitchFamily="34" charset="0"/>
                        </a:rPr>
                        <a:t>Enbiyâ</a:t>
                      </a:r>
                      <a:r>
                        <a:rPr lang="tr-TR" sz="1800" kern="1200" dirty="0">
                          <a:solidFill>
                            <a:schemeClr val="tx1"/>
                          </a:solidFill>
                          <a:latin typeface="Arial" panose="020B0604020202020204" pitchFamily="34" charset="0"/>
                          <a:ea typeface="+mn-ea"/>
                          <a:cs typeface="Arial" panose="020B0604020202020204" pitchFamily="34" charset="0"/>
                        </a:rPr>
                        <a:t>” diye nitelendirilir.</a:t>
                      </a:r>
                    </a:p>
                  </a:txBody>
                  <a:tcPr anchor="ct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514350" indent="-514350">
                        <a:buFont typeface="+mj-lt"/>
                        <a:buNone/>
                      </a:pPr>
                      <a:r>
                        <a:rPr lang="tr-TR" sz="1800" kern="1200" dirty="0">
                          <a:solidFill>
                            <a:schemeClr val="tx1"/>
                          </a:solidFill>
                          <a:latin typeface="Arial" panose="020B0604020202020204" pitchFamily="34" charset="0"/>
                          <a:ea typeface="+mn-ea"/>
                          <a:cs typeface="Arial" panose="020B0604020202020204" pitchFamily="34" charset="0"/>
                        </a:rPr>
                        <a:t>Hz. </a:t>
                      </a:r>
                      <a:r>
                        <a:rPr lang="tr-TR" sz="1800" kern="1200" dirty="0" err="1">
                          <a:solidFill>
                            <a:schemeClr val="tx1"/>
                          </a:solidFill>
                          <a:latin typeface="Arial" panose="020B0604020202020204" pitchFamily="34" charset="0"/>
                          <a:ea typeface="+mn-ea"/>
                          <a:cs typeface="Arial" panose="020B0604020202020204" pitchFamily="34" charset="0"/>
                        </a:rPr>
                        <a:t>Şuayb</a:t>
                      </a:r>
                      <a:r>
                        <a:rPr lang="tr-TR" sz="1800" kern="1200" dirty="0">
                          <a:solidFill>
                            <a:schemeClr val="tx1"/>
                          </a:solidFill>
                          <a:latin typeface="Arial" panose="020B0604020202020204" pitchFamily="34" charset="0"/>
                          <a:ea typeface="+mn-ea"/>
                          <a:cs typeface="Arial" panose="020B0604020202020204" pitchFamily="34" charset="0"/>
                        </a:rPr>
                        <a:t> (a.s.) “ölçüyü yarım tutun, ucuz verenlerden olmayın. Farklı </a:t>
                      </a:r>
                    </a:p>
                    <a:p>
                      <a:pPr marL="514350" indent="-514350">
                        <a:buFont typeface="+mj-lt"/>
                        <a:buNone/>
                      </a:pPr>
                      <a:r>
                        <a:rPr lang="tr-TR" sz="1800" kern="1200" dirty="0">
                          <a:solidFill>
                            <a:schemeClr val="tx1"/>
                          </a:solidFill>
                          <a:latin typeface="Arial" panose="020B0604020202020204" pitchFamily="34" charset="0"/>
                          <a:ea typeface="+mn-ea"/>
                          <a:cs typeface="Arial" panose="020B0604020202020204" pitchFamily="34" charset="0"/>
                        </a:rPr>
                        <a:t>teraziler ile tartın” şeklinde uyarılarda bulundu.</a:t>
                      </a:r>
                    </a:p>
                  </a:txBody>
                  <a:tcPr anchor="ct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Eykeliler, Allah’a (c.c.) iman etmeye yanaşmadılar ve ticarî hayatlarındaki haksızlık ve ölçüsüzlüğe devam ettiler.</a:t>
                      </a:r>
                    </a:p>
                  </a:txBody>
                  <a:tcPr anchor="ct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Hz. </a:t>
                      </a:r>
                      <a:r>
                        <a:rPr lang="tr-TR" sz="1800" kern="1200" dirty="0" err="1">
                          <a:solidFill>
                            <a:schemeClr val="tx1"/>
                          </a:solidFill>
                          <a:latin typeface="Arial" panose="020B0604020202020204" pitchFamily="34" charset="0"/>
                          <a:ea typeface="+mn-ea"/>
                          <a:cs typeface="Arial" panose="020B0604020202020204" pitchFamily="34" charset="0"/>
                        </a:rPr>
                        <a:t>Şuayb</a:t>
                      </a:r>
                      <a:r>
                        <a:rPr lang="tr-TR" sz="1800" kern="1200" dirty="0">
                          <a:solidFill>
                            <a:schemeClr val="tx1"/>
                          </a:solidFill>
                          <a:latin typeface="Arial" panose="020B0604020202020204" pitchFamily="34" charset="0"/>
                          <a:ea typeface="+mn-ea"/>
                          <a:cs typeface="Arial" panose="020B0604020202020204" pitchFamily="34" charset="0"/>
                        </a:rPr>
                        <a:t> (a.s.) halkına hatalarından dönmedikleri takdirde daha önceki kavimler gibi cezalandırılacaklarını söyledi. </a:t>
                      </a:r>
                    </a:p>
                  </a:txBody>
                  <a:tcPr anchor="ct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err="1">
                          <a:solidFill>
                            <a:schemeClr val="tx1"/>
                          </a:solidFill>
                          <a:latin typeface="Arial" panose="020B0604020202020204" pitchFamily="34" charset="0"/>
                          <a:ea typeface="+mn-ea"/>
                          <a:cs typeface="Arial" panose="020B0604020202020204" pitchFamily="34" charset="0"/>
                        </a:rPr>
                        <a:t>Medyenliler</a:t>
                      </a:r>
                      <a:r>
                        <a:rPr lang="tr-TR" sz="1800" kern="1200" dirty="0">
                          <a:solidFill>
                            <a:schemeClr val="tx1"/>
                          </a:solidFill>
                          <a:latin typeface="Arial" panose="020B0604020202020204" pitchFamily="34" charset="0"/>
                          <a:ea typeface="+mn-ea"/>
                          <a:cs typeface="Arial" panose="020B0604020202020204" pitchFamily="34" charset="0"/>
                        </a:rPr>
                        <a:t> kibirden gözleri kararmış bir toplum olmasına rağmen yok edici felaketi görüp tedbir alarak kurtulanlardan oldular.</a:t>
                      </a:r>
                    </a:p>
                  </a:txBody>
                  <a:tcPr anchor="ctr"/>
                </a:tc>
                <a:extLst>
                  <a:ext uri="{0D108BD9-81ED-4DB2-BD59-A6C34878D82A}">
                    <a16:rowId xmlns:a16="http://schemas.microsoft.com/office/drawing/2014/main" val="2273572961"/>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err="1">
                          <a:solidFill>
                            <a:schemeClr val="tx1"/>
                          </a:solidFill>
                          <a:latin typeface="Arial" panose="020B0604020202020204" pitchFamily="34" charset="0"/>
                          <a:ea typeface="+mn-ea"/>
                          <a:cs typeface="Arial" panose="020B0604020202020204" pitchFamily="34" charset="0"/>
                        </a:rPr>
                        <a:t>Medyen</a:t>
                      </a:r>
                      <a:r>
                        <a:rPr lang="tr-TR" sz="1800" kern="1200" dirty="0">
                          <a:solidFill>
                            <a:schemeClr val="tx1"/>
                          </a:solidFill>
                          <a:latin typeface="Arial" panose="020B0604020202020204" pitchFamily="34" charset="0"/>
                          <a:ea typeface="+mn-ea"/>
                          <a:cs typeface="Arial" panose="020B0604020202020204" pitchFamily="34" charset="0"/>
                        </a:rPr>
                        <a:t> ve </a:t>
                      </a:r>
                      <a:r>
                        <a:rPr lang="tr-TR" sz="1800" kern="1200" dirty="0" err="1">
                          <a:solidFill>
                            <a:schemeClr val="tx1"/>
                          </a:solidFill>
                          <a:latin typeface="Arial" panose="020B0604020202020204" pitchFamily="34" charset="0"/>
                          <a:ea typeface="+mn-ea"/>
                          <a:cs typeface="Arial" panose="020B0604020202020204" pitchFamily="34" charset="0"/>
                        </a:rPr>
                        <a:t>Eykelilerin</a:t>
                      </a:r>
                      <a:r>
                        <a:rPr lang="tr-TR" sz="1800" kern="1200" dirty="0">
                          <a:solidFill>
                            <a:schemeClr val="tx1"/>
                          </a:solidFill>
                          <a:latin typeface="Arial" panose="020B0604020202020204" pitchFamily="34" charset="0"/>
                          <a:ea typeface="+mn-ea"/>
                          <a:cs typeface="Arial" panose="020B0604020202020204" pitchFamily="34" charset="0"/>
                        </a:rPr>
                        <a:t> ticaretlerinde hile yaparak haksız kazanç elde etmeyi meşru görüyorlardı.</a:t>
                      </a:r>
                    </a:p>
                  </a:txBody>
                  <a:tcPr anchor="ctr"/>
                </a:tc>
                <a:extLst>
                  <a:ext uri="{0D108BD9-81ED-4DB2-BD59-A6C34878D82A}">
                    <a16:rowId xmlns:a16="http://schemas.microsoft.com/office/drawing/2014/main" val="3013158739"/>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037427"/>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1363372"/>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3391173"/>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2719404"/>
            <a:ext cx="453905" cy="576000"/>
          </a:xfrm>
          <a:prstGeom prst="rect">
            <a:avLst/>
          </a:prstGeom>
        </p:spPr>
      </p:pic>
      <p:pic>
        <p:nvPicPr>
          <p:cNvPr id="22" name="Resim 21" descr="grafik içeren bir resim&#10;&#10;Açıklama otomatik olarak oluşturuldu">
            <a:extLst>
              <a:ext uri="{FF2B5EF4-FFF2-40B4-BE49-F238E27FC236}">
                <a16:creationId xmlns:a16="http://schemas.microsoft.com/office/drawing/2014/main" id="{0AF783AF-8975-0BCA-3C42-41DBD04B7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4071496"/>
            <a:ext cx="603141"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5425377"/>
            <a:ext cx="603141" cy="576000"/>
          </a:xfrm>
          <a:prstGeom prst="rect">
            <a:avLst/>
          </a:prstGeom>
        </p:spPr>
      </p:pic>
      <p:pic>
        <p:nvPicPr>
          <p:cNvPr id="24" name="Resim 23" descr="simge, sembol, grafik içeren bir resim&#10;&#10;Açıklama otomatik olarak oluşturuldu">
            <a:extLst>
              <a:ext uri="{FF2B5EF4-FFF2-40B4-BE49-F238E27FC236}">
                <a16:creationId xmlns:a16="http://schemas.microsoft.com/office/drawing/2014/main" id="{D174418E-42C1-54EA-9810-03155BC3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4745575"/>
            <a:ext cx="453905"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a:extLst>
              <a:ext uri="{FF2B5EF4-FFF2-40B4-BE49-F238E27FC236}">
                <a16:creationId xmlns:a16="http://schemas.microsoft.com/office/drawing/2014/main" id="{6A61689A-97D3-BDEF-310C-304A697A6E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ŞUAYB (A.S.)</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80" y="3119288"/>
            <a:ext cx="7817280"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Medyen, ticaret yolları üzerinde kurulmuş önemli bir şehirdi.</a:t>
            </a:r>
          </a:p>
        </p:txBody>
      </p:sp>
      <p:pic>
        <p:nvPicPr>
          <p:cNvPr id="9" name="Resim 8" descr="ekran görüntüsü, iç mekan, pencere, zemin içeren bir resim&#10;&#10;Açıklama otomatik olarak oluşturuldu">
            <a:extLst>
              <a:ext uri="{FF2B5EF4-FFF2-40B4-BE49-F238E27FC236}">
                <a16:creationId xmlns:a16="http://schemas.microsoft.com/office/drawing/2014/main" id="{C7BF13BB-A9CA-6E83-05E8-AA8FCDE56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pic>
        <p:nvPicPr>
          <p:cNvPr id="11" name="Resim 10" descr="gökyüzü, dış mekan, Çorak arazi, dağ içeren bir resim&#10;&#10;Açıklama otomatik olarak oluşturuldu">
            <a:extLst>
              <a:ext uri="{FF2B5EF4-FFF2-40B4-BE49-F238E27FC236}">
                <a16:creationId xmlns:a16="http://schemas.microsoft.com/office/drawing/2014/main" id="{2885978B-FBDD-C8DF-B640-4393B4FDE2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116480" y="1382804"/>
            <a:ext cx="7804656"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Kur’an-ı Kerim’de açıkça ifade edildiği üzere Hz. Şuayb (a.s.), Medyen ve </a:t>
            </a:r>
            <a:r>
              <a:rPr lang="tr-TR" sz="3000" dirty="0" err="1">
                <a:latin typeface="Arial" panose="020B0604020202020204" pitchFamily="34" charset="0"/>
                <a:cs typeface="Arial" panose="020B0604020202020204" pitchFamily="34" charset="0"/>
              </a:rPr>
              <a:t>Eyke</a:t>
            </a:r>
            <a:r>
              <a:rPr lang="tr-TR" sz="3000" dirty="0">
                <a:latin typeface="Arial" panose="020B0604020202020204" pitchFamily="34" charset="0"/>
                <a:cs typeface="Arial" panose="020B0604020202020204" pitchFamily="34" charset="0"/>
              </a:rPr>
              <a:t> halkına peygamber olarak gönderilmiştir.</a:t>
            </a:r>
          </a:p>
        </p:txBody>
      </p:sp>
      <p:sp>
        <p:nvSpPr>
          <p:cNvPr id="8" name="Metin kutusu 7">
            <a:extLst>
              <a:ext uri="{FF2B5EF4-FFF2-40B4-BE49-F238E27FC236}">
                <a16:creationId xmlns:a16="http://schemas.microsoft.com/office/drawing/2014/main" id="{EEBD4253-A355-B4CF-A3D4-F5E7BF434074}"/>
              </a:ext>
            </a:extLst>
          </p:cNvPr>
          <p:cNvSpPr txBox="1"/>
          <p:nvPr/>
        </p:nvSpPr>
        <p:spPr>
          <a:xfrm>
            <a:off x="4116480" y="4394107"/>
            <a:ext cx="7526882" cy="1015663"/>
          </a:xfrm>
          <a:prstGeom prst="rect">
            <a:avLst/>
          </a:prstGeom>
          <a:noFill/>
          <a:ln>
            <a:noFill/>
          </a:ln>
        </p:spPr>
        <p:txBody>
          <a:bodyPr wrap="square" rtlCol="0">
            <a:spAutoFit/>
          </a:bodyPr>
          <a:lstStyle/>
          <a:p>
            <a:pPr>
              <a:spcAft>
                <a:spcPts val="600"/>
              </a:spcAft>
            </a:pPr>
            <a:r>
              <a:rPr lang="tr-TR" sz="3000" dirty="0" err="1">
                <a:latin typeface="Arial" panose="020B0604020202020204" pitchFamily="34" charset="0"/>
                <a:cs typeface="Arial" panose="020B0604020202020204" pitchFamily="34" charset="0"/>
              </a:rPr>
              <a:t>Eyke</a:t>
            </a:r>
            <a:r>
              <a:rPr lang="tr-TR" sz="3000" dirty="0">
                <a:latin typeface="Arial" panose="020B0604020202020204" pitchFamily="34" charset="0"/>
                <a:cs typeface="Arial" panose="020B0604020202020204" pitchFamily="34" charset="0"/>
              </a:rPr>
              <a:t> ise dağları, ormanları ve verimli toprakları olan geniş bir şehir idi.</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sim 19">
            <a:extLst>
              <a:ext uri="{FF2B5EF4-FFF2-40B4-BE49-F238E27FC236}">
                <a16:creationId xmlns:a16="http://schemas.microsoft.com/office/drawing/2014/main" id="{867C0DD8-D144-B811-EBC4-BAE0AC4A7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7414261"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kavramları Sözcük Avı bulmacasından bulunuz.</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a:off x="2668023" y="4251693"/>
            <a:ext cx="258981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rot="5400000">
            <a:off x="3354670" y="5006620"/>
            <a:ext cx="1884825"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a:off x="6262720" y="4251816"/>
            <a:ext cx="3271105"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2645473" y="1224402"/>
            <a:ext cx="6193728"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6953250" y="5258665"/>
            <a:ext cx="2580575"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a:off x="4048125" y="2737465"/>
            <a:ext cx="4039874"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Köşeleri Yuvarlatılmış 14">
            <a:extLst>
              <a:ext uri="{FF2B5EF4-FFF2-40B4-BE49-F238E27FC236}">
                <a16:creationId xmlns:a16="http://schemas.microsoft.com/office/drawing/2014/main" id="{2536B0D7-3ED5-10F6-685F-1649D5C96C76}"/>
              </a:ext>
            </a:extLst>
          </p:cNvPr>
          <p:cNvSpPr/>
          <p:nvPr/>
        </p:nvSpPr>
        <p:spPr>
          <a:xfrm rot="5400000">
            <a:off x="7901017" y="2481997"/>
            <a:ext cx="289040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6" name="Dikdörtgen: Köşeleri Yuvarlatılmış 15">
            <a:extLst>
              <a:ext uri="{FF2B5EF4-FFF2-40B4-BE49-F238E27FC236}">
                <a16:creationId xmlns:a16="http://schemas.microsoft.com/office/drawing/2014/main" id="{D05E0743-2A52-6FA3-FBFF-51A2ADC40337}"/>
              </a:ext>
            </a:extLst>
          </p:cNvPr>
          <p:cNvSpPr/>
          <p:nvPr/>
        </p:nvSpPr>
        <p:spPr>
          <a:xfrm rot="5400000">
            <a:off x="1406525" y="3498375"/>
            <a:ext cx="2898212"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10800000">
            <a:off x="2603499" y="5761424"/>
            <a:ext cx="4810760"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Köşeleri Yuvarlatılmış 17">
            <a:extLst>
              <a:ext uri="{FF2B5EF4-FFF2-40B4-BE49-F238E27FC236}">
                <a16:creationId xmlns:a16="http://schemas.microsoft.com/office/drawing/2014/main" id="{2BAC8015-2E24-21CE-EB8C-45D44E8CF5A1}"/>
              </a:ext>
            </a:extLst>
          </p:cNvPr>
          <p:cNvSpPr/>
          <p:nvPr/>
        </p:nvSpPr>
        <p:spPr>
          <a:xfrm rot="5400000">
            <a:off x="4759067" y="2728058"/>
            <a:ext cx="3382523"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ŞUAYB (A.S.)</a:t>
            </a: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MEDYEN</a:t>
            </a:r>
          </a:p>
          <a:p>
            <a:pPr algn="ctr">
              <a:lnSpc>
                <a:spcPct val="150000"/>
              </a:lnSpc>
              <a:spcAft>
                <a:spcPts val="600"/>
              </a:spcAft>
            </a:pPr>
            <a:r>
              <a:rPr lang="tr-TR" b="1" dirty="0">
                <a:latin typeface="Arial" panose="020B0604020202020204" pitchFamily="34" charset="0"/>
                <a:cs typeface="Arial" panose="020B0604020202020204" pitchFamily="34" charset="0"/>
              </a:rPr>
              <a:t>TARTI</a:t>
            </a:r>
          </a:p>
          <a:p>
            <a:pPr algn="ctr">
              <a:lnSpc>
                <a:spcPct val="150000"/>
              </a:lnSpc>
              <a:spcAft>
                <a:spcPts val="600"/>
              </a:spcAft>
            </a:pPr>
            <a:r>
              <a:rPr lang="tr-TR" b="1" dirty="0">
                <a:latin typeface="Arial" panose="020B0604020202020204" pitchFamily="34" charset="0"/>
                <a:cs typeface="Arial" panose="020B0604020202020204" pitchFamily="34" charset="0"/>
              </a:rPr>
              <a:t>TİCARET</a:t>
            </a:r>
          </a:p>
          <a:p>
            <a:pPr algn="ctr">
              <a:lnSpc>
                <a:spcPct val="150000"/>
              </a:lnSpc>
              <a:spcAft>
                <a:spcPts val="600"/>
              </a:spcAft>
            </a:pPr>
            <a:r>
              <a:rPr lang="tr-TR" b="1" dirty="0">
                <a:latin typeface="Arial" panose="020B0604020202020204" pitchFamily="34" charset="0"/>
                <a:cs typeface="Arial" panose="020B0604020202020204" pitchFamily="34" charset="0"/>
              </a:rPr>
              <a:t>EYKE</a:t>
            </a:r>
          </a:p>
          <a:p>
            <a:pPr algn="ctr">
              <a:lnSpc>
                <a:spcPct val="150000"/>
              </a:lnSpc>
              <a:spcAft>
                <a:spcPts val="600"/>
              </a:spcAft>
            </a:pPr>
            <a:r>
              <a:rPr lang="tr-TR" b="1" dirty="0">
                <a:latin typeface="Arial" panose="020B0604020202020204" pitchFamily="34" charset="0"/>
                <a:cs typeface="Arial" panose="020B0604020202020204" pitchFamily="34" charset="0"/>
              </a:rPr>
              <a:t>TERAZİ</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TEVHİT</a:t>
            </a:r>
          </a:p>
          <a:p>
            <a:pPr algn="ctr">
              <a:lnSpc>
                <a:spcPct val="150000"/>
              </a:lnSpc>
              <a:spcAft>
                <a:spcPts val="600"/>
              </a:spcAft>
            </a:pPr>
            <a:r>
              <a:rPr lang="tr-TR" b="1" dirty="0">
                <a:latin typeface="Arial" panose="020B0604020202020204" pitchFamily="34" charset="0"/>
                <a:cs typeface="Arial" panose="020B0604020202020204" pitchFamily="34" charset="0"/>
              </a:rPr>
              <a:t>HZ. ŞUAYB</a:t>
            </a:r>
          </a:p>
          <a:p>
            <a:pPr algn="ctr">
              <a:lnSpc>
                <a:spcPct val="150000"/>
              </a:lnSpc>
              <a:spcAft>
                <a:spcPts val="600"/>
              </a:spcAft>
            </a:pPr>
            <a:r>
              <a:rPr lang="tr-TR" b="1" dirty="0">
                <a:latin typeface="Arial" panose="020B0604020202020204" pitchFamily="34" charset="0"/>
                <a:cs typeface="Arial" panose="020B0604020202020204" pitchFamily="34" charset="0"/>
              </a:rPr>
              <a:t>DÜRÜSTLÜK</a:t>
            </a:r>
          </a:p>
          <a:p>
            <a:pPr algn="ctr">
              <a:lnSpc>
                <a:spcPct val="150000"/>
              </a:lnSpc>
              <a:spcAft>
                <a:spcPts val="600"/>
              </a:spcAft>
            </a:pPr>
            <a:r>
              <a:rPr lang="tr-TR" b="1" dirty="0">
                <a:latin typeface="Arial" panose="020B0604020202020204" pitchFamily="34" charset="0"/>
                <a:cs typeface="Arial" panose="020B0604020202020204" pitchFamily="34" charset="0"/>
              </a:rPr>
              <a:t>ÖLÇÜ</a:t>
            </a:r>
          </a:p>
          <a:p>
            <a:pPr algn="ctr">
              <a:lnSpc>
                <a:spcPct val="150000"/>
              </a:lnSpc>
              <a:spcAft>
                <a:spcPts val="600"/>
              </a:spcAft>
            </a:pPr>
            <a:r>
              <a:rPr lang="tr-TR" b="1" dirty="0">
                <a:latin typeface="Arial" panose="020B0604020202020204" pitchFamily="34" charset="0"/>
                <a:cs typeface="Arial" panose="020B0604020202020204" pitchFamily="34" charset="0"/>
              </a:rPr>
              <a:t>ŞİRK</a:t>
            </a: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5" name="4 Tablo">
            <a:extLst>
              <a:ext uri="{FF2B5EF4-FFF2-40B4-BE49-F238E27FC236}">
                <a16:creationId xmlns:a16="http://schemas.microsoft.com/office/drawing/2014/main" id="{3D06093B-E0F7-C4B1-72C5-2A526F64DB5D}"/>
              </a:ext>
            </a:extLst>
          </p:cNvPr>
          <p:cNvGraphicFramePr>
            <a:graphicFrameLocks noGrp="1"/>
          </p:cNvGraphicFramePr>
          <p:nvPr>
            <p:extLst>
              <p:ext uri="{D42A27DB-BD31-4B8C-83A1-F6EECF244321}">
                <p14:modId xmlns:p14="http://schemas.microsoft.com/office/powerpoint/2010/main" val="4082517004"/>
              </p:ext>
            </p:extLst>
          </p:nvPr>
        </p:nvGraphicFramePr>
        <p:xfrm>
          <a:off x="2496000" y="1163000"/>
          <a:ext cx="7200000" cy="504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tblGrid>
              <a:tr h="504000">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dirty="0">
                          <a:solidFill>
                            <a:schemeClr val="tx1"/>
                          </a:solidFill>
                        </a:rPr>
                        <a:t>R</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T</a:t>
                      </a:r>
                    </a:p>
                  </a:txBody>
                  <a:tcPr anchor="ctr"/>
                </a:tc>
                <a:extLst>
                  <a:ext uri="{0D108BD9-81ED-4DB2-BD59-A6C34878D82A}">
                    <a16:rowId xmlns:a16="http://schemas.microsoft.com/office/drawing/2014/main" val="10000"/>
                  </a:ext>
                </a:extLst>
              </a:tr>
              <a:tr h="504000">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Q</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Ğ</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a:solidFill>
                            <a:schemeClr val="tx1"/>
                          </a:solidFill>
                          <a:latin typeface="+mn-lt"/>
                          <a:ea typeface="+mn-ea"/>
                          <a:cs typeface="+mn-cs"/>
                        </a:rPr>
                        <a:t>E</a:t>
                      </a:r>
                      <a:endParaRPr lang="tr-TR" sz="2000" kern="1200" dirty="0">
                        <a:solidFill>
                          <a:schemeClr val="tx1"/>
                        </a:solidFill>
                        <a:latin typeface="+mn-lt"/>
                        <a:ea typeface="+mn-ea"/>
                        <a:cs typeface="+mn-cs"/>
                      </a:endParaRPr>
                    </a:p>
                  </a:txBody>
                  <a:tcPr anchor="ctr"/>
                </a:tc>
                <a:tc>
                  <a:txBody>
                    <a:bodyPr/>
                    <a:lstStyle/>
                    <a:p>
                      <a:pPr algn="ctr"/>
                      <a:r>
                        <a:rPr lang="tr-TR" sz="2000" kern="1200" dirty="0">
                          <a:solidFill>
                            <a:schemeClr val="tx1"/>
                          </a:solidFill>
                          <a:latin typeface="+mn-lt"/>
                          <a:ea typeface="+mn-ea"/>
                          <a:cs typeface="+mn-cs"/>
                        </a:rPr>
                        <a:t>E</a:t>
                      </a:r>
                    </a:p>
                  </a:txBody>
                  <a:tcPr anchor="ctr"/>
                </a:tc>
                <a:extLst>
                  <a:ext uri="{0D108BD9-81ED-4DB2-BD59-A6C34878D82A}">
                    <a16:rowId xmlns:a16="http://schemas.microsoft.com/office/drawing/2014/main" val="10001"/>
                  </a:ext>
                </a:extLst>
              </a:tr>
              <a:tr h="504000">
                <a:tc>
                  <a:txBody>
                    <a:bodyPr/>
                    <a:lstStyle/>
                    <a:p>
                      <a:pPr algn="ctr"/>
                      <a:r>
                        <a:rPr lang="tr-TR" sz="2000" kern="1200" dirty="0">
                          <a:solidFill>
                            <a:schemeClr val="tx1"/>
                          </a:solidFill>
                          <a:latin typeface="+mn-lt"/>
                          <a:ea typeface="+mn-ea"/>
                          <a:cs typeface="+mn-cs"/>
                        </a:rPr>
                        <a:t>M</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H</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T</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Y</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H</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C</a:t>
                      </a:r>
                    </a:p>
                  </a:txBody>
                  <a:tcPr anchor="ctr"/>
                </a:tc>
                <a:tc>
                  <a:txBody>
                    <a:bodyPr/>
                    <a:lstStyle/>
                    <a:p>
                      <a:pPr algn="ctr"/>
                      <a:r>
                        <a:rPr lang="tr-TR" dirty="0">
                          <a:solidFill>
                            <a:schemeClr val="tx1"/>
                          </a:solidFill>
                        </a:rPr>
                        <a:t>V</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E</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N</a:t>
                      </a:r>
                    </a:p>
                  </a:txBody>
                  <a:tcPr anchor="ctr"/>
                </a:tc>
                <a:tc>
                  <a:txBody>
                    <a:bodyPr/>
                    <a:lstStyle/>
                    <a:p>
                      <a:pPr algn="ctr"/>
                      <a:r>
                        <a:rPr lang="tr-TR" dirty="0">
                          <a:solidFill>
                            <a:schemeClr val="tx1"/>
                          </a:solidFill>
                        </a:rPr>
                        <a:t>V</a:t>
                      </a:r>
                    </a:p>
                  </a:txBody>
                  <a:tcPr anchor="ctr"/>
                </a:tc>
                <a:extLst>
                  <a:ext uri="{0D108BD9-81ED-4DB2-BD59-A6C34878D82A}">
                    <a16:rowId xmlns:a16="http://schemas.microsoft.com/office/drawing/2014/main" val="10002"/>
                  </a:ext>
                </a:extLst>
              </a:tr>
              <a:tr h="504000">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Q</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H</a:t>
                      </a:r>
                    </a:p>
                  </a:txBody>
                  <a:tcPr anchor="ctr"/>
                </a:tc>
                <a:extLst>
                  <a:ext uri="{0D108BD9-81ED-4DB2-BD59-A6C34878D82A}">
                    <a16:rowId xmlns:a16="http://schemas.microsoft.com/office/drawing/2014/main" val="10003"/>
                  </a:ext>
                </a:extLst>
              </a:tr>
              <a:tr h="504000">
                <a:tc>
                  <a:txBody>
                    <a:bodyPr/>
                    <a:lstStyle/>
                    <a:p>
                      <a:pPr algn="ctr"/>
                      <a:r>
                        <a:rPr lang="tr-TR" sz="2000" kern="1200" dirty="0">
                          <a:solidFill>
                            <a:schemeClr val="tx1"/>
                          </a:solidFill>
                          <a:latin typeface="+mn-lt"/>
                          <a:ea typeface="+mn-ea"/>
                          <a:cs typeface="+mn-cs"/>
                        </a:rPr>
                        <a:t>D</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X</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A</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H</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R</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H</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T</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Y</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İ</a:t>
                      </a:r>
                    </a:p>
                  </a:txBody>
                  <a:tcPr anchor="ctr"/>
                </a:tc>
                <a:extLst>
                  <a:ext uri="{0D108BD9-81ED-4DB2-BD59-A6C34878D82A}">
                    <a16:rowId xmlns:a16="http://schemas.microsoft.com/office/drawing/2014/main" val="10004"/>
                  </a:ext>
                </a:extLst>
              </a:tr>
              <a:tr h="504000">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Ç</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F</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T</a:t>
                      </a:r>
                    </a:p>
                  </a:txBody>
                  <a:tcPr anchor="ctr"/>
                </a:tc>
                <a:extLst>
                  <a:ext uri="{0D108BD9-81ED-4DB2-BD59-A6C34878D82A}">
                    <a16:rowId xmlns:a16="http://schemas.microsoft.com/office/drawing/2014/main" val="10005"/>
                  </a:ext>
                </a:extLst>
              </a:tr>
              <a:tr h="504000">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I</a:t>
                      </a:r>
                    </a:p>
                  </a:txBody>
                  <a:tcPr anchor="ctr"/>
                </a:tc>
                <a:extLst>
                  <a:ext uri="{0D108BD9-81ED-4DB2-BD59-A6C34878D82A}">
                    <a16:rowId xmlns:a16="http://schemas.microsoft.com/office/drawing/2014/main" val="10006"/>
                  </a:ext>
                </a:extLst>
              </a:tr>
              <a:tr h="504000">
                <a:tc>
                  <a:txBody>
                    <a:bodyPr/>
                    <a:lstStyle/>
                    <a:p>
                      <a:pPr marL="0" algn="ctr" defTabSz="914400" rtl="0" eaLnBrk="1" latinLnBrk="0" hangingPunct="1"/>
                      <a:r>
                        <a:rPr lang="tr-TR" sz="2000" kern="1200" dirty="0">
                          <a:solidFill>
                            <a:schemeClr val="tx1"/>
                          </a:solidFill>
                          <a:latin typeface="+mn-lt"/>
                          <a:ea typeface="+mn-ea"/>
                          <a:cs typeface="+mn-cs"/>
                        </a:rPr>
                        <a:t>N</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Z</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R</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S</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M</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A</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D</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E</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M</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P</a:t>
                      </a:r>
                    </a:p>
                  </a:txBody>
                  <a:tcPr anchor="ctr"/>
                </a:tc>
                <a:extLst>
                  <a:ext uri="{0D108BD9-81ED-4DB2-BD59-A6C34878D82A}">
                    <a16:rowId xmlns:a16="http://schemas.microsoft.com/office/drawing/2014/main" val="10007"/>
                  </a:ext>
                </a:extLst>
              </a:tr>
              <a:tr h="504000">
                <a:tc>
                  <a:txBody>
                    <a:bodyPr/>
                    <a:lstStyle/>
                    <a:p>
                      <a:pPr algn="ctr"/>
                      <a:r>
                        <a:rPr lang="tr-TR" sz="2000" kern="1200" dirty="0">
                          <a:solidFill>
                            <a:schemeClr val="tx1"/>
                          </a:solidFill>
                          <a:latin typeface="+mn-lt"/>
                          <a:ea typeface="+mn-ea"/>
                          <a:cs typeface="+mn-cs"/>
                        </a:rPr>
                        <a:t>W</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W</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Ö</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Ç</a:t>
                      </a:r>
                    </a:p>
                  </a:txBody>
                  <a:tcPr anchor="ctr"/>
                </a:tc>
                <a:tc>
                  <a:txBody>
                    <a:bodyPr/>
                    <a:lstStyle/>
                    <a:p>
                      <a:pPr algn="ctr"/>
                      <a:r>
                        <a:rPr lang="tr-TR" sz="2000" kern="1200" dirty="0">
                          <a:solidFill>
                            <a:schemeClr val="tx1"/>
                          </a:solidFill>
                          <a:latin typeface="+mn-lt"/>
                          <a:ea typeface="+mn-ea"/>
                          <a:cs typeface="+mn-cs"/>
                        </a:rPr>
                        <a:t>Ü</a:t>
                      </a:r>
                    </a:p>
                  </a:txBody>
                  <a:tcPr anchor="ctr"/>
                </a:tc>
                <a:extLst>
                  <a:ext uri="{0D108BD9-81ED-4DB2-BD59-A6C34878D82A}">
                    <a16:rowId xmlns:a16="http://schemas.microsoft.com/office/drawing/2014/main" val="10008"/>
                  </a:ext>
                </a:extLst>
              </a:tr>
              <a:tr h="504000">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Ç</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İ</a:t>
                      </a:r>
                    </a:p>
                  </a:txBody>
                  <a:tcPr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5" grpId="0" animBg="1"/>
      <p:bldP spid="16"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Resim 30">
            <a:extLst>
              <a:ext uri="{FF2B5EF4-FFF2-40B4-BE49-F238E27FC236}">
                <a16:creationId xmlns:a16="http://schemas.microsoft.com/office/drawing/2014/main" id="{9DFA7A89-DE5B-1C30-5A19-B876EBDB73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8360229"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ŞUAYB (A.S.)</a:t>
            </a: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4" y="1358447"/>
            <a:ext cx="2044425"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Ölçü ve tartı</a:t>
            </a: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4" y="2210748"/>
            <a:ext cx="2922019"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Tevhit</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4" y="3044363"/>
            <a:ext cx="2704825"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Hz. Şuayb</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4" y="3892084"/>
            <a:ext cx="2387325" cy="461665"/>
          </a:xfrm>
          <a:prstGeom prst="rect">
            <a:avLst/>
          </a:prstGeom>
          <a:noFill/>
          <a:ln>
            <a:noFill/>
          </a:ln>
        </p:spPr>
        <p:txBody>
          <a:bodyPr wrap="square" rtlCol="0">
            <a:spAutoFit/>
          </a:bodyPr>
          <a:lstStyle/>
          <a:p>
            <a:pPr>
              <a:spcAft>
                <a:spcPts val="600"/>
              </a:spcAft>
            </a:pPr>
            <a:r>
              <a:rPr lang="tr-TR" sz="2400" b="1" dirty="0" err="1">
                <a:solidFill>
                  <a:schemeClr val="bg1"/>
                </a:solidFill>
                <a:latin typeface="Arial" panose="020B0604020202020204" pitchFamily="34" charset="0"/>
                <a:cs typeface="Arial" panose="020B0604020202020204" pitchFamily="34" charset="0"/>
              </a:rPr>
              <a:t>Hâtibü'l</a:t>
            </a:r>
            <a:r>
              <a:rPr lang="tr-TR" sz="2400" b="1" dirty="0">
                <a:solidFill>
                  <a:schemeClr val="bg1"/>
                </a:solidFill>
                <a:latin typeface="Arial" panose="020B0604020202020204" pitchFamily="34" charset="0"/>
                <a:cs typeface="Arial" panose="020B0604020202020204" pitchFamily="34" charset="0"/>
              </a:rPr>
              <a:t>-enbiya</a:t>
            </a: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5" y="4730279"/>
            <a:ext cx="2223764"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Medyen</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5" y="5582765"/>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Ticaret</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399047"/>
            <a:ext cx="6443562"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Medyen ve </a:t>
            </a:r>
            <a:r>
              <a:rPr lang="tr-TR" sz="2000" dirty="0" err="1">
                <a:solidFill>
                  <a:schemeClr val="bg1"/>
                </a:solidFill>
                <a:latin typeface="Arial" panose="020B0604020202020204" pitchFamily="34" charset="0"/>
                <a:cs typeface="Arial" panose="020B0604020202020204" pitchFamily="34" charset="0"/>
              </a:rPr>
              <a:t>Eyke</a:t>
            </a:r>
            <a:r>
              <a:rPr lang="tr-TR" sz="2000" dirty="0">
                <a:solidFill>
                  <a:schemeClr val="bg1"/>
                </a:solidFill>
                <a:latin typeface="Arial" panose="020B0604020202020204" pitchFamily="34" charset="0"/>
                <a:cs typeface="Arial" panose="020B0604020202020204" pitchFamily="34" charset="0"/>
              </a:rPr>
              <a:t> halkına gönderilen peygamber</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085063"/>
            <a:ext cx="644356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Hicaz’ın kuzeyi Kızıldeniz’in doğusu, Filistin’in güneyindeki önemli şehir</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2928134"/>
            <a:ext cx="6443560" cy="707886"/>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Medyen ve Eykelilerin ekonomik faaliyetler yaptığı geçim kaynağı</a:t>
            </a: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765262"/>
            <a:ext cx="632364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Şuayb’ın (a.s.) tebliğdeki üslûbu ve güzel anlatımından dolayı aldığı lakap</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0" y="4621584"/>
            <a:ext cx="6608455" cy="692497"/>
          </a:xfrm>
          <a:prstGeom prst="rect">
            <a:avLst/>
          </a:prstGeom>
          <a:noFill/>
          <a:ln>
            <a:noFill/>
          </a:ln>
        </p:spPr>
        <p:txBody>
          <a:bodyPr wrap="square" rtlCol="0">
            <a:spAutoFit/>
          </a:bodyPr>
          <a:lstStyle/>
          <a:p>
            <a:pPr>
              <a:spcAft>
                <a:spcPts val="600"/>
              </a:spcAft>
            </a:pPr>
            <a:r>
              <a:rPr lang="tr-TR" sz="1950" dirty="0">
                <a:solidFill>
                  <a:schemeClr val="bg1"/>
                </a:solidFill>
                <a:latin typeface="Arial" panose="020B0604020202020204" pitchFamily="34" charset="0"/>
                <a:cs typeface="Arial" panose="020B0604020202020204" pitchFamily="34" charset="0"/>
              </a:rPr>
              <a:t>Medyen ve </a:t>
            </a:r>
            <a:r>
              <a:rPr lang="tr-TR" sz="1950" dirty="0" err="1">
                <a:solidFill>
                  <a:schemeClr val="bg1"/>
                </a:solidFill>
                <a:latin typeface="Arial" panose="020B0604020202020204" pitchFamily="34" charset="0"/>
                <a:cs typeface="Arial" panose="020B0604020202020204" pitchFamily="34" charset="0"/>
              </a:rPr>
              <a:t>Eykelilerin</a:t>
            </a:r>
            <a:r>
              <a:rPr lang="tr-TR" sz="1950" dirty="0">
                <a:solidFill>
                  <a:schemeClr val="bg1"/>
                </a:solidFill>
                <a:latin typeface="Arial" panose="020B0604020202020204" pitchFamily="34" charset="0"/>
                <a:cs typeface="Arial" panose="020B0604020202020204" pitchFamily="34" charset="0"/>
              </a:rPr>
              <a:t> hile, haksızlık ve adaletsizlik yaptıkları unsurlar</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611256"/>
            <a:ext cx="6443560"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Allah’ın (c.c.) varlığı ve birliği inancı</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fill="hold"/>
                                        <p:tgtEl>
                                          <p:spTgt spid="21"/>
                                        </p:tgtEl>
                                        <p:attrNameLst>
                                          <p:attrName>ppt_x</p:attrName>
                                        </p:attrNameLst>
                                      </p:cBhvr>
                                      <p:tavLst>
                                        <p:tav tm="0">
                                          <p:val>
                                            <p:strVal val="#ppt_x"/>
                                          </p:val>
                                        </p:tav>
                                        <p:tav tm="100000">
                                          <p:val>
                                            <p:strVal val="#ppt_x"/>
                                          </p:val>
                                        </p:tav>
                                      </p:tavLst>
                                    </p:anim>
                                    <p:anim calcmode="lin" valueType="num">
                                      <p:cBhvr additive="base">
                                        <p:cTn id="2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a:extLst>
              <a:ext uri="{FF2B5EF4-FFF2-40B4-BE49-F238E27FC236}">
                <a16:creationId xmlns:a16="http://schemas.microsoft.com/office/drawing/2014/main" id="{B4631DD1-BC0F-50D7-8461-90453C9A6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ŞUAYB (A.S.)</a:t>
            </a: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9FDED29E-2E9C-9960-D263-C176780E5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ŞUAYB (A.S.)</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7" name="Resim 6" descr="metin, harita içeren bir resim&#10;&#10;Açıklama otomatik olarak oluşturuldu">
            <a:extLst>
              <a:ext uri="{FF2B5EF4-FFF2-40B4-BE49-F238E27FC236}">
                <a16:creationId xmlns:a16="http://schemas.microsoft.com/office/drawing/2014/main" id="{632EB1B4-8EDD-72E7-E760-86A3E1CD2C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6" name="Dikdörtgen: Köşeleri Yuvarlatılmış 5">
            <a:extLst>
              <a:ext uri="{FF2B5EF4-FFF2-40B4-BE49-F238E27FC236}">
                <a16:creationId xmlns:a16="http://schemas.microsoft.com/office/drawing/2014/main" id="{0EE962B4-B7E4-C2C4-A596-4C72E0FCB6D9}"/>
              </a:ext>
            </a:extLst>
          </p:cNvPr>
          <p:cNvSpPr/>
          <p:nvPr/>
        </p:nvSpPr>
        <p:spPr>
          <a:xfrm>
            <a:off x="140790" y="589436"/>
            <a:ext cx="3333600" cy="502678"/>
          </a:xfrm>
          <a:prstGeom prst="roundRect">
            <a:avLst/>
          </a:prstGeom>
          <a:solidFill>
            <a:srgbClr val="0097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700" b="1" dirty="0">
                <a:latin typeface="Arial" panose="020B0604020202020204" pitchFamily="34" charset="0"/>
                <a:cs typeface="Arial" panose="020B0604020202020204" pitchFamily="34" charset="0"/>
              </a:rPr>
              <a:t>YAŞADIĞI DÖNEM VE MEKÂN</a:t>
            </a:r>
          </a:p>
        </p:txBody>
      </p:sp>
      <p:sp>
        <p:nvSpPr>
          <p:cNvPr id="8" name="Metin kutusu 7">
            <a:extLst>
              <a:ext uri="{FF2B5EF4-FFF2-40B4-BE49-F238E27FC236}">
                <a16:creationId xmlns:a16="http://schemas.microsoft.com/office/drawing/2014/main" id="{C4081768-5951-F205-EDEB-5986E8C7B166}"/>
              </a:ext>
            </a:extLst>
          </p:cNvPr>
          <p:cNvSpPr txBox="1"/>
          <p:nvPr/>
        </p:nvSpPr>
        <p:spPr>
          <a:xfrm>
            <a:off x="3615180" y="3225732"/>
            <a:ext cx="8071642"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Hz. Şuayb (a.s.) Hicaz’ın kuzeybatısından başlayıp Kızıldeniz’in doğu sahiline, Güney Filistin’e ve Sina Yarımadası’nın bir bölümüne kadar uzanan bölgelerde olan </a:t>
            </a:r>
            <a:r>
              <a:rPr lang="tr-TR" sz="3000" dirty="0">
                <a:solidFill>
                  <a:srgbClr val="FF0000"/>
                </a:solidFill>
                <a:latin typeface="Arial" panose="020B0604020202020204" pitchFamily="34" charset="0"/>
                <a:cs typeface="Arial" panose="020B0604020202020204" pitchFamily="34" charset="0"/>
              </a:rPr>
              <a:t>Medyen</a:t>
            </a:r>
            <a:r>
              <a:rPr lang="tr-TR" sz="3000" dirty="0">
                <a:latin typeface="Arial" panose="020B0604020202020204" pitchFamily="34" charset="0"/>
                <a:cs typeface="Arial" panose="020B0604020202020204" pitchFamily="34" charset="0"/>
              </a:rPr>
              <a:t> ve </a:t>
            </a:r>
            <a:r>
              <a:rPr lang="tr-TR" sz="3000" dirty="0" err="1">
                <a:solidFill>
                  <a:srgbClr val="FF0000"/>
                </a:solidFill>
                <a:latin typeface="Arial" panose="020B0604020202020204" pitchFamily="34" charset="0"/>
                <a:cs typeface="Arial" panose="020B0604020202020204" pitchFamily="34" charset="0"/>
              </a:rPr>
              <a:t>Eyke</a:t>
            </a:r>
            <a:r>
              <a:rPr lang="tr-TR" sz="3000" dirty="0">
                <a:latin typeface="Arial" panose="020B0604020202020204" pitchFamily="34" charset="0"/>
                <a:cs typeface="Arial" panose="020B0604020202020204" pitchFamily="34" charset="0"/>
              </a:rPr>
              <a:t> şehirlerinde yaşamıştır. </a:t>
            </a:r>
          </a:p>
        </p:txBody>
      </p:sp>
      <p:sp>
        <p:nvSpPr>
          <p:cNvPr id="11" name="Metin kutusu 10">
            <a:extLst>
              <a:ext uri="{FF2B5EF4-FFF2-40B4-BE49-F238E27FC236}">
                <a16:creationId xmlns:a16="http://schemas.microsoft.com/office/drawing/2014/main" id="{D0A7EEC4-DF8F-A2EA-4F1A-425F8A89E593}"/>
              </a:ext>
            </a:extLst>
          </p:cNvPr>
          <p:cNvSpPr txBox="1"/>
          <p:nvPr/>
        </p:nvSpPr>
        <p:spPr>
          <a:xfrm>
            <a:off x="3615180" y="1400242"/>
            <a:ext cx="826808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Şuayb (a.s.); Hz. Salih’ten (a.s.) sonra, Hz. Musa’dan (a.s.) önce, ikisi arasında bir zaman diliminde görevlendirilmiştir.</a:t>
            </a:r>
          </a:p>
        </p:txBody>
      </p:sp>
    </p:spTree>
    <p:extLst>
      <p:ext uri="{BB962C8B-B14F-4D97-AF65-F5344CB8AC3E}">
        <p14:creationId xmlns:p14="http://schemas.microsoft.com/office/powerpoint/2010/main" val="35031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5542A1DF-90DE-1BD1-20BD-5CEFECFC10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ŞUAYB (A.S.)</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0" name="Resim 9" descr="cihaz, ölçek, tartı, iç mekan içeren bir resim&#10;&#10;Açıklama otomatik olarak oluşturuldu">
            <a:extLst>
              <a:ext uri="{FF2B5EF4-FFF2-40B4-BE49-F238E27FC236}">
                <a16:creationId xmlns:a16="http://schemas.microsoft.com/office/drawing/2014/main" id="{1693127F-EEAE-69DA-558A-6FC2F738C4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6624"/>
            <a:ext cx="3333600" cy="5000400"/>
          </a:xfrm>
          <a:prstGeom prst="rect">
            <a:avLst/>
          </a:prstGeom>
        </p:spPr>
      </p:pic>
      <p:sp>
        <p:nvSpPr>
          <p:cNvPr id="6" name="Dikdörtgen: Köşeleri Yuvarlatılmış 5">
            <a:extLst>
              <a:ext uri="{FF2B5EF4-FFF2-40B4-BE49-F238E27FC236}">
                <a16:creationId xmlns:a16="http://schemas.microsoft.com/office/drawing/2014/main" id="{0EE962B4-B7E4-C2C4-A596-4C72E0FCB6D9}"/>
              </a:ext>
            </a:extLst>
          </p:cNvPr>
          <p:cNvSpPr/>
          <p:nvPr/>
        </p:nvSpPr>
        <p:spPr>
          <a:xfrm>
            <a:off x="140790" y="589436"/>
            <a:ext cx="3333600" cy="502678"/>
          </a:xfrm>
          <a:prstGeom prst="roundRect">
            <a:avLst/>
          </a:prstGeom>
          <a:solidFill>
            <a:srgbClr val="0097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500" b="1" dirty="0">
                <a:latin typeface="Arial" panose="020B0604020202020204" pitchFamily="34" charset="0"/>
                <a:cs typeface="Arial" panose="020B0604020202020204" pitchFamily="34" charset="0"/>
              </a:rPr>
              <a:t>MEDYEN VE EYKE'NİN DURUMU</a:t>
            </a:r>
          </a:p>
        </p:txBody>
      </p:sp>
      <p:sp>
        <p:nvSpPr>
          <p:cNvPr id="8" name="Metin kutusu 7">
            <a:extLst>
              <a:ext uri="{FF2B5EF4-FFF2-40B4-BE49-F238E27FC236}">
                <a16:creationId xmlns:a16="http://schemas.microsoft.com/office/drawing/2014/main" id="{C4081768-5951-F205-EDEB-5986E8C7B166}"/>
              </a:ext>
            </a:extLst>
          </p:cNvPr>
          <p:cNvSpPr txBox="1"/>
          <p:nvPr/>
        </p:nvSpPr>
        <p:spPr>
          <a:xfrm>
            <a:off x="3615180" y="3527602"/>
            <a:ext cx="8170672"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Onlar, </a:t>
            </a:r>
            <a:r>
              <a:rPr lang="tr-TR" sz="3000" dirty="0">
                <a:solidFill>
                  <a:srgbClr val="FF0000"/>
                </a:solidFill>
                <a:latin typeface="Arial" panose="020B0604020202020204" pitchFamily="34" charset="0"/>
                <a:cs typeface="Arial" panose="020B0604020202020204" pitchFamily="34" charset="0"/>
              </a:rPr>
              <a:t>ölçü ve tartı</a:t>
            </a:r>
            <a:r>
              <a:rPr lang="tr-TR" sz="3000" dirty="0">
                <a:latin typeface="Arial" panose="020B0604020202020204" pitchFamily="34" charset="0"/>
                <a:cs typeface="Arial" panose="020B0604020202020204" pitchFamily="34" charset="0"/>
              </a:rPr>
              <a:t> için iki farklı ölçek kullanıyorlardı. Alırken büyük ölçekle alıyorlar, satarken küçük ölçek kullanıyorlardı.</a:t>
            </a:r>
          </a:p>
        </p:txBody>
      </p:sp>
      <p:sp>
        <p:nvSpPr>
          <p:cNvPr id="11" name="Metin kutusu 10">
            <a:extLst>
              <a:ext uri="{FF2B5EF4-FFF2-40B4-BE49-F238E27FC236}">
                <a16:creationId xmlns:a16="http://schemas.microsoft.com/office/drawing/2014/main" id="{D0A7EEC4-DF8F-A2EA-4F1A-425F8A89E593}"/>
              </a:ext>
            </a:extLst>
          </p:cNvPr>
          <p:cNvSpPr txBox="1"/>
          <p:nvPr/>
        </p:nvSpPr>
        <p:spPr>
          <a:xfrm>
            <a:off x="3615180" y="1041256"/>
            <a:ext cx="8268083"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Medyenlilerin</a:t>
            </a:r>
            <a:r>
              <a:rPr lang="tr-TR" sz="3000" dirty="0">
                <a:latin typeface="Arial" panose="020B0604020202020204" pitchFamily="34" charset="0"/>
                <a:cs typeface="Arial" panose="020B0604020202020204" pitchFamily="34" charset="0"/>
              </a:rPr>
              <a:t> ekonomik faaliyetleri büyük ölçüde </a:t>
            </a:r>
            <a:r>
              <a:rPr lang="tr-TR" sz="3000" dirty="0">
                <a:solidFill>
                  <a:srgbClr val="FF0000"/>
                </a:solidFill>
                <a:latin typeface="Arial" panose="020B0604020202020204" pitchFamily="34" charset="0"/>
                <a:cs typeface="Arial" panose="020B0604020202020204" pitchFamily="34" charset="0"/>
              </a:rPr>
              <a:t>ticaret</a:t>
            </a:r>
            <a:r>
              <a:rPr lang="tr-TR" sz="3000" dirty="0">
                <a:latin typeface="Arial" panose="020B0604020202020204" pitchFamily="34" charset="0"/>
                <a:cs typeface="Arial" panose="020B0604020202020204" pitchFamily="34" charset="0"/>
              </a:rPr>
              <a:t>e dayanıyordu. Onlar Allah’a (c.c.) kulluk etmeyi unuttular. Ticaretlerinde hile yaparak haksız kazanç elde etmeyi meşru görüyorlardı.</a:t>
            </a:r>
          </a:p>
        </p:txBody>
      </p:sp>
      <p:sp>
        <p:nvSpPr>
          <p:cNvPr id="4" name="Metin kutusu 3">
            <a:extLst>
              <a:ext uri="{FF2B5EF4-FFF2-40B4-BE49-F238E27FC236}">
                <a16:creationId xmlns:a16="http://schemas.microsoft.com/office/drawing/2014/main" id="{2214AA61-F3AE-1C9D-B85F-3AB373D4075D}"/>
              </a:ext>
            </a:extLst>
          </p:cNvPr>
          <p:cNvSpPr txBox="1"/>
          <p:nvPr/>
        </p:nvSpPr>
        <p:spPr>
          <a:xfrm>
            <a:off x="3615180" y="5090619"/>
            <a:ext cx="8268083"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Eyke</a:t>
            </a:r>
            <a:r>
              <a:rPr lang="tr-TR" sz="3000" dirty="0">
                <a:latin typeface="Arial" panose="020B0604020202020204" pitchFamily="34" charset="0"/>
                <a:cs typeface="Arial" panose="020B0604020202020204" pitchFamily="34" charset="0"/>
              </a:rPr>
              <a:t> şehri de benzer özelliklere sahip ancak daha küçük çaplı bir yerleşimi vardı.</a:t>
            </a:r>
          </a:p>
        </p:txBody>
      </p:sp>
    </p:spTree>
    <p:extLst>
      <p:ext uri="{BB962C8B-B14F-4D97-AF65-F5344CB8AC3E}">
        <p14:creationId xmlns:p14="http://schemas.microsoft.com/office/powerpoint/2010/main" val="85226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5DC79C4C-F37B-CD0E-2CE1-510449B428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ŞUAYB (A.S.)</a:t>
            </a:r>
          </a:p>
        </p:txBody>
      </p:sp>
      <p:pic>
        <p:nvPicPr>
          <p:cNvPr id="12" name="Resim 11" descr="kitap, mektup, harf, klavye, iç mekan içeren bir resim&#10;&#10;Açıklama otomatik olarak oluşturuldu">
            <a:extLst>
              <a:ext uri="{FF2B5EF4-FFF2-40B4-BE49-F238E27FC236}">
                <a16:creationId xmlns:a16="http://schemas.microsoft.com/office/drawing/2014/main" id="{1DAF3952-D84D-8535-8676-082D24717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6" name="Dikdörtgen: Köşeleri Yuvarlatılmış 5">
            <a:extLst>
              <a:ext uri="{FF2B5EF4-FFF2-40B4-BE49-F238E27FC236}">
                <a16:creationId xmlns:a16="http://schemas.microsoft.com/office/drawing/2014/main" id="{0EE962B4-B7E4-C2C4-A596-4C72E0FCB6D9}"/>
              </a:ext>
            </a:extLst>
          </p:cNvPr>
          <p:cNvSpPr/>
          <p:nvPr/>
        </p:nvSpPr>
        <p:spPr>
          <a:xfrm>
            <a:off x="140790" y="589436"/>
            <a:ext cx="3333600" cy="502678"/>
          </a:xfrm>
          <a:prstGeom prst="roundRect">
            <a:avLst/>
          </a:prstGeom>
          <a:solidFill>
            <a:srgbClr val="0097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450" b="1" dirty="0">
                <a:latin typeface="Arial" panose="020B0604020202020204" pitchFamily="34" charset="0"/>
                <a:cs typeface="Arial" panose="020B0604020202020204" pitchFamily="34" charset="0"/>
              </a:rPr>
              <a:t>HZ. ŞUAYB'IN (A.S.) ÖZELLİKLERİ</a:t>
            </a:r>
          </a:p>
        </p:txBody>
      </p:sp>
      <p:sp>
        <p:nvSpPr>
          <p:cNvPr id="11" name="Metin kutusu 10">
            <a:extLst>
              <a:ext uri="{FF2B5EF4-FFF2-40B4-BE49-F238E27FC236}">
                <a16:creationId xmlns:a16="http://schemas.microsoft.com/office/drawing/2014/main" id="{D0A7EEC4-DF8F-A2EA-4F1A-425F8A89E593}"/>
              </a:ext>
            </a:extLst>
          </p:cNvPr>
          <p:cNvSpPr txBox="1"/>
          <p:nvPr/>
        </p:nvSpPr>
        <p:spPr>
          <a:xfrm>
            <a:off x="3615180" y="1348293"/>
            <a:ext cx="826808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Kur’an’da Hz. Mûsâ’nın </a:t>
            </a:r>
            <a:r>
              <a:rPr lang="tr-TR" sz="3000" dirty="0" err="1">
                <a:latin typeface="Arial" panose="020B0604020202020204" pitchFamily="34" charset="0"/>
                <a:cs typeface="Arial" panose="020B0604020202020204" pitchFamily="34" charset="0"/>
              </a:rPr>
              <a:t>Medyen’e</a:t>
            </a:r>
            <a:r>
              <a:rPr lang="tr-TR" sz="3000" dirty="0">
                <a:latin typeface="Arial" panose="020B0604020202020204" pitchFamily="34" charset="0"/>
                <a:cs typeface="Arial" panose="020B0604020202020204" pitchFamily="34" charset="0"/>
              </a:rPr>
              <a:t> geldiğinde tanıştığı yaşlı zatın Hz. Şuayb (a.s.) olduğu tahmin edilir.</a:t>
            </a:r>
          </a:p>
        </p:txBody>
      </p:sp>
      <p:sp>
        <p:nvSpPr>
          <p:cNvPr id="4" name="Metin kutusu 3">
            <a:extLst>
              <a:ext uri="{FF2B5EF4-FFF2-40B4-BE49-F238E27FC236}">
                <a16:creationId xmlns:a16="http://schemas.microsoft.com/office/drawing/2014/main" id="{73163F99-0258-8EE6-5B00-24EC7638E968}"/>
              </a:ext>
            </a:extLst>
          </p:cNvPr>
          <p:cNvSpPr txBox="1"/>
          <p:nvPr/>
        </p:nvSpPr>
        <p:spPr>
          <a:xfrm>
            <a:off x="3613378" y="2992520"/>
            <a:ext cx="8059826"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Kur’an’da Şuayb adı on bir yerde geçer ve Medyen kavmine gönderilince Hz. Şuayb’dan (a.s.) “</a:t>
            </a:r>
            <a:r>
              <a:rPr lang="tr-TR" sz="3000" dirty="0">
                <a:solidFill>
                  <a:srgbClr val="FF0000"/>
                </a:solidFill>
                <a:latin typeface="Arial" panose="020B0604020202020204" pitchFamily="34" charset="0"/>
                <a:cs typeface="Arial" panose="020B0604020202020204" pitchFamily="34" charset="0"/>
              </a:rPr>
              <a:t>onların kardeşi</a:t>
            </a:r>
            <a:r>
              <a:rPr lang="tr-TR" sz="3000" dirty="0">
                <a:latin typeface="Arial" panose="020B0604020202020204" pitchFamily="34" charset="0"/>
                <a:cs typeface="Arial" panose="020B0604020202020204" pitchFamily="34" charset="0"/>
              </a:rPr>
              <a:t>” diye söz edilir.</a:t>
            </a:r>
          </a:p>
        </p:txBody>
      </p:sp>
      <p:sp>
        <p:nvSpPr>
          <p:cNvPr id="8" name="Metin kutusu 7">
            <a:extLst>
              <a:ext uri="{FF2B5EF4-FFF2-40B4-BE49-F238E27FC236}">
                <a16:creationId xmlns:a16="http://schemas.microsoft.com/office/drawing/2014/main" id="{92F45C72-AB8E-8139-0BCB-E0354EE6D388}"/>
              </a:ext>
            </a:extLst>
          </p:cNvPr>
          <p:cNvSpPr txBox="1"/>
          <p:nvPr/>
        </p:nvSpPr>
        <p:spPr>
          <a:xfrm>
            <a:off x="3613378" y="4636748"/>
            <a:ext cx="8256448" cy="155427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Tevhit, kulluk, ticaret, toplumsal yozlaşma, ölçü ve tartıyı doğru yapma</a:t>
            </a:r>
          </a:p>
          <a:p>
            <a:pPr>
              <a:spcAft>
                <a:spcPts val="600"/>
              </a:spcAft>
            </a:pPr>
            <a:r>
              <a:rPr lang="tr-TR" sz="3000" dirty="0">
                <a:latin typeface="Arial" panose="020B0604020202020204" pitchFamily="34" charset="0"/>
                <a:cs typeface="Arial" panose="020B0604020202020204" pitchFamily="34" charset="0"/>
              </a:rPr>
              <a:t>üzerinde durulur.</a:t>
            </a:r>
          </a:p>
        </p:txBody>
      </p:sp>
    </p:spTree>
    <p:extLst>
      <p:ext uri="{BB962C8B-B14F-4D97-AF65-F5344CB8AC3E}">
        <p14:creationId xmlns:p14="http://schemas.microsoft.com/office/powerpoint/2010/main" val="329819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39CF8AE5-4BE2-F2DE-3AE4-10C1566CF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ŞUAYB (A.S.)</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9" name="Resim 8" descr="dış mekan, sürü, deve, memeli içeren bir resim&#10;&#10;Açıklama otomatik olarak oluşturuldu">
            <a:extLst>
              <a:ext uri="{FF2B5EF4-FFF2-40B4-BE49-F238E27FC236}">
                <a16:creationId xmlns:a16="http://schemas.microsoft.com/office/drawing/2014/main" id="{4F4D0571-458A-E30F-D1BC-132C951D5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6" name="Dikdörtgen: Köşeleri Yuvarlatılmış 5">
            <a:extLst>
              <a:ext uri="{FF2B5EF4-FFF2-40B4-BE49-F238E27FC236}">
                <a16:creationId xmlns:a16="http://schemas.microsoft.com/office/drawing/2014/main" id="{0EE962B4-B7E4-C2C4-A596-4C72E0FCB6D9}"/>
              </a:ext>
            </a:extLst>
          </p:cNvPr>
          <p:cNvSpPr/>
          <p:nvPr/>
        </p:nvSpPr>
        <p:spPr>
          <a:xfrm>
            <a:off x="140790" y="589436"/>
            <a:ext cx="3333600" cy="502678"/>
          </a:xfrm>
          <a:prstGeom prst="roundRect">
            <a:avLst/>
          </a:prstGeom>
          <a:solidFill>
            <a:srgbClr val="0097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700" b="1" dirty="0">
                <a:latin typeface="Arial" panose="020B0604020202020204" pitchFamily="34" charset="0"/>
                <a:cs typeface="Arial" panose="020B0604020202020204" pitchFamily="34" charset="0"/>
              </a:rPr>
              <a:t>TEBLİĞ FAALİYETLERİ</a:t>
            </a:r>
          </a:p>
        </p:txBody>
      </p:sp>
      <p:sp>
        <p:nvSpPr>
          <p:cNvPr id="8" name="Metin kutusu 7">
            <a:extLst>
              <a:ext uri="{FF2B5EF4-FFF2-40B4-BE49-F238E27FC236}">
                <a16:creationId xmlns:a16="http://schemas.microsoft.com/office/drawing/2014/main" id="{C4081768-5951-F205-EDEB-5986E8C7B166}"/>
              </a:ext>
            </a:extLst>
          </p:cNvPr>
          <p:cNvSpPr txBox="1"/>
          <p:nvPr/>
        </p:nvSpPr>
        <p:spPr>
          <a:xfrm>
            <a:off x="3615180" y="3211586"/>
            <a:ext cx="8268083"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Şuayb (a.s.) öncelikle kavmine ölçüyü    ve tartıyı adaletle tam yapmaları, insanların eşyalarını, mallarını ve haklarını eksiltmemeleri, toplumda bozgunculuk yaparak karışıklık çıkarmamaları hususunda uyarılarda bulundu.</a:t>
            </a:r>
          </a:p>
        </p:txBody>
      </p:sp>
      <p:sp>
        <p:nvSpPr>
          <p:cNvPr id="11" name="Metin kutusu 10">
            <a:extLst>
              <a:ext uri="{FF2B5EF4-FFF2-40B4-BE49-F238E27FC236}">
                <a16:creationId xmlns:a16="http://schemas.microsoft.com/office/drawing/2014/main" id="{D0A7EEC4-DF8F-A2EA-4F1A-425F8A89E593}"/>
              </a:ext>
            </a:extLst>
          </p:cNvPr>
          <p:cNvSpPr txBox="1"/>
          <p:nvPr/>
        </p:nvSpPr>
        <p:spPr>
          <a:xfrm>
            <a:off x="3615180" y="1363533"/>
            <a:ext cx="826808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Şuayb (a.s.) Medyen kavmine peygamber olarak vazifelendirilince insanlara Allah’ın (c.c.) varlığını ve birliğini tebliğ etti.</a:t>
            </a:r>
          </a:p>
        </p:txBody>
      </p:sp>
    </p:spTree>
    <p:extLst>
      <p:ext uri="{BB962C8B-B14F-4D97-AF65-F5344CB8AC3E}">
        <p14:creationId xmlns:p14="http://schemas.microsoft.com/office/powerpoint/2010/main" val="138556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39CF8AE5-4BE2-F2DE-3AE4-10C1566CF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ŞUAYB (A.S.)</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2" name="Resim 11" descr="bulut, dış mekan, gökyüzü, Çorak arazi içeren bir resim&#10;&#10;Açıklama otomatik olarak oluşturuldu">
            <a:extLst>
              <a:ext uri="{FF2B5EF4-FFF2-40B4-BE49-F238E27FC236}">
                <a16:creationId xmlns:a16="http://schemas.microsoft.com/office/drawing/2014/main" id="{B986C99B-B023-C83E-136D-47B8E61BC7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6" name="Dikdörtgen: Köşeleri Yuvarlatılmış 5">
            <a:extLst>
              <a:ext uri="{FF2B5EF4-FFF2-40B4-BE49-F238E27FC236}">
                <a16:creationId xmlns:a16="http://schemas.microsoft.com/office/drawing/2014/main" id="{0EE962B4-B7E4-C2C4-A596-4C72E0FCB6D9}"/>
              </a:ext>
            </a:extLst>
          </p:cNvPr>
          <p:cNvSpPr/>
          <p:nvPr/>
        </p:nvSpPr>
        <p:spPr>
          <a:xfrm>
            <a:off x="140790" y="589436"/>
            <a:ext cx="3333600" cy="502678"/>
          </a:xfrm>
          <a:prstGeom prst="roundRect">
            <a:avLst/>
          </a:prstGeom>
          <a:solidFill>
            <a:srgbClr val="0097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700" b="1" dirty="0">
                <a:latin typeface="Arial" panose="020B0604020202020204" pitchFamily="34" charset="0"/>
                <a:cs typeface="Arial" panose="020B0604020202020204" pitchFamily="34" charset="0"/>
              </a:rPr>
              <a:t>TEBLİĞ FAALİYETLERİ</a:t>
            </a:r>
          </a:p>
        </p:txBody>
      </p:sp>
      <p:sp>
        <p:nvSpPr>
          <p:cNvPr id="8" name="Metin kutusu 7">
            <a:extLst>
              <a:ext uri="{FF2B5EF4-FFF2-40B4-BE49-F238E27FC236}">
                <a16:creationId xmlns:a16="http://schemas.microsoft.com/office/drawing/2014/main" id="{C4081768-5951-F205-EDEB-5986E8C7B166}"/>
              </a:ext>
            </a:extLst>
          </p:cNvPr>
          <p:cNvSpPr txBox="1"/>
          <p:nvPr/>
        </p:nvSpPr>
        <p:spPr>
          <a:xfrm>
            <a:off x="3615180" y="2101750"/>
            <a:ext cx="8268083"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Şuayb (a.s.) gelen tepkilere aldırmadan insanları Allah’a (c.c.) inanmaya davet etti.</a:t>
            </a:r>
          </a:p>
        </p:txBody>
      </p:sp>
      <p:sp>
        <p:nvSpPr>
          <p:cNvPr id="11" name="Metin kutusu 10">
            <a:extLst>
              <a:ext uri="{FF2B5EF4-FFF2-40B4-BE49-F238E27FC236}">
                <a16:creationId xmlns:a16="http://schemas.microsoft.com/office/drawing/2014/main" id="{D0A7EEC4-DF8F-A2EA-4F1A-425F8A89E593}"/>
              </a:ext>
            </a:extLst>
          </p:cNvPr>
          <p:cNvSpPr txBox="1"/>
          <p:nvPr/>
        </p:nvSpPr>
        <p:spPr>
          <a:xfrm>
            <a:off x="3615180" y="982533"/>
            <a:ext cx="8268083"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Onun bu çağrısı karşısında </a:t>
            </a:r>
            <a:r>
              <a:rPr lang="tr-TR" sz="3000" dirty="0" err="1">
                <a:latin typeface="Arial" panose="020B0604020202020204" pitchFamily="34" charset="0"/>
                <a:cs typeface="Arial" panose="020B0604020202020204" pitchFamily="34" charset="0"/>
              </a:rPr>
              <a:t>Medyenliler</a:t>
            </a:r>
            <a:r>
              <a:rPr lang="tr-TR" sz="3000" dirty="0">
                <a:latin typeface="Arial" panose="020B0604020202020204" pitchFamily="34" charset="0"/>
                <a:cs typeface="Arial" panose="020B0604020202020204" pitchFamily="34" charset="0"/>
              </a:rPr>
              <a:t>    tepki gösterdiler ve tehditvari konuştular.</a:t>
            </a:r>
          </a:p>
        </p:txBody>
      </p:sp>
      <p:sp>
        <p:nvSpPr>
          <p:cNvPr id="4" name="Metin kutusu 3">
            <a:extLst>
              <a:ext uri="{FF2B5EF4-FFF2-40B4-BE49-F238E27FC236}">
                <a16:creationId xmlns:a16="http://schemas.microsoft.com/office/drawing/2014/main" id="{AF3EC481-D4F9-170D-7F97-9DAD60FAF734}"/>
              </a:ext>
            </a:extLst>
          </p:cNvPr>
          <p:cNvSpPr txBox="1"/>
          <p:nvPr/>
        </p:nvSpPr>
        <p:spPr>
          <a:xfrm>
            <a:off x="3615180" y="4801849"/>
            <a:ext cx="826808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Hz. Şuayb (a.s.) Allah’a (c.c.) kulluk etmeye, ölçü ve tartıda yaptıkları hilelerden vazgeçip ticaretlerinde adil olmaya çağırdı.</a:t>
            </a:r>
          </a:p>
        </p:txBody>
      </p:sp>
      <p:sp>
        <p:nvSpPr>
          <p:cNvPr id="7" name="Metin kutusu 6">
            <a:extLst>
              <a:ext uri="{FF2B5EF4-FFF2-40B4-BE49-F238E27FC236}">
                <a16:creationId xmlns:a16="http://schemas.microsoft.com/office/drawing/2014/main" id="{49CFF961-1686-4E57-B378-020E4881B34B}"/>
              </a:ext>
            </a:extLst>
          </p:cNvPr>
          <p:cNvSpPr txBox="1"/>
          <p:nvPr/>
        </p:nvSpPr>
        <p:spPr>
          <a:xfrm>
            <a:off x="3615180" y="3220967"/>
            <a:ext cx="8436030"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Medyenliler</a:t>
            </a:r>
            <a:r>
              <a:rPr lang="tr-TR" sz="3000" dirty="0">
                <a:latin typeface="Arial" panose="020B0604020202020204" pitchFamily="34" charset="0"/>
                <a:cs typeface="Arial" panose="020B0604020202020204" pitchFamily="34" charset="0"/>
              </a:rPr>
              <a:t> Hz. Şuayb (a.s.)  aleyhine propaganda faaliyetlerini insanların gelip geçtiği yollar üzerinde yoğunlaştırdılar.</a:t>
            </a:r>
          </a:p>
        </p:txBody>
      </p:sp>
    </p:spTree>
    <p:extLst>
      <p:ext uri="{BB962C8B-B14F-4D97-AF65-F5344CB8AC3E}">
        <p14:creationId xmlns:p14="http://schemas.microsoft.com/office/powerpoint/2010/main" val="99524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39CF8AE5-4BE2-F2DE-3AE4-10C1566CF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ŞUAYB (A.S.)</a:t>
            </a: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4" name="Resim 13" descr="gökyüzü, dış mekan, jeoloji, Çorak arazi içeren bir resim&#10;&#10;Açıklama otomatik olarak oluşturuldu">
            <a:extLst>
              <a:ext uri="{FF2B5EF4-FFF2-40B4-BE49-F238E27FC236}">
                <a16:creationId xmlns:a16="http://schemas.microsoft.com/office/drawing/2014/main" id="{2C513715-99B6-4113-8ED2-D334F6785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912" y="1238623"/>
            <a:ext cx="3333600" cy="5000400"/>
          </a:xfrm>
          <a:prstGeom prst="rect">
            <a:avLst/>
          </a:prstGeom>
        </p:spPr>
      </p:pic>
      <p:sp>
        <p:nvSpPr>
          <p:cNvPr id="6" name="Dikdörtgen: Köşeleri Yuvarlatılmış 5">
            <a:extLst>
              <a:ext uri="{FF2B5EF4-FFF2-40B4-BE49-F238E27FC236}">
                <a16:creationId xmlns:a16="http://schemas.microsoft.com/office/drawing/2014/main" id="{0EE962B4-B7E4-C2C4-A596-4C72E0FCB6D9}"/>
              </a:ext>
            </a:extLst>
          </p:cNvPr>
          <p:cNvSpPr/>
          <p:nvPr/>
        </p:nvSpPr>
        <p:spPr>
          <a:xfrm>
            <a:off x="140790" y="589436"/>
            <a:ext cx="3333600" cy="502678"/>
          </a:xfrm>
          <a:prstGeom prst="roundRect">
            <a:avLst/>
          </a:prstGeom>
          <a:solidFill>
            <a:srgbClr val="0097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700" b="1" dirty="0">
                <a:latin typeface="Arial" panose="020B0604020202020204" pitchFamily="34" charset="0"/>
                <a:cs typeface="Arial" panose="020B0604020202020204" pitchFamily="34" charset="0"/>
              </a:rPr>
              <a:t>MEDYEN KAVMİNİN ÇÖKÜŞÜ</a:t>
            </a:r>
          </a:p>
        </p:txBody>
      </p:sp>
      <p:sp>
        <p:nvSpPr>
          <p:cNvPr id="11" name="Metin kutusu 10">
            <a:extLst>
              <a:ext uri="{FF2B5EF4-FFF2-40B4-BE49-F238E27FC236}">
                <a16:creationId xmlns:a16="http://schemas.microsoft.com/office/drawing/2014/main" id="{D0A7EEC4-DF8F-A2EA-4F1A-425F8A89E593}"/>
              </a:ext>
            </a:extLst>
          </p:cNvPr>
          <p:cNvSpPr txBox="1"/>
          <p:nvPr/>
        </p:nvSpPr>
        <p:spPr>
          <a:xfrm>
            <a:off x="3615180" y="1409253"/>
            <a:ext cx="8268083"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Şuayb (a.s.) hatalarından       dönmedikleri takdirde daha önce Allah’a (c.c.) isyan eden </a:t>
            </a:r>
            <a:r>
              <a:rPr lang="tr-TR" sz="3000" dirty="0" err="1">
                <a:latin typeface="Arial" panose="020B0604020202020204" pitchFamily="34" charset="0"/>
                <a:cs typeface="Arial" panose="020B0604020202020204" pitchFamily="34" charset="0"/>
              </a:rPr>
              <a:t>Nûh</a:t>
            </a:r>
            <a:r>
              <a:rPr lang="tr-TR" sz="3000" dirty="0">
                <a:latin typeface="Arial" panose="020B0604020202020204" pitchFamily="34" charset="0"/>
                <a:cs typeface="Arial" panose="020B0604020202020204" pitchFamily="34" charset="0"/>
              </a:rPr>
              <a:t>, Hûd, Salih ve </a:t>
            </a:r>
            <a:r>
              <a:rPr lang="tr-TR" sz="3000" dirty="0" err="1">
                <a:latin typeface="Arial" panose="020B0604020202020204" pitchFamily="34" charset="0"/>
                <a:cs typeface="Arial" panose="020B0604020202020204" pitchFamily="34" charset="0"/>
              </a:rPr>
              <a:t>Lût</a:t>
            </a:r>
            <a:r>
              <a:rPr lang="tr-TR" sz="3000" dirty="0">
                <a:latin typeface="Arial" panose="020B0604020202020204" pitchFamily="34" charset="0"/>
                <a:cs typeface="Arial" panose="020B0604020202020204" pitchFamily="34" charset="0"/>
              </a:rPr>
              <a:t> kavimleri gibi cezalandırılacaklarını söyledi. </a:t>
            </a:r>
          </a:p>
        </p:txBody>
      </p:sp>
      <p:sp>
        <p:nvSpPr>
          <p:cNvPr id="4" name="Metin kutusu 3">
            <a:extLst>
              <a:ext uri="{FF2B5EF4-FFF2-40B4-BE49-F238E27FC236}">
                <a16:creationId xmlns:a16="http://schemas.microsoft.com/office/drawing/2014/main" id="{AF3EC481-D4F9-170D-7F97-9DAD60FAF734}"/>
              </a:ext>
            </a:extLst>
          </p:cNvPr>
          <p:cNvSpPr txBox="1"/>
          <p:nvPr/>
        </p:nvSpPr>
        <p:spPr>
          <a:xfrm>
            <a:off x="3615179" y="5121709"/>
            <a:ext cx="8268083"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Şuayb (a.s.) ve ona inananlar Yüce Allah’ın (c.c.) yardımıyla kurtuldular.</a:t>
            </a:r>
          </a:p>
        </p:txBody>
      </p:sp>
      <p:sp>
        <p:nvSpPr>
          <p:cNvPr id="7" name="Metin kutusu 6">
            <a:extLst>
              <a:ext uri="{FF2B5EF4-FFF2-40B4-BE49-F238E27FC236}">
                <a16:creationId xmlns:a16="http://schemas.microsoft.com/office/drawing/2014/main" id="{49CFF961-1686-4E57-B378-020E4881B34B}"/>
              </a:ext>
            </a:extLst>
          </p:cNvPr>
          <p:cNvSpPr txBox="1"/>
          <p:nvPr/>
        </p:nvSpPr>
        <p:spPr>
          <a:xfrm>
            <a:off x="3615180" y="3498641"/>
            <a:ext cx="826808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Medyen halkı inat ederek Allah’a (c.c.) kulluktan yüz çevirdiler. Bu yüzden toplum    afet ve azaplarla yok oldu.</a:t>
            </a:r>
          </a:p>
        </p:txBody>
      </p:sp>
    </p:spTree>
    <p:extLst>
      <p:ext uri="{BB962C8B-B14F-4D97-AF65-F5344CB8AC3E}">
        <p14:creationId xmlns:p14="http://schemas.microsoft.com/office/powerpoint/2010/main" val="346415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39CF8AE5-4BE2-F2DE-3AE4-10C1566CF4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4. KONU: BİR PEYGAMBER TANIYORUM: HZ. ŞUAYB (A.S.)</a:t>
            </a:r>
          </a:p>
        </p:txBody>
      </p:sp>
      <p:pic>
        <p:nvPicPr>
          <p:cNvPr id="10" name="Resim 9" descr="dış mekan, gökyüzü, harabeler, bina içeren bir resim&#10;&#10;Açıklama otomatik olarak oluşturuldu">
            <a:extLst>
              <a:ext uri="{FF2B5EF4-FFF2-40B4-BE49-F238E27FC236}">
                <a16:creationId xmlns:a16="http://schemas.microsoft.com/office/drawing/2014/main" id="{4904F7E6-0C2D-DA4C-3180-54345AEBE1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6" name="Dikdörtgen: Köşeleri Yuvarlatılmış 5">
            <a:extLst>
              <a:ext uri="{FF2B5EF4-FFF2-40B4-BE49-F238E27FC236}">
                <a16:creationId xmlns:a16="http://schemas.microsoft.com/office/drawing/2014/main" id="{0EE962B4-B7E4-C2C4-A596-4C72E0FCB6D9}"/>
              </a:ext>
            </a:extLst>
          </p:cNvPr>
          <p:cNvSpPr/>
          <p:nvPr/>
        </p:nvSpPr>
        <p:spPr>
          <a:xfrm>
            <a:off x="140790" y="589436"/>
            <a:ext cx="3333600" cy="502678"/>
          </a:xfrm>
          <a:prstGeom prst="roundRect">
            <a:avLst/>
          </a:prstGeom>
          <a:solidFill>
            <a:srgbClr val="0097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700" b="1" dirty="0">
                <a:latin typeface="Arial" panose="020B0604020202020204" pitchFamily="34" charset="0"/>
                <a:cs typeface="Arial" panose="020B0604020202020204" pitchFamily="34" charset="0"/>
              </a:rPr>
              <a:t>MEDYEN KAVMİNİN ÇÖKÜŞÜ</a:t>
            </a:r>
          </a:p>
        </p:txBody>
      </p:sp>
      <p:sp>
        <p:nvSpPr>
          <p:cNvPr id="11" name="Metin kutusu 10">
            <a:extLst>
              <a:ext uri="{FF2B5EF4-FFF2-40B4-BE49-F238E27FC236}">
                <a16:creationId xmlns:a16="http://schemas.microsoft.com/office/drawing/2014/main" id="{D0A7EEC4-DF8F-A2EA-4F1A-425F8A89E593}"/>
              </a:ext>
            </a:extLst>
          </p:cNvPr>
          <p:cNvSpPr txBox="1"/>
          <p:nvPr/>
        </p:nvSpPr>
        <p:spPr>
          <a:xfrm>
            <a:off x="3615180" y="1622613"/>
            <a:ext cx="8268083"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Medyenliler</a:t>
            </a:r>
            <a:r>
              <a:rPr lang="tr-TR" sz="3000" dirty="0">
                <a:latin typeface="Arial" panose="020B0604020202020204" pitchFamily="34" charset="0"/>
                <a:cs typeface="Arial" panose="020B0604020202020204" pitchFamily="34" charset="0"/>
              </a:rPr>
              <a:t> insanlara zulmeden, şirk, adaletsizlik, hile yapan, kibirden gözleri kararmış bir toplumdu. Bu sebeple onları yok edecek olan felaketi göremediler. Büyük bir sarsıntı ve uğultulu ses ile helak oldular.</a:t>
            </a:r>
          </a:p>
        </p:txBody>
      </p:sp>
      <p:sp>
        <p:nvSpPr>
          <p:cNvPr id="4" name="Metin kutusu 3">
            <a:extLst>
              <a:ext uri="{FF2B5EF4-FFF2-40B4-BE49-F238E27FC236}">
                <a16:creationId xmlns:a16="http://schemas.microsoft.com/office/drawing/2014/main" id="{AF3EC481-D4F9-170D-7F97-9DAD60FAF734}"/>
              </a:ext>
            </a:extLst>
          </p:cNvPr>
          <p:cNvSpPr txBox="1"/>
          <p:nvPr/>
        </p:nvSpPr>
        <p:spPr>
          <a:xfrm>
            <a:off x="3615180" y="4378903"/>
            <a:ext cx="826808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Kur'an-ı Kerim'de Allah'a (c.c.) karşı gelerek yeryüzünde bozgunculuk çıkaran bu kavimlerin nasıl helak olduklarına da yer verilmiştir. </a:t>
            </a:r>
          </a:p>
        </p:txBody>
      </p:sp>
    </p:spTree>
    <p:extLst>
      <p:ext uri="{BB962C8B-B14F-4D97-AF65-F5344CB8AC3E}">
        <p14:creationId xmlns:p14="http://schemas.microsoft.com/office/powerpoint/2010/main" val="2257476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1517</TotalTime>
  <Words>2355</Words>
  <Application>Microsoft Office PowerPoint</Application>
  <PresentationFormat>Geniş ekran</PresentationFormat>
  <Paragraphs>274</Paragraphs>
  <Slides>22</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22</vt:i4>
      </vt:variant>
    </vt:vector>
  </HeadingPairs>
  <TitlesOfParts>
    <vt:vector size="26"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44</cp:revision>
  <dcterms:created xsi:type="dcterms:W3CDTF">2023-08-29T09:05:15Z</dcterms:created>
  <dcterms:modified xsi:type="dcterms:W3CDTF">2023-09-30T09:28:10Z</dcterms:modified>
</cp:coreProperties>
</file>