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93" r:id="rId4"/>
    <p:sldId id="292" r:id="rId5"/>
    <p:sldId id="294" r:id="rId6"/>
    <p:sldId id="295" r:id="rId7"/>
    <p:sldId id="291" r:id="rId8"/>
    <p:sldId id="296" r:id="rId9"/>
    <p:sldId id="297" r:id="rId10"/>
    <p:sldId id="298" r:id="rId11"/>
    <p:sldId id="299" r:id="rId12"/>
    <p:sldId id="300" r:id="rId13"/>
    <p:sldId id="271" r:id="rId14"/>
    <p:sldId id="272" r:id="rId15"/>
    <p:sldId id="273" r:id="rId16"/>
    <p:sldId id="274" r:id="rId17"/>
    <p:sldId id="267" r:id="rId18"/>
    <p:sldId id="260" r:id="rId19"/>
    <p:sldId id="261" r:id="rId20"/>
    <p:sldId id="264" r:id="rId21"/>
    <p:sldId id="265" r:id="rId22"/>
    <p:sldId id="269" r:id="rId23"/>
    <p:sldId id="268" r:id="rId24"/>
    <p:sldId id="258" r:id="rId25"/>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7B2"/>
    <a:srgbClr val="86E2CE"/>
    <a:srgbClr val="F5917B"/>
    <a:srgbClr val="C00000"/>
    <a:srgbClr val="C61D1D"/>
    <a:srgbClr val="FFFFFF"/>
    <a:srgbClr val="B2B2B2"/>
    <a:srgbClr val="F68C7A"/>
    <a:srgbClr val="3D1E0C"/>
    <a:srgbClr val="A894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08" autoAdjust="0"/>
  </p:normalViewPr>
  <p:slideViewPr>
    <p:cSldViewPr snapToGrid="0">
      <p:cViewPr>
        <p:scale>
          <a:sx n="150" d="100"/>
          <a:sy n="150" d="100"/>
        </p:scale>
        <p:origin x="108" y="-6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EC0EF9A-D2E6-1A59-4D7E-5FDFFC544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C800FA9-5949-F36D-8C48-BDD2E421D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0" y="3820922"/>
            <a:ext cx="12192000" cy="2477601"/>
          </a:xfrm>
          <a:prstGeom prst="rect">
            <a:avLst/>
          </a:prstGeom>
          <a:solidFill>
            <a:schemeClr val="accent6">
              <a:lumMod val="40000"/>
              <a:lumOff val="60000"/>
            </a:schemeClr>
          </a:solidFill>
          <a:ln>
            <a:noFill/>
          </a:ln>
        </p:spPr>
        <p:txBody>
          <a:bodyPr wrap="square" rtlCol="0">
            <a:spAutoFit/>
          </a:bodyPr>
          <a:lstStyle/>
          <a:p>
            <a:pPr marL="365125">
              <a:spcAft>
                <a:spcPts val="600"/>
              </a:spcAft>
            </a:pPr>
            <a:r>
              <a:rPr lang="tr-TR" sz="3000" dirty="0">
                <a:latin typeface="Arial" panose="020B0604020202020204" pitchFamily="34" charset="0"/>
                <a:cs typeface="Arial" panose="020B0604020202020204" pitchFamily="34" charset="0"/>
              </a:rPr>
              <a:t>"Muhacirlerden önce, Medine'yi yurt ve iman evi edinenler, kendilerine hicret edip gelenlere saygı beslerler. Onlara verilen şeylerden dolayı nefislerinde bir kaygı duymazlar. Kendileri ihtiyaç içinde olsalar bile, başkalarını kendi öz canlarına tercih ederler. " </a:t>
            </a:r>
          </a:p>
          <a:p>
            <a:pPr marL="365125">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Haşr</a:t>
            </a:r>
            <a:r>
              <a:rPr lang="tr-TR" sz="3000" dirty="0">
                <a:latin typeface="Arial" panose="020B0604020202020204" pitchFamily="34" charset="0"/>
                <a:cs typeface="Arial" panose="020B0604020202020204" pitchFamily="34" charset="0"/>
              </a:rPr>
              <a:t> Suresi 9. ayet)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0" y="1220098"/>
            <a:ext cx="12192000" cy="2477601"/>
          </a:xfrm>
          <a:prstGeom prst="rect">
            <a:avLst/>
          </a:prstGeom>
          <a:solidFill>
            <a:schemeClr val="accent4">
              <a:lumMod val="40000"/>
              <a:lumOff val="60000"/>
            </a:schemeClr>
          </a:solidFill>
          <a:ln>
            <a:noFill/>
          </a:ln>
        </p:spPr>
        <p:txBody>
          <a:bodyPr wrap="square" rtlCol="0">
            <a:spAutoFit/>
          </a:bodyPr>
          <a:lstStyle/>
          <a:p>
            <a:pPr marL="365125">
              <a:spcAft>
                <a:spcPts val="600"/>
              </a:spcAft>
            </a:pPr>
            <a:r>
              <a:rPr lang="tr-TR" sz="3000" dirty="0">
                <a:latin typeface="Arial" panose="020B0604020202020204" pitchFamily="34" charset="0"/>
                <a:cs typeface="Arial" panose="020B0604020202020204" pitchFamily="34" charset="0"/>
              </a:rPr>
              <a:t>"Onlar kendi canları çektiği, kendileri de muhtaç oldukları hâlde yiyeceklerini yoksula, yetime ve esire yedirirler. (ve şöyle derler:)   Biz sizi sadece Allah rızası için yediriyoruz, sizden ne bir karşılık ne de bir teşekkür bekliyoruz."</a:t>
            </a:r>
          </a:p>
          <a:p>
            <a:pPr marL="365125">
              <a:spcAft>
                <a:spcPts val="600"/>
              </a:spcAft>
            </a:pPr>
            <a:r>
              <a:rPr lang="tr-TR" sz="3000" dirty="0">
                <a:latin typeface="Arial" panose="020B0604020202020204" pitchFamily="34" charset="0"/>
                <a:cs typeface="Arial" panose="020B0604020202020204" pitchFamily="34" charset="0"/>
              </a:rPr>
              <a:t>							(İnsan Suresi 8-10. ayetler)</a:t>
            </a:r>
          </a:p>
        </p:txBody>
      </p:sp>
      <p:sp>
        <p:nvSpPr>
          <p:cNvPr id="7" name="Metin kutusu 6">
            <a:extLst>
              <a:ext uri="{FF2B5EF4-FFF2-40B4-BE49-F238E27FC236}">
                <a16:creationId xmlns:a16="http://schemas.microsoft.com/office/drawing/2014/main" id="{59BFA332-E597-08E0-AD0A-15DAAE2DF2AA}"/>
              </a:ext>
            </a:extLst>
          </p:cNvPr>
          <p:cNvSpPr txBox="1"/>
          <p:nvPr/>
        </p:nvSpPr>
        <p:spPr>
          <a:xfrm>
            <a:off x="0" y="573357"/>
            <a:ext cx="7391400" cy="553998"/>
          </a:xfrm>
          <a:prstGeom prst="rect">
            <a:avLst/>
          </a:prstGeom>
          <a:solidFill>
            <a:srgbClr val="0097B2"/>
          </a:solidFill>
          <a:ln>
            <a:noFill/>
          </a:ln>
        </p:spPr>
        <p:txBody>
          <a:bodyPr wrap="square" rtlCol="0">
            <a:spAutoFit/>
          </a:bodyPr>
          <a:lstStyle/>
          <a:p>
            <a:pPr marL="365125">
              <a:spcAft>
                <a:spcPts val="600"/>
              </a:spcAft>
            </a:pPr>
            <a:r>
              <a:rPr lang="tr-TR" sz="3000" b="1" dirty="0">
                <a:solidFill>
                  <a:schemeClr val="bg1"/>
                </a:solidFill>
                <a:latin typeface="Arial" panose="020B0604020202020204" pitchFamily="34" charset="0"/>
                <a:cs typeface="Arial" panose="020B0604020202020204" pitchFamily="34" charset="0"/>
              </a:rPr>
              <a:t>DİĞERGÂMLIK İLE İLGİLİ AYETLER</a:t>
            </a:r>
          </a:p>
        </p:txBody>
      </p:sp>
    </p:spTree>
    <p:extLst>
      <p:ext uri="{BB962C8B-B14F-4D97-AF65-F5344CB8AC3E}">
        <p14:creationId xmlns:p14="http://schemas.microsoft.com/office/powerpoint/2010/main" val="35573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9AAC3F6-1CC8-BFD9-DE55-A2D227994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766835" y="1480364"/>
            <a:ext cx="8116427"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İslam’a göre helal kabul edilen mallardan faydalanma hakkını Allah’ın (c.c.) rızasını umarak toplumun kullanımına veren hayır kurumudur.</a:t>
            </a:r>
          </a:p>
        </p:txBody>
      </p:sp>
      <p:pic>
        <p:nvPicPr>
          <p:cNvPr id="8" name="Resim 7" descr="resim, gökyüzü, kişi, şahıs, dış mekan içeren bir resim&#10;&#10;Açıklama otomatik olarak oluşturuldu">
            <a:extLst>
              <a:ext uri="{FF2B5EF4-FFF2-40B4-BE49-F238E27FC236}">
                <a16:creationId xmlns:a16="http://schemas.microsoft.com/office/drawing/2014/main" id="{DF2D345E-9DE3-CC57-256D-D69BEA89D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097" y="3736222"/>
            <a:ext cx="2326016" cy="2401200"/>
          </a:xfrm>
          <a:prstGeom prst="rect">
            <a:avLst/>
          </a:prstGeom>
        </p:spPr>
      </p:pic>
      <p:pic>
        <p:nvPicPr>
          <p:cNvPr id="9" name="Resim 8" descr="grafik, simge, sembol, ekran görüntüsü, grafik tasarım içeren bir resim&#10;&#10;Açıklama otomatik olarak oluşturuldu">
            <a:extLst>
              <a:ext uri="{FF2B5EF4-FFF2-40B4-BE49-F238E27FC236}">
                <a16:creationId xmlns:a16="http://schemas.microsoft.com/office/drawing/2014/main" id="{5854CED1-9D2B-B1B5-9865-3FD90A155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81" y="708028"/>
            <a:ext cx="2774254" cy="2829600"/>
          </a:xfrm>
          <a:prstGeom prst="rect">
            <a:avLst/>
          </a:prstGeom>
        </p:spPr>
      </p:pic>
      <p:sp>
        <p:nvSpPr>
          <p:cNvPr id="6" name="Metin kutusu 5">
            <a:extLst>
              <a:ext uri="{FF2B5EF4-FFF2-40B4-BE49-F238E27FC236}">
                <a16:creationId xmlns:a16="http://schemas.microsoft.com/office/drawing/2014/main" id="{459F62D9-DCB6-E55F-1EA6-86A25033F041}"/>
              </a:ext>
            </a:extLst>
          </p:cNvPr>
          <p:cNvSpPr txBox="1"/>
          <p:nvPr/>
        </p:nvSpPr>
        <p:spPr>
          <a:xfrm>
            <a:off x="3766835" y="3982396"/>
            <a:ext cx="8284373"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Peygamber (s.a.v.), vakıf yapma konusunda Müslümanlara öncü olmuş ve Medine’deki yedi parça arazisini Müslümanlara vakıf olarak bağışlamıştır.</a:t>
            </a:r>
          </a:p>
        </p:txBody>
      </p:sp>
      <p:sp>
        <p:nvSpPr>
          <p:cNvPr id="16" name="Metin kutusu 15">
            <a:extLst>
              <a:ext uri="{FF2B5EF4-FFF2-40B4-BE49-F238E27FC236}">
                <a16:creationId xmlns:a16="http://schemas.microsoft.com/office/drawing/2014/main" id="{C884DC1D-550F-E9F4-6CF1-17401A8E4CE8}"/>
              </a:ext>
            </a:extLst>
          </p:cNvPr>
          <p:cNvSpPr txBox="1"/>
          <p:nvPr/>
        </p:nvSpPr>
        <p:spPr>
          <a:xfrm>
            <a:off x="798045" y="2116478"/>
            <a:ext cx="2297040" cy="553998"/>
          </a:xfrm>
          <a:prstGeom prst="rect">
            <a:avLst/>
          </a:prstGeom>
          <a:no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VAKIF</a:t>
            </a:r>
            <a:endParaRPr lang="tr-TR" sz="2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067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9AAC3F6-1CC8-BFD9-DE55-A2D227994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4" name="Resim 3" descr="ekran görüntüsü, grafik, yeşil, simge, sembol içeren bir resim&#10;&#10;Açıklama otomatik olarak oluşturuldu">
            <a:extLst>
              <a:ext uri="{FF2B5EF4-FFF2-40B4-BE49-F238E27FC236}">
                <a16:creationId xmlns:a16="http://schemas.microsoft.com/office/drawing/2014/main" id="{F29F02AE-664D-15B9-6858-D1F181B68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912" y="706316"/>
            <a:ext cx="2774254" cy="2829600"/>
          </a:xfrm>
          <a:prstGeom prst="rect">
            <a:avLst/>
          </a:prstGeom>
        </p:spPr>
      </p:pic>
      <p:pic>
        <p:nvPicPr>
          <p:cNvPr id="14" name="Resim 13" descr="kişi, şahıs, ayakkabı, giyim, yer içeren bir resim&#10;&#10;Açıklama otomatik olarak oluşturuldu">
            <a:extLst>
              <a:ext uri="{FF2B5EF4-FFF2-40B4-BE49-F238E27FC236}">
                <a16:creationId xmlns:a16="http://schemas.microsoft.com/office/drawing/2014/main" id="{D7BAB8B4-24A1-246D-6060-327D87469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45" y="3736222"/>
            <a:ext cx="2326016" cy="2401200"/>
          </a:xfrm>
          <a:prstGeom prst="rect">
            <a:avLst/>
          </a:prstGeom>
        </p:spPr>
      </p:pic>
      <p:sp>
        <p:nvSpPr>
          <p:cNvPr id="16" name="Metin kutusu 15">
            <a:extLst>
              <a:ext uri="{FF2B5EF4-FFF2-40B4-BE49-F238E27FC236}">
                <a16:creationId xmlns:a16="http://schemas.microsoft.com/office/drawing/2014/main" id="{C884DC1D-550F-E9F4-6CF1-17401A8E4CE8}"/>
              </a:ext>
            </a:extLst>
          </p:cNvPr>
          <p:cNvSpPr txBox="1"/>
          <p:nvPr/>
        </p:nvSpPr>
        <p:spPr>
          <a:xfrm>
            <a:off x="798045" y="1903118"/>
            <a:ext cx="2297040" cy="1015663"/>
          </a:xfrm>
          <a:prstGeom prst="rect">
            <a:avLst/>
          </a:prstGeom>
          <a:no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SADAKA TAŞI</a:t>
            </a:r>
          </a:p>
        </p:txBody>
      </p:sp>
      <p:sp>
        <p:nvSpPr>
          <p:cNvPr id="8" name="Metin kutusu 7">
            <a:extLst>
              <a:ext uri="{FF2B5EF4-FFF2-40B4-BE49-F238E27FC236}">
                <a16:creationId xmlns:a16="http://schemas.microsoft.com/office/drawing/2014/main" id="{2996E058-8E72-870B-553B-73727F58E535}"/>
              </a:ext>
            </a:extLst>
          </p:cNvPr>
          <p:cNvSpPr txBox="1"/>
          <p:nvPr/>
        </p:nvSpPr>
        <p:spPr>
          <a:xfrm>
            <a:off x="3766834" y="1347994"/>
            <a:ext cx="811642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Bir metre yüksekliğinde ortası veya yanı çukur taştır.</a:t>
            </a:r>
          </a:p>
        </p:txBody>
      </p:sp>
      <p:sp>
        <p:nvSpPr>
          <p:cNvPr id="11" name="Metin kutusu 10">
            <a:extLst>
              <a:ext uri="{FF2B5EF4-FFF2-40B4-BE49-F238E27FC236}">
                <a16:creationId xmlns:a16="http://schemas.microsoft.com/office/drawing/2014/main" id="{107863A7-1361-2424-DD7D-C66EB0DDB3D6}"/>
              </a:ext>
            </a:extLst>
          </p:cNvPr>
          <p:cNvSpPr txBox="1"/>
          <p:nvPr/>
        </p:nvSpPr>
        <p:spPr>
          <a:xfrm>
            <a:off x="3766835" y="2513235"/>
            <a:ext cx="8284373"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Varlıklı insanlar, fakir insanlar için bir miktar parayı camilerin avlusundaki taşın üzerine bırakırlar. Semtin ihtiyaç sahipleri de kendilerine yetecek kadar para alırlar. </a:t>
            </a:r>
          </a:p>
        </p:txBody>
      </p:sp>
      <p:sp>
        <p:nvSpPr>
          <p:cNvPr id="12" name="Metin kutusu 11">
            <a:extLst>
              <a:ext uri="{FF2B5EF4-FFF2-40B4-BE49-F238E27FC236}">
                <a16:creationId xmlns:a16="http://schemas.microsoft.com/office/drawing/2014/main" id="{B83F97D6-5A1A-0383-1C7C-C74FD8E3CA7D}"/>
              </a:ext>
            </a:extLst>
          </p:cNvPr>
          <p:cNvSpPr txBox="1"/>
          <p:nvPr/>
        </p:nvSpPr>
        <p:spPr>
          <a:xfrm>
            <a:off x="3766835" y="4601805"/>
            <a:ext cx="8116427"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Yardımda bulunan kimse kime yardım ettiğini, parayı alan kişi de kimden para aldığını bilemez. Böylece yardımlaşma gizlice yapılır.</a:t>
            </a:r>
          </a:p>
        </p:txBody>
      </p:sp>
    </p:spTree>
    <p:extLst>
      <p:ext uri="{BB962C8B-B14F-4D97-AF65-F5344CB8AC3E}">
        <p14:creationId xmlns:p14="http://schemas.microsoft.com/office/powerpoint/2010/main" val="380532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1A0ECFC3-30A8-5AB3-40EF-FF2D2B8C7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47760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“Mallarını Allah yolunda harcayanların durumu, yedi başak bitiren ve her başakta yüz tane bulunan bir tohum gibidir. Allah, dilediğine kat kat verir. Allah, lütfu geniş olandır, hakkıyla bilendir.” </a:t>
            </a:r>
          </a:p>
          <a:p>
            <a:pPr algn="ctr">
              <a:spcAft>
                <a:spcPts val="600"/>
              </a:spcAft>
            </a:pPr>
            <a:r>
              <a:rPr lang="tr-TR" sz="3000" dirty="0">
                <a:latin typeface="Arial" panose="020B0604020202020204" pitchFamily="34" charset="0"/>
                <a:cs typeface="Arial" panose="020B0604020202020204" pitchFamily="34" charset="0"/>
              </a:rPr>
              <a:t>(Bakara suresi, 261. ayet)</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B5067A2C-78C2-AF69-5EA0-93080C0E46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İnfak etmek malı bereketlendirir.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4708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Maddî yardım malı azaltmaz; manevi olarak geliştirir.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Yüce Allah (c.c.) iyilik yapanlara fazlasıyla karşılığı verir.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2CA66CA-AC30-2F2A-E3B5-D6989B6C8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959367"/>
            <a:ext cx="10643017" cy="2554545"/>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“Sadaka vermek, suyun ateşi söndürdüğü gibi hataları yok eder…”</a:t>
            </a:r>
          </a:p>
          <a:p>
            <a:pPr algn="ctr">
              <a:spcAft>
                <a:spcPts val="600"/>
              </a:spcAft>
            </a:pPr>
            <a:endParaRPr lang="tr-TR" sz="3000" dirty="0">
              <a:latin typeface="Arial" panose="020B0604020202020204" pitchFamily="34" charset="0"/>
              <a:cs typeface="Arial" panose="020B0604020202020204" pitchFamily="34" charset="0"/>
            </a:endParaRPr>
          </a:p>
          <a:p>
            <a:pPr algn="ctr">
              <a:spcAft>
                <a:spcPts val="600"/>
              </a:spcAft>
            </a:pPr>
            <a:r>
              <a:rPr lang="tr-TR" sz="3000" dirty="0">
                <a:latin typeface="Arial" panose="020B0604020202020204" pitchFamily="34" charset="0"/>
                <a:cs typeface="Arial" panose="020B0604020202020204" pitchFamily="34" charset="0"/>
              </a:rPr>
              <a:t>“Yarım hurma (sadaka) ile bile olsa cehennemden korunun. Eğer bunu da bulamazsanız güzel bir sözle korunun.”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3184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Hadisler</a:t>
              </a:r>
            </a:p>
          </p:txBody>
        </p:sp>
      </p:grpSp>
      <p:sp>
        <p:nvSpPr>
          <p:cNvPr id="10" name="Metin kutusu 9">
            <a:extLst>
              <a:ext uri="{FF2B5EF4-FFF2-40B4-BE49-F238E27FC236}">
                <a16:creationId xmlns:a16="http://schemas.microsoft.com/office/drawing/2014/main" id="{56691210-BD19-E5EB-4BD0-B13B0F578ADB}"/>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62450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82DEE4A1-494B-F51A-BC45-517C57C1DB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nn-NO" sz="3000" dirty="0">
                <a:latin typeface="Arial" panose="020B0604020202020204" pitchFamily="34" charset="0"/>
                <a:cs typeface="Arial" panose="020B0604020202020204" pitchFamily="34" charset="0"/>
              </a:rPr>
              <a:t>Güzel bir söylemek bile sadaka hükmündedir. </a:t>
            </a:r>
            <a:endParaRPr lang="tr-TR" sz="3000" dirty="0">
              <a:latin typeface="Arial" panose="020B0604020202020204" pitchFamily="34" charset="0"/>
              <a:cs typeface="Arial" panose="020B0604020202020204" pitchFamily="34" charset="0"/>
            </a:endParaRP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775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818103"/>
              <a:ext cx="1045535" cy="338554"/>
            </a:xfrm>
            <a:prstGeom prst="rect">
              <a:avLst/>
            </a:prstGeom>
            <a:noFill/>
          </p:spPr>
          <p:txBody>
            <a:bodyPr wrap="square" rtlCol="0">
              <a:spAutoFit/>
            </a:bodyPr>
            <a:lstStyle/>
            <a:p>
              <a:pPr algn="ctr"/>
              <a:r>
                <a:rPr lang="tr-TR" sz="1600" b="1" dirty="0">
                  <a:solidFill>
                    <a:schemeClr val="bg1"/>
                  </a:solidFill>
                </a:rPr>
                <a:t>Hadislerin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Manevî ve uhrevî açıdan sadakaların etkisi büyüktür.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Sadakaların insan davranışları üzerinde olumlu etkileri vardır.</a:t>
            </a:r>
          </a:p>
        </p:txBody>
      </p:sp>
      <p:sp>
        <p:nvSpPr>
          <p:cNvPr id="12" name="Metin kutusu 11">
            <a:extLst>
              <a:ext uri="{FF2B5EF4-FFF2-40B4-BE49-F238E27FC236}">
                <a16:creationId xmlns:a16="http://schemas.microsoft.com/office/drawing/2014/main" id="{3063C5ED-881A-C014-C304-1C3346024160}"/>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924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3BE9202D-CBFC-F699-056E-328914380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633989" y="2852342"/>
            <a:ext cx="10924023" cy="3277820"/>
          </a:xfrm>
          <a:prstGeom prst="rect">
            <a:avLst/>
          </a:prstGeom>
          <a:noFill/>
          <a:ln>
            <a:noFill/>
          </a:ln>
        </p:spPr>
        <p:txBody>
          <a:bodyPr wrap="square" rtlCol="0">
            <a:spAutoFit/>
          </a:bodyPr>
          <a:lstStyle/>
          <a:p>
            <a:pPr algn="ctr">
              <a:spcAft>
                <a:spcPts val="600"/>
              </a:spcAft>
            </a:pPr>
            <a:r>
              <a:rPr lang="tr-TR" sz="3200" b="1" dirty="0">
                <a:solidFill>
                  <a:srgbClr val="FF0000"/>
                </a:solidFill>
                <a:latin typeface="Arial" panose="020B0604020202020204" pitchFamily="34" charset="0"/>
                <a:cs typeface="Arial" panose="020B0604020202020204" pitchFamily="34" charset="0"/>
              </a:rPr>
              <a:t>Askıda Ekmek</a:t>
            </a:r>
          </a:p>
          <a:p>
            <a:pPr algn="ctr">
              <a:spcAft>
                <a:spcPts val="600"/>
              </a:spcAft>
            </a:pPr>
            <a:r>
              <a:rPr lang="tr-TR" sz="3200" dirty="0">
                <a:latin typeface="Arial" panose="020B0604020202020204" pitchFamily="34" charset="0"/>
                <a:cs typeface="Arial" panose="020B0604020202020204" pitchFamily="34" charset="0"/>
              </a:rPr>
              <a:t>Fırından bir kaç ekmek alıp askıya bırakılır. İhtiyacı olan birisi gelip ekmeği ücret ödemeden alır.</a:t>
            </a:r>
          </a:p>
          <a:p>
            <a:pPr algn="ctr">
              <a:spcAft>
                <a:spcPts val="600"/>
              </a:spcAft>
            </a:pPr>
            <a:r>
              <a:rPr lang="tr-TR" sz="3200" b="1" dirty="0" err="1">
                <a:solidFill>
                  <a:srgbClr val="FF0000"/>
                </a:solidFill>
                <a:latin typeface="Arial" panose="020B0604020202020204" pitchFamily="34" charset="0"/>
                <a:cs typeface="Arial" panose="020B0604020202020204" pitchFamily="34" charset="0"/>
              </a:rPr>
              <a:t>Zimem</a:t>
            </a:r>
            <a:r>
              <a:rPr lang="tr-TR" sz="3200" b="1" dirty="0">
                <a:solidFill>
                  <a:srgbClr val="FF0000"/>
                </a:solidFill>
                <a:latin typeface="Arial" panose="020B0604020202020204" pitchFamily="34" charset="0"/>
                <a:cs typeface="Arial" panose="020B0604020202020204" pitchFamily="34" charset="0"/>
              </a:rPr>
              <a:t> (Veresiye) Defteri</a:t>
            </a:r>
          </a:p>
          <a:p>
            <a:pPr algn="ctr">
              <a:spcAft>
                <a:spcPts val="600"/>
              </a:spcAft>
            </a:pPr>
            <a:r>
              <a:rPr lang="tr-TR" sz="3200" dirty="0">
                <a:latin typeface="Arial" panose="020B0604020202020204" pitchFamily="34" charset="0"/>
                <a:cs typeface="Arial" panose="020B0604020202020204" pitchFamily="34" charset="0"/>
              </a:rPr>
              <a:t>Varlıklı kişiler, veresiye defterindeki borçları ödeyerek hem borçlulara hem de dükkan sahibine yardım ederler.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BİLGİ NOTU</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A4F6C6E7-292A-06EE-A4BC-BFCF158A1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049581"/>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754874"/>
          </a:xfrm>
          <a:prstGeom prst="rect">
            <a:avLst/>
          </a:prstGeom>
          <a:noFill/>
          <a:ln>
            <a:noFill/>
          </a:ln>
        </p:spPr>
        <p:txBody>
          <a:bodyPr wrap="square" rtlCol="0">
            <a:spAutoFit/>
          </a:bodyPr>
          <a:lstStyle/>
          <a:p>
            <a:pPr algn="just">
              <a:spcAft>
                <a:spcPts val="600"/>
              </a:spcAft>
            </a:pPr>
            <a:r>
              <a:rPr lang="tr-TR" sz="2200" dirty="0">
                <a:latin typeface="Arial" panose="020B0604020202020204" pitchFamily="34" charset="0"/>
                <a:cs typeface="Arial" panose="020B0604020202020204" pitchFamily="34" charset="0"/>
              </a:rPr>
              <a:t>Paylaşma ve Yardımlaşmanın Bireysel Faydaları</a:t>
            </a:r>
          </a:p>
          <a:p>
            <a:pPr algn="just">
              <a:spcAft>
                <a:spcPts val="600"/>
              </a:spcAft>
            </a:pPr>
            <a:r>
              <a:rPr lang="tr-TR" sz="2200" dirty="0">
                <a:latin typeface="Arial" panose="020B0604020202020204" pitchFamily="34" charset="0"/>
                <a:cs typeface="Arial" panose="020B0604020202020204" pitchFamily="34" charset="0"/>
              </a:rPr>
              <a:t>• Kişi Yüce Allah’ın (c.c.) sevgisini kazanır. </a:t>
            </a:r>
          </a:p>
          <a:p>
            <a:pPr algn="just">
              <a:spcAft>
                <a:spcPts val="600"/>
              </a:spcAft>
            </a:pPr>
            <a:r>
              <a:rPr lang="tr-TR" sz="2200" dirty="0">
                <a:latin typeface="Arial" panose="020B0604020202020204" pitchFamily="34" charset="0"/>
                <a:cs typeface="Arial" panose="020B0604020202020204" pitchFamily="34" charset="0"/>
              </a:rPr>
              <a:t>• İnsanın kişiliğinin ve ahlakının gelişimine yardımcı olur.</a:t>
            </a:r>
          </a:p>
          <a:p>
            <a:pPr algn="just">
              <a:spcAft>
                <a:spcPts val="600"/>
              </a:spcAft>
            </a:pPr>
            <a:r>
              <a:rPr lang="tr-TR" sz="2200" dirty="0">
                <a:latin typeface="Arial" panose="020B0604020202020204" pitchFamily="34" charset="0"/>
                <a:cs typeface="Arial" panose="020B0604020202020204" pitchFamily="34" charset="0"/>
              </a:rPr>
              <a:t>• ?</a:t>
            </a:r>
          </a:p>
          <a:p>
            <a:pPr algn="just">
              <a:spcAft>
                <a:spcPts val="600"/>
              </a:spcAft>
            </a:pPr>
            <a:r>
              <a:rPr lang="tr-TR" sz="2200" b="1" dirty="0">
                <a:latin typeface="Arial" panose="020B0604020202020204" pitchFamily="34" charset="0"/>
                <a:cs typeface="Arial" panose="020B0604020202020204" pitchFamily="34" charset="0"/>
              </a:rPr>
              <a:t>Yukarıdaki “</a:t>
            </a:r>
            <a:r>
              <a:rPr lang="tr-TR" sz="2200" dirty="0">
                <a:latin typeface="Arial" panose="020B0604020202020204" pitchFamily="34" charset="0"/>
                <a:cs typeface="Arial" panose="020B0604020202020204" pitchFamily="34" charset="0"/>
              </a:rPr>
              <a:t>?</a:t>
            </a:r>
            <a:r>
              <a:rPr lang="tr-TR" sz="2200" b="1" dirty="0">
                <a:latin typeface="Arial" panose="020B0604020202020204" pitchFamily="34" charset="0"/>
                <a:cs typeface="Arial" panose="020B0604020202020204" pitchFamily="34" charset="0"/>
              </a:rPr>
              <a:t>” ile gösterilen yere aşağıdakilerden hangisi yazılmalıdır?</a:t>
            </a:r>
          </a:p>
          <a:p>
            <a:pPr algn="just">
              <a:spcAft>
                <a:spcPts val="600"/>
              </a:spcAft>
            </a:pPr>
            <a:r>
              <a:rPr lang="tr-TR" sz="2200" dirty="0">
                <a:latin typeface="Arial" panose="020B0604020202020204" pitchFamily="34" charset="0"/>
                <a:cs typeface="Arial" panose="020B0604020202020204" pitchFamily="34" charset="0"/>
              </a:rPr>
              <a:t>A) Sevgi, dayanışma ve sorumluluk gibi davranışların gelişmesine katkı sağlar. </a:t>
            </a:r>
          </a:p>
          <a:p>
            <a:pPr algn="just">
              <a:spcAft>
                <a:spcPts val="600"/>
              </a:spcAft>
            </a:pPr>
            <a:r>
              <a:rPr lang="tr-TR" sz="2200" dirty="0">
                <a:latin typeface="Arial" panose="020B0604020202020204" pitchFamily="34" charset="0"/>
                <a:cs typeface="Arial" panose="020B0604020202020204" pitchFamily="34" charset="0"/>
              </a:rPr>
              <a:t>B) İnsanlar arasında birlik ve beraberlik ruhunun ortaya çıkmasını sağlar. </a:t>
            </a:r>
          </a:p>
          <a:p>
            <a:pPr algn="just">
              <a:spcAft>
                <a:spcPts val="600"/>
              </a:spcAft>
            </a:pPr>
            <a:r>
              <a:rPr lang="tr-TR" sz="2200" dirty="0">
                <a:latin typeface="Arial" panose="020B0604020202020204" pitchFamily="34" charset="0"/>
                <a:cs typeface="Arial" panose="020B0604020202020204" pitchFamily="34" charset="0"/>
              </a:rPr>
              <a:t>C) Kötü duygu ve davranışlara engel olur. </a:t>
            </a:r>
          </a:p>
          <a:p>
            <a:pPr algn="just">
              <a:spcAft>
                <a:spcPts val="600"/>
              </a:spcAft>
            </a:pPr>
            <a:r>
              <a:rPr lang="tr-TR" sz="2200" dirty="0">
                <a:latin typeface="Arial" panose="020B0604020202020204" pitchFamily="34" charset="0"/>
                <a:cs typeface="Arial" panose="020B0604020202020204" pitchFamily="34" charset="0"/>
              </a:rPr>
              <a:t>D) Ekonomik denge sağlanmış olur.</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5</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2727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72979E0-79F0-1157-3839-00981B639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887100"/>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539704"/>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Osmanlı devletinde sosyal hayattaki dengenin sağlanabilmesi için konulan sadaka taşları yardım eden ile yardım alanının birbirini görmeden buluşmasını sağlıyordu. Herkesin ulaşımının kolay olduğu yerlere kurulduğu gibi sadaka veren ve alanın gözükmemesi için tenha yerlere de konulurdu. İhtiyaç sahipleri ihtiyacı kadar sadaka alıp, bu olgudan istismar etmeden faydalanırdı. </a:t>
            </a:r>
          </a:p>
          <a:p>
            <a:pPr>
              <a:spcAft>
                <a:spcPts val="600"/>
              </a:spcAft>
            </a:pPr>
            <a:r>
              <a:rPr lang="tr-TR" sz="2200" b="1" dirty="0">
                <a:latin typeface="Arial" panose="020B0604020202020204" pitchFamily="34" charset="0"/>
                <a:cs typeface="Arial" panose="020B0604020202020204" pitchFamily="34" charset="0"/>
              </a:rPr>
              <a:t>Osmanlı Dönemi’nde uygulanan sadaka taşı geleneğinin aşağıdaki hadislerden hangisinden esinlenerek yapıldığı </a:t>
            </a:r>
            <a:r>
              <a:rPr lang="tr-TR" sz="2200" b="1" u="sng" dirty="0">
                <a:latin typeface="Arial" panose="020B0604020202020204" pitchFamily="34" charset="0"/>
                <a:cs typeface="Arial" panose="020B0604020202020204" pitchFamily="34" charset="0"/>
              </a:rPr>
              <a:t>söylenemez</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“Sağ elin verdiğini sol el duymamalıdır.” </a:t>
            </a:r>
          </a:p>
          <a:p>
            <a:pPr>
              <a:spcAft>
                <a:spcPts val="600"/>
              </a:spcAft>
            </a:pPr>
            <a:r>
              <a:rPr lang="tr-TR" sz="2200" dirty="0">
                <a:latin typeface="Arial" panose="020B0604020202020204" pitchFamily="34" charset="0"/>
                <a:cs typeface="Arial" panose="020B0604020202020204" pitchFamily="34" charset="0"/>
              </a:rPr>
              <a:t>B) “İyilik ömrü artırır, sadaka günahları giderir ve kötü ölümden korur.” </a:t>
            </a:r>
          </a:p>
          <a:p>
            <a:pPr>
              <a:spcAft>
                <a:spcPts val="600"/>
              </a:spcAft>
            </a:pPr>
            <a:r>
              <a:rPr lang="tr-TR" sz="2200" dirty="0">
                <a:latin typeface="Arial" panose="020B0604020202020204" pitchFamily="34" charset="0"/>
                <a:cs typeface="Arial" panose="020B0604020202020204" pitchFamily="34" charset="0"/>
              </a:rPr>
              <a:t>C) “Başa kakmak ve incitmek </a:t>
            </a:r>
            <a:r>
              <a:rPr lang="tr-TR" sz="2200" dirty="0" err="1">
                <a:latin typeface="Arial" panose="020B0604020202020204" pitchFamily="34" charset="0"/>
                <a:cs typeface="Arial" panose="020B0604020202020204" pitchFamily="34" charset="0"/>
              </a:rPr>
              <a:t>sûretiyle</a:t>
            </a:r>
            <a:r>
              <a:rPr lang="tr-TR" sz="2200" dirty="0">
                <a:latin typeface="Arial" panose="020B0604020202020204" pitchFamily="34" charset="0"/>
                <a:cs typeface="Arial" panose="020B0604020202020204" pitchFamily="34" charset="0"/>
              </a:rPr>
              <a:t> sadakalar boşa çıkarılmamalıdır.” </a:t>
            </a:r>
          </a:p>
          <a:p>
            <a:pPr>
              <a:spcAft>
                <a:spcPts val="600"/>
              </a:spcAft>
            </a:pPr>
            <a:r>
              <a:rPr lang="tr-TR" sz="2200" dirty="0">
                <a:latin typeface="Arial" panose="020B0604020202020204" pitchFamily="34" charset="0"/>
                <a:cs typeface="Arial" panose="020B0604020202020204" pitchFamily="34" charset="0"/>
              </a:rPr>
              <a:t>D) “Karşılaştığınızda, birbirinizin yanına geldiğinizde, tokalaşınız ki kalplerinizden, kin, haset ve düşmanlık duyguları yok olsun…”</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3794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C800FA9-5949-F36D-8C48-BDD2E421D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3" name="Resim 12" descr="el, parmak, kişi, şahıs, baş parmak içeren bir resim&#10;&#10;Açıklama otomatik olarak oluşturuldu">
            <a:extLst>
              <a:ext uri="{FF2B5EF4-FFF2-40B4-BE49-F238E27FC236}">
                <a16:creationId xmlns:a16="http://schemas.microsoft.com/office/drawing/2014/main" id="{92249201-CC9D-8BB0-02CB-13FF8BDE3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116478" y="2551989"/>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İnsandaki cimrilik ve bencillik gibi kötü huyları yok eder.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16478" y="833196"/>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Kişi, sahip olduklarının şükrünü yerine getirerek Yüce Allah’ın (c.c.) sevgisini kazanır.</a:t>
            </a:r>
          </a:p>
        </p:txBody>
      </p:sp>
      <p:sp>
        <p:nvSpPr>
          <p:cNvPr id="6" name="Metin kutusu 5">
            <a:extLst>
              <a:ext uri="{FF2B5EF4-FFF2-40B4-BE49-F238E27FC236}">
                <a16:creationId xmlns:a16="http://schemas.microsoft.com/office/drawing/2014/main" id="{2FE85127-CE96-072F-C112-035C4DCAC7F7}"/>
              </a:ext>
            </a:extLst>
          </p:cNvPr>
          <p:cNvSpPr txBox="1"/>
          <p:nvPr/>
        </p:nvSpPr>
        <p:spPr>
          <a:xfrm>
            <a:off x="4116477" y="3809117"/>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Zekat veren müminin malı temizlenerek bereketlenir.</a:t>
            </a:r>
          </a:p>
        </p:txBody>
      </p:sp>
      <p:sp>
        <p:nvSpPr>
          <p:cNvPr id="9" name="Metin kutusu 8">
            <a:extLst>
              <a:ext uri="{FF2B5EF4-FFF2-40B4-BE49-F238E27FC236}">
                <a16:creationId xmlns:a16="http://schemas.microsoft.com/office/drawing/2014/main" id="{F864F4BF-C2B2-F47E-067D-55C6825CA38A}"/>
              </a:ext>
            </a:extLst>
          </p:cNvPr>
          <p:cNvSpPr txBox="1"/>
          <p:nvPr/>
        </p:nvSpPr>
        <p:spPr>
          <a:xfrm>
            <a:off x="4116476" y="5070778"/>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Dünya malına karşı aşırı düşkünlük ve mülk edinme hırsını törpüler. </a:t>
            </a:r>
          </a:p>
        </p:txBody>
      </p:sp>
      <p:pic>
        <p:nvPicPr>
          <p:cNvPr id="11" name="Resim 10" descr="ekran görüntüsü, grafik, tasarım içeren bir resim&#10;&#10;Açıklama otomatik olarak oluşturuldu">
            <a:extLst>
              <a:ext uri="{FF2B5EF4-FFF2-40B4-BE49-F238E27FC236}">
                <a16:creationId xmlns:a16="http://schemas.microsoft.com/office/drawing/2014/main" id="{F481815C-8F74-9BA4-51A4-42BC24BEE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50" y="932464"/>
            <a:ext cx="3196980" cy="1278792"/>
          </a:xfrm>
          <a:prstGeom prst="rect">
            <a:avLst/>
          </a:prstGeom>
        </p:spPr>
      </p:pic>
      <p:sp>
        <p:nvSpPr>
          <p:cNvPr id="12" name="Metin kutusu 11">
            <a:extLst>
              <a:ext uri="{FF2B5EF4-FFF2-40B4-BE49-F238E27FC236}">
                <a16:creationId xmlns:a16="http://schemas.microsoft.com/office/drawing/2014/main" id="{122A32F9-E1F2-6320-CC8B-C014EB135B32}"/>
              </a:ext>
            </a:extLst>
          </p:cNvPr>
          <p:cNvSpPr txBox="1"/>
          <p:nvPr/>
        </p:nvSpPr>
        <p:spPr>
          <a:xfrm>
            <a:off x="497415" y="1057867"/>
            <a:ext cx="3121650" cy="707886"/>
          </a:xfrm>
          <a:prstGeom prst="rect">
            <a:avLst/>
          </a:prstGeom>
          <a:noFill/>
          <a:ln>
            <a:noFill/>
          </a:ln>
        </p:spPr>
        <p:txBody>
          <a:bodyPr wrap="square" rtlCol="0">
            <a:spAutoFit/>
          </a:bodyPr>
          <a:lstStyle/>
          <a:p>
            <a:pPr algn="ctr">
              <a:spcAft>
                <a:spcPts val="600"/>
              </a:spcAft>
            </a:pPr>
            <a:r>
              <a:rPr lang="tr-TR" sz="2000" b="1" dirty="0">
                <a:solidFill>
                  <a:schemeClr val="bg1"/>
                </a:solidFill>
                <a:latin typeface="Arial" panose="020B0604020202020204" pitchFamily="34" charset="0"/>
                <a:cs typeface="Arial" panose="020B0604020202020204" pitchFamily="34" charset="0"/>
              </a:rPr>
              <a:t>Zekâtın Bireysel Faydaları</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83F30B04-1C62-6C75-00E6-53EB08EA6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F6E76BAD-6131-72EB-4E88-2604F7081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236860"/>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524042"/>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Zekât ve sadaka ibadetleri İslam dininde çok önemlidir. Bu ibadetlerin bireysel ve toplumsal olarak pek çok faydası vardır. Bu özverili davranışlar sayesinde Müslüman bencillik ve cimrilik gibi kötü huylardan kurtulmuş, temizlenmiş olur.</a:t>
            </a:r>
          </a:p>
          <a:p>
            <a:pPr>
              <a:spcAft>
                <a:spcPts val="600"/>
              </a:spcAft>
            </a:pPr>
            <a:r>
              <a:rPr lang="tr-TR" sz="2200" b="1" dirty="0">
                <a:latin typeface="Arial" panose="020B0604020202020204" pitchFamily="34" charset="0"/>
                <a:cs typeface="Arial" panose="020B0604020202020204" pitchFamily="34" charset="0"/>
              </a:rPr>
              <a:t>Buna göre aşağıdaki hadislerden hangisinde sadakanın faydasına </a:t>
            </a:r>
            <a:r>
              <a:rPr lang="tr-TR" sz="2200" b="1" u="sng" dirty="0">
                <a:latin typeface="Arial" panose="020B0604020202020204" pitchFamily="34" charset="0"/>
                <a:cs typeface="Arial" panose="020B0604020202020204" pitchFamily="34" charset="0"/>
              </a:rPr>
              <a:t>değinilmemiştir</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“Suyun ateşi söndürdüğü gibi, sadaka da günahları yok eder.” </a:t>
            </a:r>
          </a:p>
          <a:p>
            <a:pPr>
              <a:spcAft>
                <a:spcPts val="600"/>
              </a:spcAft>
            </a:pPr>
            <a:r>
              <a:rPr lang="tr-TR" sz="2200" dirty="0">
                <a:latin typeface="Arial" panose="020B0604020202020204" pitchFamily="34" charset="0"/>
                <a:cs typeface="Arial" panose="020B0604020202020204" pitchFamily="34" charset="0"/>
              </a:rPr>
              <a:t>B) “Sadaka kibri yok eder.” </a:t>
            </a:r>
          </a:p>
          <a:p>
            <a:pPr>
              <a:spcAft>
                <a:spcPts val="600"/>
              </a:spcAft>
            </a:pPr>
            <a:r>
              <a:rPr lang="tr-TR" sz="2200" dirty="0">
                <a:latin typeface="Arial" panose="020B0604020202020204" pitchFamily="34" charset="0"/>
                <a:cs typeface="Arial" panose="020B0604020202020204" pitchFamily="34" charset="0"/>
              </a:rPr>
              <a:t>C) “Hastalarınızı sadakayla tedavi edin. Sadaka, her hastalığı ve belayı defeder.” </a:t>
            </a:r>
          </a:p>
          <a:p>
            <a:pPr>
              <a:spcAft>
                <a:spcPts val="600"/>
              </a:spcAft>
            </a:pPr>
            <a:r>
              <a:rPr lang="tr-TR" sz="2200" dirty="0">
                <a:latin typeface="Arial" panose="020B0604020202020204" pitchFamily="34" charset="0"/>
                <a:cs typeface="Arial" panose="020B0604020202020204" pitchFamily="34" charset="0"/>
              </a:rPr>
              <a:t>D) “Her iyilik sadakadır.”</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5013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3DA3E877-3686-8F5D-CA14-C05E5EFB30A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1 / Soru </a:t>
            </a:r>
            <a:r>
              <a:rPr lang="tr-TR" sz="16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41B51075-275C-BEA1-A2F5-EE73C4EFE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503886"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727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2654452741"/>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dk1"/>
                          </a:solidFill>
                          <a:latin typeface="Arial" panose="020B0604020202020204" pitchFamily="34" charset="0"/>
                          <a:ea typeface="+mn-ea"/>
                          <a:cs typeface="Arial" panose="020B0604020202020204" pitchFamily="34" charset="0"/>
                        </a:rPr>
                        <a:t>Zekât ve</a:t>
                      </a:r>
                      <a:r>
                        <a:rPr lang="tr-TR" sz="1800" kern="1200" baseline="0" dirty="0">
                          <a:solidFill>
                            <a:schemeClr val="dk1"/>
                          </a:solidFill>
                          <a:latin typeface="Arial" panose="020B0604020202020204" pitchFamily="34" charset="0"/>
                          <a:ea typeface="+mn-ea"/>
                          <a:cs typeface="Arial" panose="020B0604020202020204" pitchFamily="34" charset="0"/>
                        </a:rPr>
                        <a:t> sadaka sayesinde k</a:t>
                      </a:r>
                      <a:r>
                        <a:rPr lang="tr-TR" sz="1800" dirty="0">
                          <a:latin typeface="Arial" panose="020B0604020202020204" pitchFamily="34" charset="0"/>
                          <a:cs typeface="Arial" panose="020B0604020202020204" pitchFamily="34" charset="0"/>
                        </a:rPr>
                        <a:t>işi, sahip olduklarının şükrünü yerine getirerek Yüce Allah’ın (c.c.) sevgisini kazanır.</a:t>
                      </a:r>
                      <a:endParaRPr lang="tr-TR" sz="1800" kern="120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dk1"/>
                          </a:solidFill>
                          <a:latin typeface="Arial" panose="020B0604020202020204" pitchFamily="34" charset="0"/>
                          <a:ea typeface="+mn-ea"/>
                          <a:cs typeface="Arial" panose="020B0604020202020204" pitchFamily="34" charset="0"/>
                        </a:rPr>
                        <a:t>Kur’an</a:t>
                      </a:r>
                      <a:r>
                        <a:rPr lang="tr-TR" sz="1800" kern="1200" dirty="0">
                          <a:solidFill>
                            <a:schemeClr val="dk1"/>
                          </a:solidFill>
                          <a:latin typeface="Arial" panose="020B0604020202020204" pitchFamily="34" charset="0"/>
                          <a:ea typeface="+mn-ea"/>
                          <a:cs typeface="Arial" panose="020B0604020202020204" pitchFamily="34" charset="0"/>
                        </a:rPr>
                        <a:t>-ı Kerim zekât ve sadaka</a:t>
                      </a:r>
                      <a:r>
                        <a:rPr lang="tr-TR" sz="1800" kern="1200" baseline="0" dirty="0">
                          <a:solidFill>
                            <a:schemeClr val="dk1"/>
                          </a:solidFill>
                          <a:latin typeface="Arial" panose="020B0604020202020204" pitchFamily="34" charset="0"/>
                          <a:ea typeface="+mn-ea"/>
                          <a:cs typeface="Arial" panose="020B0604020202020204" pitchFamily="34" charset="0"/>
                        </a:rPr>
                        <a:t> yoluyla</a:t>
                      </a:r>
                      <a:r>
                        <a:rPr lang="tr-TR" sz="1800" kern="1200" dirty="0">
                          <a:solidFill>
                            <a:schemeClr val="dk1"/>
                          </a:solidFill>
                          <a:latin typeface="Arial" panose="020B0604020202020204" pitchFamily="34" charset="0"/>
                          <a:ea typeface="+mn-ea"/>
                          <a:cs typeface="Arial" panose="020B0604020202020204" pitchFamily="34" charset="0"/>
                        </a:rPr>
                        <a:t> mal</a:t>
                      </a:r>
                      <a:r>
                        <a:rPr lang="tr-TR" sz="1800" kern="1200" baseline="0" dirty="0">
                          <a:solidFill>
                            <a:schemeClr val="dk1"/>
                          </a:solidFill>
                          <a:latin typeface="Arial" panose="020B0604020202020204" pitchFamily="34" charset="0"/>
                          <a:ea typeface="+mn-ea"/>
                          <a:cs typeface="Arial" panose="020B0604020202020204" pitchFamily="34" charset="0"/>
                        </a:rPr>
                        <a:t> varlığının tek bir </a:t>
                      </a:r>
                      <a:r>
                        <a:rPr lang="tr-TR" sz="1800" kern="1200" dirty="0">
                          <a:solidFill>
                            <a:schemeClr val="dk1"/>
                          </a:solidFill>
                          <a:latin typeface="Arial" panose="020B0604020202020204" pitchFamily="34" charset="0"/>
                          <a:ea typeface="+mn-ea"/>
                          <a:cs typeface="Arial" panose="020B0604020202020204" pitchFamily="34" charset="0"/>
                        </a:rPr>
                        <a:t>kişinin elinde toplanmasını tavsiye eder.</a:t>
                      </a:r>
                      <a:endParaRPr lang="tr-TR" sz="1800" kern="1200" noProof="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Bayramlarda, düğünlerde, sünnet merasimlerinde çocuklara harçlık vermek infak ile ilgili kültürümüzden örneklerdir.</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Hz. Peygamber (s.a.v.), Müslümanlara öncü olmuş ve Medine’deki yedi parça arazisini Müslümanlara vakıf olarak bağışlamıştır.</a:t>
                      </a:r>
                      <a:endParaRPr lang="tr-TR" sz="1800" kern="1200" noProof="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a:buFont typeface="Wingdings" pitchFamily="2" charset="2"/>
                        <a:buNone/>
                        <a:defRPr/>
                      </a:pPr>
                      <a:r>
                        <a:rPr lang="tr-TR" sz="1800" dirty="0">
                          <a:latin typeface="Arial" panose="020B0604020202020204" pitchFamily="34" charset="0"/>
                          <a:cs typeface="Arial" panose="020B0604020202020204" pitchFamily="34" charset="0"/>
                        </a:rPr>
                        <a:t>Sosyal adaletin sağlanmasına katkıda</a:t>
                      </a:r>
                      <a:r>
                        <a:rPr lang="tr-TR" sz="1800" baseline="0" dirty="0">
                          <a:latin typeface="Arial" panose="020B0604020202020204" pitchFamily="34" charset="0"/>
                          <a:cs typeface="Arial" panose="020B0604020202020204" pitchFamily="34" charset="0"/>
                        </a:rPr>
                        <a:t> </a:t>
                      </a:r>
                      <a:r>
                        <a:rPr lang="tr-TR" sz="1800" dirty="0">
                          <a:latin typeface="Arial" panose="020B0604020202020204" pitchFamily="34" charset="0"/>
                          <a:cs typeface="Arial" panose="020B0604020202020204" pitchFamily="34" charset="0"/>
                        </a:rPr>
                        <a:t>bulunmak</a:t>
                      </a:r>
                      <a:r>
                        <a:rPr lang="tr-TR" sz="1800" baseline="0" dirty="0">
                          <a:latin typeface="Arial" panose="020B0604020202020204" pitchFamily="34" charset="0"/>
                          <a:cs typeface="Arial" panose="020B0604020202020204" pitchFamily="34" charset="0"/>
                        </a:rPr>
                        <a:t> z</a:t>
                      </a:r>
                      <a:r>
                        <a:rPr lang="tr-TR" sz="1800" dirty="0">
                          <a:latin typeface="Arial" panose="020B0604020202020204" pitchFamily="34" charset="0"/>
                          <a:cs typeface="Arial" panose="020B0604020202020204" pitchFamily="34" charset="0"/>
                        </a:rPr>
                        <a:t>ekât ve sadakanın kişinin kendisine yönelik yararı</a:t>
                      </a:r>
                      <a:r>
                        <a:rPr lang="tr-TR" sz="1800" kern="1200" dirty="0">
                          <a:solidFill>
                            <a:schemeClr val="dk1"/>
                          </a:solidFill>
                          <a:latin typeface="Arial" panose="020B0604020202020204" pitchFamily="34" charset="0"/>
                          <a:ea typeface="+mn-ea"/>
                          <a:cs typeface="Arial" panose="020B0604020202020204" pitchFamily="34" charset="0"/>
                        </a:rPr>
                        <a:t>dır.</a:t>
                      </a:r>
                      <a:endParaRPr lang="tr-TR" sz="18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742950" indent="-742950">
                        <a:buFont typeface="+mj-lt"/>
                        <a:buNone/>
                        <a:defRPr/>
                      </a:pPr>
                      <a:r>
                        <a:rPr lang="tr-TR" sz="1800" dirty="0">
                          <a:latin typeface="Arial" panose="020B0604020202020204" pitchFamily="34" charset="0"/>
                          <a:cs typeface="Arial" panose="020B0604020202020204" pitchFamily="34" charset="0"/>
                        </a:rPr>
                        <a:t>Varlıklı insanlar, ihtiyaç sahibi insanlar için bir miktar parayı camilerin avlusundaki</a:t>
                      </a:r>
                      <a:r>
                        <a:rPr lang="tr-TR" sz="1800" baseline="0" dirty="0">
                          <a:latin typeface="Arial" panose="020B0604020202020204" pitchFamily="34" charset="0"/>
                          <a:cs typeface="Arial" panose="020B0604020202020204" pitchFamily="34" charset="0"/>
                        </a:rPr>
                        <a:t> </a:t>
                      </a:r>
                    </a:p>
                    <a:p>
                      <a:pPr marL="742950" indent="-742950">
                        <a:buFont typeface="+mj-lt"/>
                        <a:buNone/>
                        <a:defRPr/>
                      </a:pPr>
                      <a:r>
                        <a:rPr lang="tr-TR" sz="1800" baseline="0" dirty="0">
                          <a:latin typeface="Arial" panose="020B0604020202020204" pitchFamily="34" charset="0"/>
                          <a:cs typeface="Arial" panose="020B0604020202020204" pitchFamily="34" charset="0"/>
                        </a:rPr>
                        <a:t>sadaka </a:t>
                      </a:r>
                      <a:r>
                        <a:rPr lang="tr-TR" sz="1800" dirty="0">
                          <a:latin typeface="Arial" panose="020B0604020202020204" pitchFamily="34" charset="0"/>
                          <a:cs typeface="Arial" panose="020B0604020202020204" pitchFamily="34" charset="0"/>
                        </a:rPr>
                        <a:t>taşının üzerine bırakırlar. </a:t>
                      </a:r>
                      <a:endParaRPr lang="tr-TR" sz="1800" kern="120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noProof="0" dirty="0">
                          <a:solidFill>
                            <a:schemeClr val="tx1"/>
                          </a:solidFill>
                          <a:latin typeface="Arial" panose="020B0604020202020204" pitchFamily="34" charset="0"/>
                          <a:ea typeface="+mn-ea"/>
                          <a:cs typeface="Arial" panose="020B0604020202020204" pitchFamily="34" charset="0"/>
                        </a:rPr>
                        <a:t>Bir kimsenin, kendisine lazım olan bir şeyi başka bir muhtaca vermesi, onu kendine tercih etmesine sadaka-i </a:t>
                      </a:r>
                      <a:r>
                        <a:rPr lang="tr-TR" sz="1800" kern="1200" noProof="0" dirty="0" err="1">
                          <a:solidFill>
                            <a:schemeClr val="tx1"/>
                          </a:solidFill>
                          <a:latin typeface="Arial" panose="020B0604020202020204" pitchFamily="34" charset="0"/>
                          <a:ea typeface="+mn-ea"/>
                          <a:cs typeface="Arial" panose="020B0604020202020204" pitchFamily="34" charset="0"/>
                        </a:rPr>
                        <a:t>câriye</a:t>
                      </a:r>
                      <a:r>
                        <a:rPr lang="tr-TR" sz="1800" kern="1200" noProof="0" dirty="0">
                          <a:solidFill>
                            <a:schemeClr val="tx1"/>
                          </a:solidFill>
                          <a:latin typeface="Arial" panose="020B0604020202020204" pitchFamily="34" charset="0"/>
                          <a:ea typeface="+mn-ea"/>
                          <a:cs typeface="Arial" panose="020B0604020202020204" pitchFamily="34" charset="0"/>
                        </a:rPr>
                        <a:t> denir.</a:t>
                      </a:r>
                      <a:endParaRPr lang="tr-TR" sz="1800" kern="1200" dirty="0">
                        <a:solidFill>
                          <a:schemeClr val="tx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13643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04282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7180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4074492"/>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339331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47395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542502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01E8FB3-D178-31E2-9D68-EF7674E7E4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41426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rot="5400000">
            <a:off x="3048342" y="2102897"/>
            <a:ext cx="217031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rot="5400000">
            <a:off x="7651777" y="4875886"/>
            <a:ext cx="212597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rot="5400000">
            <a:off x="8267233" y="4418802"/>
            <a:ext cx="220428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3284542" y="1205350"/>
            <a:ext cx="628442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2623032" y="5333334"/>
            <a:ext cx="698513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rot="5400000">
            <a:off x="1264922" y="2575339"/>
            <a:ext cx="311518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6325612" y="3716875"/>
            <a:ext cx="348079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5400000">
            <a:off x="3018936" y="3739394"/>
            <a:ext cx="352584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5400000">
            <a:off x="5388360" y="3034446"/>
            <a:ext cx="403339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2" name="Dikdörtgen: Köşeleri Yuvarlatılmış 21">
            <a:extLst>
              <a:ext uri="{FF2B5EF4-FFF2-40B4-BE49-F238E27FC236}">
                <a16:creationId xmlns:a16="http://schemas.microsoft.com/office/drawing/2014/main" id="{FC755A6C-A906-934D-D01E-B5539FBE6DCE}"/>
              </a:ext>
            </a:extLst>
          </p:cNvPr>
          <p:cNvSpPr/>
          <p:nvPr/>
        </p:nvSpPr>
        <p:spPr>
          <a:xfrm rot="5400000">
            <a:off x="4354216" y="4409488"/>
            <a:ext cx="218565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1" y="60943"/>
            <a:ext cx="8442603"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TOPLUMSAL</a:t>
            </a:r>
          </a:p>
          <a:p>
            <a:pPr algn="ctr">
              <a:lnSpc>
                <a:spcPct val="150000"/>
              </a:lnSpc>
              <a:spcAft>
                <a:spcPts val="600"/>
              </a:spcAft>
            </a:pPr>
            <a:r>
              <a:rPr lang="tr-TR" b="1" dirty="0">
                <a:latin typeface="Arial" panose="020B0604020202020204" pitchFamily="34" charset="0"/>
                <a:cs typeface="Arial" panose="020B0604020202020204" pitchFamily="34" charset="0"/>
              </a:rPr>
              <a:t>BİREYSEL</a:t>
            </a:r>
          </a:p>
          <a:p>
            <a:pPr algn="ctr">
              <a:lnSpc>
                <a:spcPct val="150000"/>
              </a:lnSpc>
              <a:spcAft>
                <a:spcPts val="600"/>
              </a:spcAft>
            </a:pPr>
            <a:r>
              <a:rPr lang="tr-TR" b="1" dirty="0">
                <a:latin typeface="Arial" panose="020B0604020202020204" pitchFamily="34" charset="0"/>
                <a:cs typeface="Arial" panose="020B0604020202020204" pitchFamily="34" charset="0"/>
              </a:rPr>
              <a:t>SADAKA TAŞI</a:t>
            </a:r>
          </a:p>
          <a:p>
            <a:pPr algn="ctr">
              <a:lnSpc>
                <a:spcPct val="150000"/>
              </a:lnSpc>
              <a:spcAft>
                <a:spcPts val="600"/>
              </a:spcAft>
            </a:pPr>
            <a:r>
              <a:rPr lang="tr-TR" b="1" dirty="0">
                <a:latin typeface="Arial" panose="020B0604020202020204" pitchFamily="34" charset="0"/>
                <a:cs typeface="Arial" panose="020B0604020202020204" pitchFamily="34" charset="0"/>
              </a:rPr>
              <a:t>ŞÜKÜR</a:t>
            </a:r>
          </a:p>
          <a:p>
            <a:pPr algn="ctr">
              <a:lnSpc>
                <a:spcPct val="150000"/>
              </a:lnSpc>
              <a:spcAft>
                <a:spcPts val="600"/>
              </a:spcAft>
            </a:pPr>
            <a:r>
              <a:rPr lang="tr-TR" b="1" dirty="0">
                <a:latin typeface="Arial" panose="020B0604020202020204" pitchFamily="34" charset="0"/>
                <a:cs typeface="Arial" panose="020B0604020202020204" pitchFamily="34" charset="0"/>
              </a:rPr>
              <a:t>İNFAK</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06043"/>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FAYDA</a:t>
            </a:r>
          </a:p>
          <a:p>
            <a:pPr algn="ctr">
              <a:lnSpc>
                <a:spcPct val="150000"/>
              </a:lnSpc>
              <a:spcAft>
                <a:spcPts val="600"/>
              </a:spcAft>
            </a:pPr>
            <a:r>
              <a:rPr lang="tr-TR" b="1" dirty="0">
                <a:latin typeface="Arial" panose="020B0604020202020204" pitchFamily="34" charset="0"/>
                <a:cs typeface="Arial" panose="020B0604020202020204" pitchFamily="34" charset="0"/>
              </a:rPr>
              <a:t>VAKIF</a:t>
            </a:r>
          </a:p>
          <a:p>
            <a:pPr algn="ctr">
              <a:lnSpc>
                <a:spcPct val="150000"/>
              </a:lnSpc>
              <a:spcAft>
                <a:spcPts val="600"/>
              </a:spcAft>
            </a:pPr>
            <a:r>
              <a:rPr lang="tr-TR" b="1" dirty="0">
                <a:latin typeface="Arial" panose="020B0604020202020204" pitchFamily="34" charset="0"/>
                <a:cs typeface="Arial" panose="020B0604020202020204" pitchFamily="34" charset="0"/>
              </a:rPr>
              <a:t>MÜKÂFAT</a:t>
            </a:r>
          </a:p>
          <a:p>
            <a:pPr algn="ctr">
              <a:lnSpc>
                <a:spcPct val="150000"/>
              </a:lnSpc>
              <a:spcAft>
                <a:spcPts val="600"/>
              </a:spcAft>
            </a:pPr>
            <a:r>
              <a:rPr lang="tr-TR" b="1" dirty="0">
                <a:latin typeface="Arial" panose="020B0604020202020204" pitchFamily="34" charset="0"/>
                <a:cs typeface="Arial" panose="020B0604020202020204" pitchFamily="34" charset="0"/>
              </a:rPr>
              <a:t>VERESİYE</a:t>
            </a:r>
          </a:p>
          <a:p>
            <a:pPr algn="ctr">
              <a:lnSpc>
                <a:spcPct val="150000"/>
              </a:lnSpc>
              <a:spcAft>
                <a:spcPts val="600"/>
              </a:spcAft>
            </a:pPr>
            <a:r>
              <a:rPr lang="tr-TR" sz="1700" b="1" dirty="0">
                <a:latin typeface="Arial" panose="020B0604020202020204" pitchFamily="34" charset="0"/>
                <a:cs typeface="Arial" panose="020B0604020202020204" pitchFamily="34" charset="0"/>
              </a:rPr>
              <a:t>DİĞERGAMLIK</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4 Tablo">
            <a:extLst>
              <a:ext uri="{FF2B5EF4-FFF2-40B4-BE49-F238E27FC236}">
                <a16:creationId xmlns:a16="http://schemas.microsoft.com/office/drawing/2014/main" id="{B15161F6-FD02-8D7F-C167-3A063586C1FB}"/>
              </a:ext>
            </a:extLst>
          </p:cNvPr>
          <p:cNvGraphicFramePr>
            <a:graphicFrameLocks noGrp="1"/>
          </p:cNvGraphicFramePr>
          <p:nvPr>
            <p:extLst>
              <p:ext uri="{D42A27DB-BD31-4B8C-83A1-F6EECF244321}">
                <p14:modId xmlns:p14="http://schemas.microsoft.com/office/powerpoint/2010/main" val="468945284"/>
              </p:ext>
            </p:extLst>
          </p:nvPr>
        </p:nvGraphicFramePr>
        <p:xfrm>
          <a:off x="2496003" y="1168079"/>
          <a:ext cx="7199995" cy="5040002"/>
        </p:xfrm>
        <a:graphic>
          <a:graphicData uri="http://schemas.openxmlformats.org/drawingml/2006/table">
            <a:tbl>
              <a:tblPr firstRow="1" bandRow="1">
                <a:tableStyleId>{5940675A-B579-460E-94D1-54222C63F5DA}</a:tableStyleId>
              </a:tblPr>
              <a:tblGrid>
                <a:gridCol w="654545">
                  <a:extLst>
                    <a:ext uri="{9D8B030D-6E8A-4147-A177-3AD203B41FA5}">
                      <a16:colId xmlns:a16="http://schemas.microsoft.com/office/drawing/2014/main" val="20000"/>
                    </a:ext>
                  </a:extLst>
                </a:gridCol>
                <a:gridCol w="654545">
                  <a:extLst>
                    <a:ext uri="{9D8B030D-6E8A-4147-A177-3AD203B41FA5}">
                      <a16:colId xmlns:a16="http://schemas.microsoft.com/office/drawing/2014/main" val="20001"/>
                    </a:ext>
                  </a:extLst>
                </a:gridCol>
                <a:gridCol w="654545">
                  <a:extLst>
                    <a:ext uri="{9D8B030D-6E8A-4147-A177-3AD203B41FA5}">
                      <a16:colId xmlns:a16="http://schemas.microsoft.com/office/drawing/2014/main" val="20002"/>
                    </a:ext>
                  </a:extLst>
                </a:gridCol>
                <a:gridCol w="654545">
                  <a:extLst>
                    <a:ext uri="{9D8B030D-6E8A-4147-A177-3AD203B41FA5}">
                      <a16:colId xmlns:a16="http://schemas.microsoft.com/office/drawing/2014/main" val="20003"/>
                    </a:ext>
                  </a:extLst>
                </a:gridCol>
                <a:gridCol w="654545">
                  <a:extLst>
                    <a:ext uri="{9D8B030D-6E8A-4147-A177-3AD203B41FA5}">
                      <a16:colId xmlns:a16="http://schemas.microsoft.com/office/drawing/2014/main" val="20004"/>
                    </a:ext>
                  </a:extLst>
                </a:gridCol>
                <a:gridCol w="654545">
                  <a:extLst>
                    <a:ext uri="{9D8B030D-6E8A-4147-A177-3AD203B41FA5}">
                      <a16:colId xmlns:a16="http://schemas.microsoft.com/office/drawing/2014/main" val="20005"/>
                    </a:ext>
                  </a:extLst>
                </a:gridCol>
                <a:gridCol w="654545">
                  <a:extLst>
                    <a:ext uri="{9D8B030D-6E8A-4147-A177-3AD203B41FA5}">
                      <a16:colId xmlns:a16="http://schemas.microsoft.com/office/drawing/2014/main" val="20006"/>
                    </a:ext>
                  </a:extLst>
                </a:gridCol>
                <a:gridCol w="654545">
                  <a:extLst>
                    <a:ext uri="{9D8B030D-6E8A-4147-A177-3AD203B41FA5}">
                      <a16:colId xmlns:a16="http://schemas.microsoft.com/office/drawing/2014/main" val="20007"/>
                    </a:ext>
                  </a:extLst>
                </a:gridCol>
                <a:gridCol w="654545">
                  <a:extLst>
                    <a:ext uri="{9D8B030D-6E8A-4147-A177-3AD203B41FA5}">
                      <a16:colId xmlns:a16="http://schemas.microsoft.com/office/drawing/2014/main" val="20008"/>
                    </a:ext>
                  </a:extLst>
                </a:gridCol>
                <a:gridCol w="654545">
                  <a:extLst>
                    <a:ext uri="{9D8B030D-6E8A-4147-A177-3AD203B41FA5}">
                      <a16:colId xmlns:a16="http://schemas.microsoft.com/office/drawing/2014/main" val="20009"/>
                    </a:ext>
                  </a:extLst>
                </a:gridCol>
                <a:gridCol w="654545">
                  <a:extLst>
                    <a:ext uri="{9D8B030D-6E8A-4147-A177-3AD203B41FA5}">
                      <a16:colId xmlns:a16="http://schemas.microsoft.com/office/drawing/2014/main" val="20010"/>
                    </a:ext>
                  </a:extLst>
                </a:gridCol>
              </a:tblGrid>
              <a:tr h="458182">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mn-lt"/>
                          <a:ea typeface="+mn-ea"/>
                          <a:cs typeface="+mn-cs"/>
                        </a:rPr>
                        <a:t>I</a:t>
                      </a:r>
                    </a:p>
                  </a:txBody>
                  <a:tcPr anchor="ctr"/>
                </a:tc>
                <a:extLst>
                  <a:ext uri="{0D108BD9-81ED-4DB2-BD59-A6C34878D82A}">
                    <a16:rowId xmlns:a16="http://schemas.microsoft.com/office/drawing/2014/main" val="10000"/>
                  </a:ext>
                </a:extLst>
              </a:tr>
              <a:tr h="458182">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O</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Ü</a:t>
                      </a:r>
                    </a:p>
                  </a:txBody>
                  <a:tcPr anchor="ctr"/>
                </a:tc>
                <a:extLst>
                  <a:ext uri="{0D108BD9-81ED-4DB2-BD59-A6C34878D82A}">
                    <a16:rowId xmlns:a16="http://schemas.microsoft.com/office/drawing/2014/main" val="10001"/>
                  </a:ext>
                </a:extLst>
              </a:tr>
              <a:tr h="458182">
                <a:tc>
                  <a:txBody>
                    <a:bodyPr/>
                    <a:lstStyle/>
                    <a:p>
                      <a:pPr algn="ctr"/>
                      <a:r>
                        <a:rPr lang="tr-TR" sz="2000" kern="1200" dirty="0">
                          <a:solidFill>
                            <a:schemeClr val="tx1"/>
                          </a:solidFill>
                          <a:latin typeface="+mn-lt"/>
                          <a:ea typeface="+mn-ea"/>
                          <a:cs typeface="+mn-cs"/>
                        </a:rPr>
                        <a:t>F</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N</a:t>
                      </a:r>
                    </a:p>
                  </a:txBody>
                  <a:tcPr anchor="ctr"/>
                </a:tc>
                <a:tc>
                  <a:txBody>
                    <a:bodyPr/>
                    <a:lstStyle/>
                    <a:p>
                      <a:pPr algn="ctr"/>
                      <a:r>
                        <a:rPr lang="tr-TR" sz="2000" kern="1200" dirty="0">
                          <a:solidFill>
                            <a:schemeClr val="tx1"/>
                          </a:solidFill>
                          <a:latin typeface="+mn-lt"/>
                          <a:ea typeface="+mn-ea"/>
                          <a:cs typeface="+mn-cs"/>
                        </a:rPr>
                        <a:t>P</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P</a:t>
                      </a:r>
                    </a:p>
                  </a:txBody>
                  <a:tcPr anchor="ctr"/>
                </a:tc>
                <a:extLst>
                  <a:ext uri="{0D108BD9-81ED-4DB2-BD59-A6C34878D82A}">
                    <a16:rowId xmlns:a16="http://schemas.microsoft.com/office/drawing/2014/main" val="10002"/>
                  </a:ext>
                </a:extLst>
              </a:tr>
              <a:tr h="458182">
                <a:tc>
                  <a:txBody>
                    <a:bodyPr/>
                    <a:lstStyle/>
                    <a:p>
                      <a:pPr algn="ctr"/>
                      <a:r>
                        <a:rPr lang="tr-TR" sz="2000" kern="1200" dirty="0">
                          <a:solidFill>
                            <a:schemeClr val="tx1"/>
                          </a:solidFill>
                          <a:latin typeface="+mn-lt"/>
                          <a:ea typeface="+mn-ea"/>
                          <a:cs typeface="+mn-cs"/>
                        </a:rPr>
                        <a:t>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3"/>
                  </a:ext>
                </a:extLst>
              </a:tr>
              <a:tr h="458182">
                <a:tc>
                  <a:txBody>
                    <a:bodyPr/>
                    <a:lstStyle/>
                    <a:p>
                      <a:pPr algn="ctr"/>
                      <a:r>
                        <a:rPr lang="tr-TR" sz="2000" kern="1200" dirty="0">
                          <a:solidFill>
                            <a:schemeClr val="tx1"/>
                          </a:solidFill>
                          <a:latin typeface="+mn-lt"/>
                          <a:ea typeface="+mn-ea"/>
                          <a:cs typeface="+mn-cs"/>
                        </a:rPr>
                        <a:t>K</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S</a:t>
                      </a:r>
                    </a:p>
                  </a:txBody>
                  <a:tcPr anchor="ctr"/>
                </a:tc>
                <a:extLst>
                  <a:ext uri="{0D108BD9-81ED-4DB2-BD59-A6C34878D82A}">
                    <a16:rowId xmlns:a16="http://schemas.microsoft.com/office/drawing/2014/main" val="10004"/>
                  </a:ext>
                </a:extLst>
              </a:tr>
              <a:tr h="458182">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Z</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O</a:t>
                      </a:r>
                    </a:p>
                  </a:txBody>
                  <a:tcPr anchor="ctr"/>
                </a:tc>
                <a:tc>
                  <a:txBody>
                    <a:bodyPr/>
                    <a:lstStyle/>
                    <a:p>
                      <a:pPr algn="ctr"/>
                      <a:r>
                        <a:rPr lang="tr-TR" sz="2000" kern="1200" dirty="0">
                          <a:solidFill>
                            <a:schemeClr val="tx1"/>
                          </a:solidFill>
                          <a:latin typeface="+mn-lt"/>
                          <a:ea typeface="+mn-ea"/>
                          <a:cs typeface="+mn-cs"/>
                        </a:rPr>
                        <a:t>İ</a:t>
                      </a:r>
                    </a:p>
                  </a:txBody>
                  <a:tcPr anchor="ctr"/>
                </a:tc>
                <a:extLst>
                  <a:ext uri="{0D108BD9-81ED-4DB2-BD59-A6C34878D82A}">
                    <a16:rowId xmlns:a16="http://schemas.microsoft.com/office/drawing/2014/main" val="10005"/>
                  </a:ext>
                </a:extLst>
              </a:tr>
              <a:tr h="458182">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N</a:t>
                      </a:r>
                    </a:p>
                  </a:txBody>
                  <a:tcPr anchor="ctr"/>
                </a:tc>
                <a:extLst>
                  <a:ext uri="{0D108BD9-81ED-4DB2-BD59-A6C34878D82A}">
                    <a16:rowId xmlns:a16="http://schemas.microsoft.com/office/drawing/2014/main" val="10006"/>
                  </a:ext>
                </a:extLst>
              </a:tr>
              <a:tr h="4581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Q</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K</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F</a:t>
                      </a:r>
                    </a:p>
                  </a:txBody>
                  <a:tcPr anchor="ctr"/>
                </a:tc>
                <a:extLst>
                  <a:ext uri="{0D108BD9-81ED-4DB2-BD59-A6C34878D82A}">
                    <a16:rowId xmlns:a16="http://schemas.microsoft.com/office/drawing/2014/main" val="10007"/>
                  </a:ext>
                </a:extLst>
              </a:tr>
              <a:tr h="458182">
                <a:tc>
                  <a:txBody>
                    <a:bodyPr/>
                    <a:lstStyle/>
                    <a:p>
                      <a:pPr marL="0" algn="ctr" defTabSz="914400" rtl="0" eaLnBrk="1" latinLnBrk="0" hangingPunct="1"/>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X</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Â</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8"/>
                  </a:ext>
                </a:extLst>
              </a:tr>
              <a:tr h="458182">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K</a:t>
                      </a:r>
                    </a:p>
                  </a:txBody>
                  <a:tcPr anchor="ctr"/>
                </a:tc>
                <a:extLst>
                  <a:ext uri="{0D108BD9-81ED-4DB2-BD59-A6C34878D82A}">
                    <a16:rowId xmlns:a16="http://schemas.microsoft.com/office/drawing/2014/main" val="10009"/>
                  </a:ext>
                </a:extLst>
              </a:tr>
              <a:tr h="458182">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G</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Ö</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X</a:t>
                      </a:r>
                    </a:p>
                  </a:txBody>
                  <a:tcPr anchor="ct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7" grpId="0" animBg="1"/>
      <p:bldP spid="18"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Resim 30">
            <a:extLst>
              <a:ext uri="{FF2B5EF4-FFF2-40B4-BE49-F238E27FC236}">
                <a16:creationId xmlns:a16="http://schemas.microsoft.com/office/drawing/2014/main" id="{1A90D386-FEF6-3470-8F48-036B14BDE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60229"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1" y="60943"/>
            <a:ext cx="8367003"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4" y="1358447"/>
            <a:ext cx="2405105"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İnfak</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4" y="2207120"/>
            <a:ext cx="2922019"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Zimem</a:t>
            </a:r>
            <a:r>
              <a:rPr lang="tr-TR" sz="2400" b="1" dirty="0">
                <a:solidFill>
                  <a:schemeClr val="bg1"/>
                </a:solidFill>
                <a:latin typeface="Arial" panose="020B0604020202020204" pitchFamily="34" charset="0"/>
                <a:cs typeface="Arial" panose="020B0604020202020204" pitchFamily="34" charset="0"/>
              </a:rPr>
              <a:t> defteri</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5" y="3044363"/>
            <a:ext cx="240510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Bireysel fayda</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4" y="3892084"/>
            <a:ext cx="2770865"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Diğergamlık</a:t>
            </a:r>
            <a:endParaRPr lang="tr-TR" sz="2400" b="1" dirty="0">
              <a:solidFill>
                <a:schemeClr val="bg1"/>
              </a:solidFill>
              <a:latin typeface="Arial" panose="020B0604020202020204" pitchFamily="34" charset="0"/>
              <a:cs typeface="Arial" panose="020B0604020202020204" pitchFamily="34" charset="0"/>
            </a:endParaRP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4" y="4730279"/>
            <a:ext cx="2770865"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Toplumsal fayda</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Vakıf</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246647"/>
            <a:ext cx="6443562"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Zekât ve sadakanın kişinin kendisine yönelik yararı ve kazanımı</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083793"/>
            <a:ext cx="644356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Zekât ve sadakanın toplumun geneline yönelik yararı ve kazanımı</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28134"/>
            <a:ext cx="6608454"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Maldan faydalanma hakkını toplumun kullanımına veren hayır kurumu</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68119"/>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İhtiyacı olmasına rağmen fedakarlık  edip başkasına yardım yapmak</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0" y="4609519"/>
            <a:ext cx="6608455" cy="692497"/>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Kişinin servetinden harcamada bulunması ve bağış yapması</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450601"/>
            <a:ext cx="6443560"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Bir malın satıcı tarafından not edilerek alıcının ileriye dönük borçlandırılması</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E8576ACC-6CA4-CCAD-0118-AC7099F91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87604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C800FA9-5949-F36D-8C48-BDD2E421D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0" y="2738882"/>
            <a:ext cx="12192000" cy="1554272"/>
          </a:xfrm>
          <a:prstGeom prst="rect">
            <a:avLst/>
          </a:prstGeom>
          <a:solidFill>
            <a:schemeClr val="accent2">
              <a:lumMod val="40000"/>
              <a:lumOff val="60000"/>
            </a:schemeClr>
          </a:solidFill>
          <a:ln>
            <a:noFill/>
          </a:ln>
        </p:spPr>
        <p:txBody>
          <a:bodyPr wrap="square" rtlCol="0">
            <a:spAutoFit/>
          </a:bodyPr>
          <a:lstStyle/>
          <a:p>
            <a:pPr marL="365125">
              <a:spcAft>
                <a:spcPts val="600"/>
              </a:spcAft>
            </a:pPr>
            <a:r>
              <a:rPr lang="tr-TR" sz="3000" dirty="0">
                <a:latin typeface="Arial" panose="020B0604020202020204" pitchFamily="34" charset="0"/>
                <a:cs typeface="Arial" panose="020B0604020202020204" pitchFamily="34" charset="0"/>
              </a:rPr>
              <a:t>“Mallarını Allah yolunda harcayıp da arkasından başa kakmayan, fakirlerin gönlünü kırmayan kimselerin Allah katında ödülleri vardır.” </a:t>
            </a:r>
          </a:p>
          <a:p>
            <a:pPr marL="365125">
              <a:spcAft>
                <a:spcPts val="600"/>
              </a:spcAft>
            </a:pPr>
            <a:r>
              <a:rPr lang="tr-TR" sz="3000" dirty="0">
                <a:latin typeface="Arial" panose="020B0604020202020204" pitchFamily="34" charset="0"/>
                <a:cs typeface="Arial" panose="020B0604020202020204" pitchFamily="34" charset="0"/>
              </a:rPr>
              <a:t>							        (Bakara suresi, 262. ayet)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0" y="900058"/>
            <a:ext cx="12192000" cy="1554272"/>
          </a:xfrm>
          <a:prstGeom prst="rect">
            <a:avLst/>
          </a:prstGeom>
          <a:solidFill>
            <a:schemeClr val="accent1">
              <a:lumMod val="40000"/>
              <a:lumOff val="60000"/>
            </a:schemeClr>
          </a:solidFill>
          <a:ln>
            <a:noFill/>
          </a:ln>
        </p:spPr>
        <p:txBody>
          <a:bodyPr wrap="square" rtlCol="0">
            <a:spAutoFit/>
          </a:bodyPr>
          <a:lstStyle/>
          <a:p>
            <a:pPr marL="365125">
              <a:spcAft>
                <a:spcPts val="600"/>
              </a:spcAft>
            </a:pPr>
            <a:r>
              <a:rPr lang="tr-TR" sz="3000" dirty="0">
                <a:latin typeface="Arial" panose="020B0604020202020204" pitchFamily="34" charset="0"/>
                <a:cs typeface="Arial" panose="020B0604020202020204" pitchFamily="34" charset="0"/>
              </a:rPr>
              <a:t>“Namazı dosdoğru kılın, zekâtı verin. Kendiniz için her ne iyilik işlemiş olursanız, Allah katında onu bulursunuz...” </a:t>
            </a:r>
          </a:p>
          <a:p>
            <a:pPr>
              <a:spcAft>
                <a:spcPts val="600"/>
              </a:spcAft>
            </a:pPr>
            <a:r>
              <a:rPr lang="tr-TR" sz="3000" dirty="0">
                <a:latin typeface="Arial" panose="020B0604020202020204" pitchFamily="34" charset="0"/>
                <a:cs typeface="Arial" panose="020B0604020202020204" pitchFamily="34" charset="0"/>
              </a:rPr>
              <a:t>							        (Bakara suresi, 110. ayet)</a:t>
            </a:r>
          </a:p>
        </p:txBody>
      </p:sp>
      <p:sp>
        <p:nvSpPr>
          <p:cNvPr id="6" name="Metin kutusu 5">
            <a:extLst>
              <a:ext uri="{FF2B5EF4-FFF2-40B4-BE49-F238E27FC236}">
                <a16:creationId xmlns:a16="http://schemas.microsoft.com/office/drawing/2014/main" id="{2FE85127-CE96-072F-C112-035C4DCAC7F7}"/>
              </a:ext>
            </a:extLst>
          </p:cNvPr>
          <p:cNvSpPr txBox="1"/>
          <p:nvPr/>
        </p:nvSpPr>
        <p:spPr>
          <a:xfrm>
            <a:off x="327660" y="4577706"/>
            <a:ext cx="11536680" cy="1477328"/>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 </a:t>
            </a:r>
            <a:r>
              <a:rPr lang="tr-TR" sz="3000" i="1" dirty="0">
                <a:latin typeface="Arial" panose="020B0604020202020204" pitchFamily="34" charset="0"/>
                <a:cs typeface="Arial" panose="020B0604020202020204" pitchFamily="34" charset="0"/>
              </a:rPr>
              <a:t>Bu ayetler zekât ve sadakanın kişinin malını bereketlendirdiğini müjdeler. Yoksullara yardım eli uzatanlara Allah’ın (c.c.) bol bol ihsanlar yapacağını ve nimetler vereceğini anlatır. </a:t>
            </a:r>
          </a:p>
        </p:txBody>
      </p:sp>
    </p:spTree>
    <p:extLst>
      <p:ext uri="{BB962C8B-B14F-4D97-AF65-F5344CB8AC3E}">
        <p14:creationId xmlns:p14="http://schemas.microsoft.com/office/powerpoint/2010/main" val="113884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C800FA9-5949-F36D-8C48-BDD2E421D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pic>
        <p:nvPicPr>
          <p:cNvPr id="10" name="Resim 9" descr="kişi, şahıs, parmak, çivi, baş parmak içeren bir resim&#10;&#10;Açıklama otomatik olarak oluşturuldu">
            <a:extLst>
              <a:ext uri="{FF2B5EF4-FFF2-40B4-BE49-F238E27FC236}">
                <a16:creationId xmlns:a16="http://schemas.microsoft.com/office/drawing/2014/main" id="{754E04E9-7BD6-128E-8495-E17779983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41727" y="2174853"/>
            <a:ext cx="8075524"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Sosyal adaletin sağlanmasına katkıda bulunur.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41727" y="1332821"/>
            <a:ext cx="7607998"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Ekonomik dengesizlikleri azaltır.</a:t>
            </a:r>
          </a:p>
        </p:txBody>
      </p:sp>
      <p:sp>
        <p:nvSpPr>
          <p:cNvPr id="6" name="Metin kutusu 5">
            <a:extLst>
              <a:ext uri="{FF2B5EF4-FFF2-40B4-BE49-F238E27FC236}">
                <a16:creationId xmlns:a16="http://schemas.microsoft.com/office/drawing/2014/main" id="{2FE85127-CE96-072F-C112-035C4DCAC7F7}"/>
              </a:ext>
            </a:extLst>
          </p:cNvPr>
          <p:cNvSpPr txBox="1"/>
          <p:nvPr/>
        </p:nvSpPr>
        <p:spPr>
          <a:xfrm>
            <a:off x="4141726" y="3480278"/>
            <a:ext cx="758275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Zenginlerle </a:t>
            </a:r>
            <a:r>
              <a:rPr lang="tr-TR" sz="3000" dirty="0" err="1">
                <a:latin typeface="Arial" panose="020B0604020202020204" pitchFamily="34" charset="0"/>
                <a:cs typeface="Arial" panose="020B0604020202020204" pitchFamily="34" charset="0"/>
              </a:rPr>
              <a:t>ihitiyaç</a:t>
            </a:r>
            <a:r>
              <a:rPr lang="tr-TR" sz="3000" dirty="0">
                <a:latin typeface="Arial" panose="020B0604020202020204" pitchFamily="34" charset="0"/>
                <a:cs typeface="Arial" panose="020B0604020202020204" pitchFamily="34" charset="0"/>
              </a:rPr>
              <a:t> sahipleri arasındaki kıskançlık, kin vb. duyguları giderir.</a:t>
            </a:r>
          </a:p>
        </p:txBody>
      </p:sp>
      <p:pic>
        <p:nvPicPr>
          <p:cNvPr id="13" name="Resim 12" descr="ekran görüntüsü içeren bir resim&#10;&#10;Açıklama otomatik olarak oluşturuldu">
            <a:extLst>
              <a:ext uri="{FF2B5EF4-FFF2-40B4-BE49-F238E27FC236}">
                <a16:creationId xmlns:a16="http://schemas.microsoft.com/office/drawing/2014/main" id="{2AEB5936-6B07-34A6-B660-EB8445A4E8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26" y="933256"/>
            <a:ext cx="3195000" cy="1278000"/>
          </a:xfrm>
          <a:prstGeom prst="rect">
            <a:avLst/>
          </a:prstGeom>
        </p:spPr>
      </p:pic>
      <p:sp>
        <p:nvSpPr>
          <p:cNvPr id="12" name="Metin kutusu 11">
            <a:extLst>
              <a:ext uri="{FF2B5EF4-FFF2-40B4-BE49-F238E27FC236}">
                <a16:creationId xmlns:a16="http://schemas.microsoft.com/office/drawing/2014/main" id="{122A32F9-E1F2-6320-CC8B-C014EB135B32}"/>
              </a:ext>
            </a:extLst>
          </p:cNvPr>
          <p:cNvSpPr txBox="1"/>
          <p:nvPr/>
        </p:nvSpPr>
        <p:spPr>
          <a:xfrm>
            <a:off x="497415" y="1057867"/>
            <a:ext cx="3121650" cy="707886"/>
          </a:xfrm>
          <a:prstGeom prst="rect">
            <a:avLst/>
          </a:prstGeom>
          <a:noFill/>
          <a:ln>
            <a:noFill/>
          </a:ln>
        </p:spPr>
        <p:txBody>
          <a:bodyPr wrap="square" rtlCol="0">
            <a:spAutoFit/>
          </a:bodyPr>
          <a:lstStyle/>
          <a:p>
            <a:pPr algn="ctr">
              <a:spcAft>
                <a:spcPts val="600"/>
              </a:spcAft>
            </a:pPr>
            <a:r>
              <a:rPr lang="tr-TR" sz="2000" b="1" dirty="0">
                <a:solidFill>
                  <a:schemeClr val="bg1"/>
                </a:solidFill>
                <a:latin typeface="Arial" panose="020B0604020202020204" pitchFamily="34" charset="0"/>
                <a:cs typeface="Arial" panose="020B0604020202020204" pitchFamily="34" charset="0"/>
              </a:rPr>
              <a:t>Zekâtın Toplumsal Faydaları</a:t>
            </a:r>
          </a:p>
        </p:txBody>
      </p:sp>
      <p:sp>
        <p:nvSpPr>
          <p:cNvPr id="14" name="Metin kutusu 13">
            <a:extLst>
              <a:ext uri="{FF2B5EF4-FFF2-40B4-BE49-F238E27FC236}">
                <a16:creationId xmlns:a16="http://schemas.microsoft.com/office/drawing/2014/main" id="{AD684D6D-BBD5-96C1-EB80-BD5E9A4810FD}"/>
              </a:ext>
            </a:extLst>
          </p:cNvPr>
          <p:cNvSpPr txBox="1"/>
          <p:nvPr/>
        </p:nvSpPr>
        <p:spPr>
          <a:xfrm>
            <a:off x="4116480" y="4783975"/>
            <a:ext cx="758275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Yardımseverlik duygusu birlik ve beraberliği sağlayarak toplumu güçlendirir.</a:t>
            </a:r>
          </a:p>
        </p:txBody>
      </p:sp>
    </p:spTree>
    <p:extLst>
      <p:ext uri="{BB962C8B-B14F-4D97-AF65-F5344CB8AC3E}">
        <p14:creationId xmlns:p14="http://schemas.microsoft.com/office/powerpoint/2010/main" val="32949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C800FA9-5949-F36D-8C48-BDD2E421D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41727" y="3040856"/>
            <a:ext cx="8075524"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Zengin - fakir ; güçlü - mağdur kişilerin birbirine kenetlendiği bir toplum inşa   dilmesine zemin hazırlar.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41727" y="1226141"/>
            <a:ext cx="7607998"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Fakirlik ve imkansızlıkların doğuracağı toplumsal sorunların önüne geçilmesine yardımcı olur.</a:t>
            </a:r>
          </a:p>
        </p:txBody>
      </p:sp>
      <p:sp>
        <p:nvSpPr>
          <p:cNvPr id="6" name="Metin kutusu 5">
            <a:extLst>
              <a:ext uri="{FF2B5EF4-FFF2-40B4-BE49-F238E27FC236}">
                <a16:creationId xmlns:a16="http://schemas.microsoft.com/office/drawing/2014/main" id="{2FE85127-CE96-072F-C112-035C4DCAC7F7}"/>
              </a:ext>
            </a:extLst>
          </p:cNvPr>
          <p:cNvSpPr txBox="1"/>
          <p:nvPr/>
        </p:nvSpPr>
        <p:spPr>
          <a:xfrm>
            <a:off x="4141727" y="4855571"/>
            <a:ext cx="7607998" cy="1015663"/>
          </a:xfrm>
          <a:prstGeom prst="rect">
            <a:avLst/>
          </a:prstGeom>
          <a:noFill/>
          <a:ln>
            <a:noFill/>
          </a:ln>
        </p:spPr>
        <p:txBody>
          <a:bodyPr wrap="square" rtlCol="0">
            <a:spAutoFit/>
          </a:bodyPr>
          <a:lstStyle/>
          <a:p>
            <a:pPr>
              <a:spcAft>
                <a:spcPts val="600"/>
              </a:spcAft>
            </a:pPr>
            <a:r>
              <a:rPr lang="tr-TR" sz="3000">
                <a:latin typeface="Arial" panose="020B0604020202020204" pitchFamily="34" charset="0"/>
                <a:cs typeface="Arial" panose="020B0604020202020204" pitchFamily="34" charset="0"/>
              </a:rPr>
              <a:t>• Toplumdaki farklı kesimler arasında güven duygusu ve gönül köprüsü oluşturur.</a:t>
            </a:r>
            <a:endParaRPr lang="tr-TR" sz="3000" dirty="0">
              <a:latin typeface="Arial" panose="020B0604020202020204" pitchFamily="34" charset="0"/>
              <a:cs typeface="Arial" panose="020B0604020202020204" pitchFamily="34" charset="0"/>
            </a:endParaRPr>
          </a:p>
        </p:txBody>
      </p:sp>
      <p:pic>
        <p:nvPicPr>
          <p:cNvPr id="9" name="Resim 8" descr="kişi, şahıs, parmak, çivi, baş parmak içeren bir resim&#10;&#10;Açıklama otomatik olarak oluşturuldu">
            <a:extLst>
              <a:ext uri="{FF2B5EF4-FFF2-40B4-BE49-F238E27FC236}">
                <a16:creationId xmlns:a16="http://schemas.microsoft.com/office/drawing/2014/main" id="{D75FB001-648D-6A0D-1AD4-FAF552910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pic>
        <p:nvPicPr>
          <p:cNvPr id="10" name="Resim 9" descr="ekran görüntüsü içeren bir resim&#10;&#10;Açıklama otomatik olarak oluşturuldu">
            <a:extLst>
              <a:ext uri="{FF2B5EF4-FFF2-40B4-BE49-F238E27FC236}">
                <a16:creationId xmlns:a16="http://schemas.microsoft.com/office/drawing/2014/main" id="{D52B267A-069F-8BA6-9144-2EBDA25A1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26" y="933256"/>
            <a:ext cx="3195000" cy="1278000"/>
          </a:xfrm>
          <a:prstGeom prst="rect">
            <a:avLst/>
          </a:prstGeom>
        </p:spPr>
      </p:pic>
      <p:sp>
        <p:nvSpPr>
          <p:cNvPr id="11" name="Metin kutusu 10">
            <a:extLst>
              <a:ext uri="{FF2B5EF4-FFF2-40B4-BE49-F238E27FC236}">
                <a16:creationId xmlns:a16="http://schemas.microsoft.com/office/drawing/2014/main" id="{4B14843E-D4C3-190C-64A3-9A2C5D68C96E}"/>
              </a:ext>
            </a:extLst>
          </p:cNvPr>
          <p:cNvSpPr txBox="1"/>
          <p:nvPr/>
        </p:nvSpPr>
        <p:spPr>
          <a:xfrm>
            <a:off x="497415" y="1057867"/>
            <a:ext cx="3121650" cy="707886"/>
          </a:xfrm>
          <a:prstGeom prst="rect">
            <a:avLst/>
          </a:prstGeom>
          <a:noFill/>
          <a:ln>
            <a:noFill/>
          </a:ln>
        </p:spPr>
        <p:txBody>
          <a:bodyPr wrap="square" rtlCol="0">
            <a:spAutoFit/>
          </a:bodyPr>
          <a:lstStyle/>
          <a:p>
            <a:pPr algn="ctr">
              <a:spcAft>
                <a:spcPts val="600"/>
              </a:spcAft>
            </a:pPr>
            <a:r>
              <a:rPr lang="tr-TR" sz="2000" b="1" dirty="0">
                <a:solidFill>
                  <a:schemeClr val="bg1"/>
                </a:solidFill>
                <a:latin typeface="Arial" panose="020B0604020202020204" pitchFamily="34" charset="0"/>
                <a:cs typeface="Arial" panose="020B0604020202020204" pitchFamily="34" charset="0"/>
              </a:rPr>
              <a:t>Zekâtın Toplumsal Faydaları</a:t>
            </a:r>
          </a:p>
        </p:txBody>
      </p:sp>
    </p:spTree>
    <p:extLst>
      <p:ext uri="{BB962C8B-B14F-4D97-AF65-F5344CB8AC3E}">
        <p14:creationId xmlns:p14="http://schemas.microsoft.com/office/powerpoint/2010/main" val="158571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C800FA9-5949-F36D-8C48-BDD2E421D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0" y="3013202"/>
            <a:ext cx="12192000" cy="1554272"/>
          </a:xfrm>
          <a:prstGeom prst="rect">
            <a:avLst/>
          </a:prstGeom>
          <a:solidFill>
            <a:schemeClr val="accent6">
              <a:lumMod val="40000"/>
              <a:lumOff val="60000"/>
            </a:schemeClr>
          </a:solidFill>
          <a:ln>
            <a:noFill/>
          </a:ln>
        </p:spPr>
        <p:txBody>
          <a:bodyPr wrap="square" rtlCol="0">
            <a:spAutoFit/>
          </a:bodyPr>
          <a:lstStyle/>
          <a:p>
            <a:pPr marL="365125">
              <a:spcAft>
                <a:spcPts val="600"/>
              </a:spcAft>
            </a:pPr>
            <a:r>
              <a:rPr lang="tr-TR" sz="3000" dirty="0">
                <a:latin typeface="Arial" panose="020B0604020202020204" pitchFamily="34" charset="0"/>
                <a:cs typeface="Arial" panose="020B0604020202020204" pitchFamily="34" charset="0"/>
              </a:rPr>
              <a:t>"Allah, zekâtı ancak mallarınızın kalan kısmını temizlemek için farz kıldı...“</a:t>
            </a:r>
          </a:p>
          <a:p>
            <a:pPr marL="365125">
              <a:spcAft>
                <a:spcPts val="600"/>
              </a:spcAft>
            </a:pPr>
            <a:r>
              <a:rPr lang="tr-TR" sz="3000" dirty="0">
                <a:latin typeface="Arial" panose="020B0604020202020204" pitchFamily="34" charset="0"/>
                <a:cs typeface="Arial" panose="020B0604020202020204" pitchFamily="34" charset="0"/>
              </a:rPr>
              <a:t>											    (Hadis)</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0" y="900058"/>
            <a:ext cx="12192000" cy="2015936"/>
          </a:xfrm>
          <a:prstGeom prst="rect">
            <a:avLst/>
          </a:prstGeom>
          <a:solidFill>
            <a:schemeClr val="accent4">
              <a:lumMod val="40000"/>
              <a:lumOff val="60000"/>
            </a:schemeClr>
          </a:solidFill>
          <a:ln>
            <a:noFill/>
          </a:ln>
        </p:spPr>
        <p:txBody>
          <a:bodyPr wrap="square" rtlCol="0">
            <a:spAutoFit/>
          </a:bodyPr>
          <a:lstStyle/>
          <a:p>
            <a:pPr marL="365125">
              <a:spcAft>
                <a:spcPts val="600"/>
              </a:spcAft>
            </a:pPr>
            <a:r>
              <a:rPr lang="tr-TR" sz="3000" dirty="0">
                <a:latin typeface="Arial" panose="020B0604020202020204" pitchFamily="34" charset="0"/>
                <a:cs typeface="Arial" panose="020B0604020202020204" pitchFamily="34" charset="0"/>
              </a:rPr>
              <a:t>“Ey Peygamber! Bundan sonra artık onların mallarından sadaka      al ki, bununla onları günahlarından temizleyesin, onların sevaplarını artırıp, yüceltesin, mallarına bereket vermiş olasın…” </a:t>
            </a:r>
          </a:p>
          <a:p>
            <a:pPr marL="365125">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Tevbe</a:t>
            </a:r>
            <a:r>
              <a:rPr lang="tr-TR" sz="3000" dirty="0">
                <a:latin typeface="Arial" panose="020B0604020202020204" pitchFamily="34" charset="0"/>
                <a:cs typeface="Arial" panose="020B0604020202020204" pitchFamily="34" charset="0"/>
              </a:rPr>
              <a:t> Suresi 103. Ayet)</a:t>
            </a:r>
          </a:p>
        </p:txBody>
      </p:sp>
      <p:sp>
        <p:nvSpPr>
          <p:cNvPr id="6" name="Metin kutusu 5">
            <a:extLst>
              <a:ext uri="{FF2B5EF4-FFF2-40B4-BE49-F238E27FC236}">
                <a16:creationId xmlns:a16="http://schemas.microsoft.com/office/drawing/2014/main" id="{2FE85127-CE96-072F-C112-035C4DCAC7F7}"/>
              </a:ext>
            </a:extLst>
          </p:cNvPr>
          <p:cNvSpPr txBox="1"/>
          <p:nvPr/>
        </p:nvSpPr>
        <p:spPr>
          <a:xfrm>
            <a:off x="234225" y="4714866"/>
            <a:ext cx="11723550" cy="1477328"/>
          </a:xfrm>
          <a:prstGeom prst="rect">
            <a:avLst/>
          </a:prstGeom>
          <a:noFill/>
          <a:ln>
            <a:noFill/>
          </a:ln>
        </p:spPr>
        <p:txBody>
          <a:bodyPr wrap="square" rtlCol="0">
            <a:spAutoFit/>
          </a:bodyPr>
          <a:lstStyle/>
          <a:p>
            <a:pPr algn="ctr">
              <a:spcAft>
                <a:spcPts val="600"/>
              </a:spcAft>
            </a:pPr>
            <a:r>
              <a:rPr lang="tr-TR" sz="3000" i="1" dirty="0">
                <a:latin typeface="Arial" panose="020B0604020202020204" pitchFamily="34" charset="0"/>
                <a:cs typeface="Arial" panose="020B0604020202020204" pitchFamily="34" charset="0"/>
              </a:rPr>
              <a:t>• Bu ayet ve hadis zekât ve sadakanın kişinin mallarını temizlediğini müjdeler. Maddî bolluk ve manevî arınmaya vesile olduğunu anlatır. İbadetlerin insan davranışlarına etkilerini ortaya koyar. </a:t>
            </a:r>
          </a:p>
        </p:txBody>
      </p:sp>
    </p:spTree>
    <p:extLst>
      <p:ext uri="{BB962C8B-B14F-4D97-AF65-F5344CB8AC3E}">
        <p14:creationId xmlns:p14="http://schemas.microsoft.com/office/powerpoint/2010/main" val="160679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9AAC3F6-1CC8-BFD9-DE55-A2D227994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766836" y="4522934"/>
            <a:ext cx="8116427"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Zekât, maddi sadaka, </a:t>
            </a:r>
            <a:r>
              <a:rPr lang="tr-TR" sz="3000" dirty="0" err="1">
                <a:latin typeface="Arial" panose="020B0604020202020204" pitchFamily="34" charset="0"/>
                <a:cs typeface="Arial" panose="020B0604020202020204" pitchFamily="34" charset="0"/>
              </a:rPr>
              <a:t>fıtır</a:t>
            </a:r>
            <a:r>
              <a:rPr lang="tr-TR" sz="3000" dirty="0">
                <a:latin typeface="Arial" panose="020B0604020202020204" pitchFamily="34" charset="0"/>
                <a:cs typeface="Arial" panose="020B0604020202020204" pitchFamily="34" charset="0"/>
              </a:rPr>
              <a:t> sadakası gibi maddi yardımlaşma ibadetleri infak olarak değerlendirilmektedir.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766835" y="1343204"/>
            <a:ext cx="811642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Sözlükte anlamı harcama yapmak, bağışta bulunmaktır.</a:t>
            </a:r>
          </a:p>
        </p:txBody>
      </p:sp>
      <p:sp>
        <p:nvSpPr>
          <p:cNvPr id="6" name="Metin kutusu 5">
            <a:extLst>
              <a:ext uri="{FF2B5EF4-FFF2-40B4-BE49-F238E27FC236}">
                <a16:creationId xmlns:a16="http://schemas.microsoft.com/office/drawing/2014/main" id="{459F62D9-DCB6-E55F-1EA6-86A25033F041}"/>
              </a:ext>
            </a:extLst>
          </p:cNvPr>
          <p:cNvSpPr txBox="1"/>
          <p:nvPr/>
        </p:nvSpPr>
        <p:spPr>
          <a:xfrm>
            <a:off x="3766835" y="2702236"/>
            <a:ext cx="828437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Terim anlamı, Allah’ın (c.c.) hoşnutluğunu kazanmak amacıyla kişinin servetinden harcamada bulunması ve bağış yapmasıdır.</a:t>
            </a:r>
          </a:p>
        </p:txBody>
      </p:sp>
      <p:pic>
        <p:nvPicPr>
          <p:cNvPr id="10" name="Resim 9" descr="simge, sembol, grafik, ekran görüntüsü, yazı tipi içeren bir resim&#10;&#10;Açıklama otomatik olarak oluşturuldu">
            <a:extLst>
              <a:ext uri="{FF2B5EF4-FFF2-40B4-BE49-F238E27FC236}">
                <a16:creationId xmlns:a16="http://schemas.microsoft.com/office/drawing/2014/main" id="{0FCF99EF-C346-2724-7560-705B807F4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37" y="720578"/>
            <a:ext cx="2786348" cy="2828038"/>
          </a:xfrm>
          <a:prstGeom prst="rect">
            <a:avLst/>
          </a:prstGeom>
        </p:spPr>
      </p:pic>
      <p:pic>
        <p:nvPicPr>
          <p:cNvPr id="12" name="Resim 11" descr="kağıt, metin, nakit, kağıt ürünü içeren bir resim&#10;&#10;Açıklama otomatik olarak oluşturuldu">
            <a:extLst>
              <a:ext uri="{FF2B5EF4-FFF2-40B4-BE49-F238E27FC236}">
                <a16:creationId xmlns:a16="http://schemas.microsoft.com/office/drawing/2014/main" id="{8235EE0E-3355-6F24-565C-048CE319F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045" y="3736168"/>
            <a:ext cx="2326068" cy="2401254"/>
          </a:xfrm>
          <a:prstGeom prst="rect">
            <a:avLst/>
          </a:prstGeom>
        </p:spPr>
      </p:pic>
      <p:sp>
        <p:nvSpPr>
          <p:cNvPr id="16" name="Metin kutusu 15">
            <a:extLst>
              <a:ext uri="{FF2B5EF4-FFF2-40B4-BE49-F238E27FC236}">
                <a16:creationId xmlns:a16="http://schemas.microsoft.com/office/drawing/2014/main" id="{C884DC1D-550F-E9F4-6CF1-17401A8E4CE8}"/>
              </a:ext>
            </a:extLst>
          </p:cNvPr>
          <p:cNvSpPr txBox="1"/>
          <p:nvPr/>
        </p:nvSpPr>
        <p:spPr>
          <a:xfrm>
            <a:off x="1047518" y="2131718"/>
            <a:ext cx="1827122" cy="553998"/>
          </a:xfrm>
          <a:prstGeom prst="rect">
            <a:avLst/>
          </a:prstGeom>
          <a:no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İNFAK</a:t>
            </a:r>
          </a:p>
        </p:txBody>
      </p:sp>
    </p:spTree>
    <p:extLst>
      <p:ext uri="{BB962C8B-B14F-4D97-AF65-F5344CB8AC3E}">
        <p14:creationId xmlns:p14="http://schemas.microsoft.com/office/powerpoint/2010/main" val="365973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C800FA9-5949-F36D-8C48-BDD2E421D4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0" y="4491482"/>
            <a:ext cx="12192000" cy="1554272"/>
          </a:xfrm>
          <a:prstGeom prst="rect">
            <a:avLst/>
          </a:prstGeom>
          <a:solidFill>
            <a:schemeClr val="accent6">
              <a:lumMod val="40000"/>
              <a:lumOff val="60000"/>
            </a:schemeClr>
          </a:solidFill>
          <a:ln>
            <a:noFill/>
          </a:ln>
        </p:spPr>
        <p:txBody>
          <a:bodyPr wrap="square" rtlCol="0">
            <a:spAutoFit/>
          </a:bodyPr>
          <a:lstStyle/>
          <a:p>
            <a:pPr marL="365125">
              <a:spcAft>
                <a:spcPts val="600"/>
              </a:spcAft>
            </a:pPr>
            <a:r>
              <a:rPr lang="tr-TR" sz="3000" dirty="0">
                <a:latin typeface="Arial" panose="020B0604020202020204" pitchFamily="34" charset="0"/>
                <a:cs typeface="Arial" panose="020B0604020202020204" pitchFamily="34" charset="0"/>
              </a:rPr>
              <a:t>Ey iman edenler! İçinde alışveriş, dostluk ve şefaatin olmadığı gün gelmeden önce, size rızık olarak verdiklerimizden infak edin... </a:t>
            </a:r>
          </a:p>
          <a:p>
            <a:pPr marL="365125">
              <a:spcAft>
                <a:spcPts val="600"/>
              </a:spcAft>
            </a:pPr>
            <a:r>
              <a:rPr lang="tr-TR" sz="3000" dirty="0">
                <a:latin typeface="Arial" panose="020B0604020202020204" pitchFamily="34" charset="0"/>
                <a:cs typeface="Arial" panose="020B0604020202020204" pitchFamily="34" charset="0"/>
              </a:rPr>
              <a:t>									    (Bakara 254 ayet)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0" y="1646818"/>
            <a:ext cx="12192000" cy="2477601"/>
          </a:xfrm>
          <a:prstGeom prst="rect">
            <a:avLst/>
          </a:prstGeom>
          <a:solidFill>
            <a:schemeClr val="accent4">
              <a:lumMod val="40000"/>
              <a:lumOff val="60000"/>
            </a:schemeClr>
          </a:solidFill>
          <a:ln>
            <a:noFill/>
          </a:ln>
        </p:spPr>
        <p:txBody>
          <a:bodyPr wrap="square" rtlCol="0">
            <a:spAutoFit/>
          </a:bodyPr>
          <a:lstStyle/>
          <a:p>
            <a:pPr marL="365125">
              <a:spcAft>
                <a:spcPts val="600"/>
              </a:spcAft>
            </a:pPr>
            <a:r>
              <a:rPr lang="tr-TR" sz="3000" dirty="0">
                <a:latin typeface="Arial" panose="020B0604020202020204" pitchFamily="34" charset="0"/>
                <a:cs typeface="Arial" panose="020B0604020202020204" pitchFamily="34" charset="0"/>
              </a:rPr>
              <a:t>Sana neyi infak edeceklerini soruyorlar. De ki: “Hayır olarak harcadıklarınızı; ebeveyne, akrabalara, yetimlere, yoksullara ve yolda kalmışa (verin). Hayır olarak ne harcarsanız, şüphesiz ki    Allah onu bilir.” </a:t>
            </a:r>
          </a:p>
          <a:p>
            <a:pPr marL="365125">
              <a:spcAft>
                <a:spcPts val="600"/>
              </a:spcAft>
            </a:pPr>
            <a:r>
              <a:rPr lang="tr-TR" sz="3000" dirty="0">
                <a:latin typeface="Arial" panose="020B0604020202020204" pitchFamily="34" charset="0"/>
                <a:cs typeface="Arial" panose="020B0604020202020204" pitchFamily="34" charset="0"/>
              </a:rPr>
              <a:t>							            	  (Bakara 215. ayet)</a:t>
            </a:r>
          </a:p>
        </p:txBody>
      </p:sp>
      <p:sp>
        <p:nvSpPr>
          <p:cNvPr id="7" name="Metin kutusu 6">
            <a:extLst>
              <a:ext uri="{FF2B5EF4-FFF2-40B4-BE49-F238E27FC236}">
                <a16:creationId xmlns:a16="http://schemas.microsoft.com/office/drawing/2014/main" id="{59BFA332-E597-08E0-AD0A-15DAAE2DF2AA}"/>
              </a:ext>
            </a:extLst>
          </p:cNvPr>
          <p:cNvSpPr txBox="1"/>
          <p:nvPr/>
        </p:nvSpPr>
        <p:spPr>
          <a:xfrm>
            <a:off x="0" y="786717"/>
            <a:ext cx="5669280" cy="553998"/>
          </a:xfrm>
          <a:prstGeom prst="rect">
            <a:avLst/>
          </a:prstGeom>
          <a:solidFill>
            <a:srgbClr val="0097B2"/>
          </a:solidFill>
          <a:ln>
            <a:noFill/>
          </a:ln>
        </p:spPr>
        <p:txBody>
          <a:bodyPr wrap="square" rtlCol="0">
            <a:spAutoFit/>
          </a:bodyPr>
          <a:lstStyle/>
          <a:p>
            <a:pPr marL="365125">
              <a:spcAft>
                <a:spcPts val="600"/>
              </a:spcAft>
            </a:pPr>
            <a:r>
              <a:rPr lang="tr-TR" sz="3000" b="1" dirty="0">
                <a:solidFill>
                  <a:schemeClr val="bg1"/>
                </a:solidFill>
                <a:latin typeface="Arial" panose="020B0604020202020204" pitchFamily="34" charset="0"/>
                <a:cs typeface="Arial" panose="020B0604020202020204" pitchFamily="34" charset="0"/>
              </a:rPr>
              <a:t>İNFAK İLE İLGİLİ AYETLER</a:t>
            </a:r>
          </a:p>
        </p:txBody>
      </p:sp>
    </p:spTree>
    <p:extLst>
      <p:ext uri="{BB962C8B-B14F-4D97-AF65-F5344CB8AC3E}">
        <p14:creationId xmlns:p14="http://schemas.microsoft.com/office/powerpoint/2010/main" val="63867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9AAC3F6-1CC8-BFD9-DE55-A2D227994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3. KONU: ZEKÂT VE SADAKANIN BİREYSEL VE TOPLUMSAL FAYDALARI</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766835" y="1480364"/>
            <a:ext cx="8116427"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Bir kimsenin, kendisine lazım olan bir şeyi başka bir muhtaca vermesi, onu kendine tercih etmesi, başkasını kendinden daha çok düşünmesi demektir.</a:t>
            </a:r>
          </a:p>
        </p:txBody>
      </p:sp>
      <p:sp>
        <p:nvSpPr>
          <p:cNvPr id="6" name="Metin kutusu 5">
            <a:extLst>
              <a:ext uri="{FF2B5EF4-FFF2-40B4-BE49-F238E27FC236}">
                <a16:creationId xmlns:a16="http://schemas.microsoft.com/office/drawing/2014/main" id="{459F62D9-DCB6-E55F-1EA6-86A25033F041}"/>
              </a:ext>
            </a:extLst>
          </p:cNvPr>
          <p:cNvSpPr txBox="1"/>
          <p:nvPr/>
        </p:nvSpPr>
        <p:spPr>
          <a:xfrm>
            <a:off x="3766835" y="4302436"/>
            <a:ext cx="828437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İkramda bulunmak, kendi ihtiyacı olmasına rağmen feragat edip başkasına yardım yapmaktır.</a:t>
            </a:r>
          </a:p>
        </p:txBody>
      </p:sp>
      <p:pic>
        <p:nvPicPr>
          <p:cNvPr id="9" name="Resim 8" descr="kişi, şahıs, giyim, gökyüzü, dış mekan içeren bir resim&#10;&#10;Açıklama otomatik olarak oluşturuldu">
            <a:extLst>
              <a:ext uri="{FF2B5EF4-FFF2-40B4-BE49-F238E27FC236}">
                <a16:creationId xmlns:a16="http://schemas.microsoft.com/office/drawing/2014/main" id="{DF258D77-082D-AA2A-2090-D2BF5157B7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097" y="3736222"/>
            <a:ext cx="2326016" cy="2401200"/>
          </a:xfrm>
          <a:prstGeom prst="rect">
            <a:avLst/>
          </a:prstGeom>
        </p:spPr>
      </p:pic>
      <p:pic>
        <p:nvPicPr>
          <p:cNvPr id="8" name="Resim 7" descr="grafik, ekran görüntüsü, simge, sembol, logo içeren bir resim&#10;&#10;Açıklama otomatik olarak oluşturuldu">
            <a:extLst>
              <a:ext uri="{FF2B5EF4-FFF2-40B4-BE49-F238E27FC236}">
                <a16:creationId xmlns:a16="http://schemas.microsoft.com/office/drawing/2014/main" id="{86F38614-1B37-FB21-5C7C-025C67AFE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81" y="710315"/>
            <a:ext cx="2774254" cy="2829600"/>
          </a:xfrm>
          <a:prstGeom prst="rect">
            <a:avLst/>
          </a:prstGeom>
        </p:spPr>
      </p:pic>
      <p:sp>
        <p:nvSpPr>
          <p:cNvPr id="16" name="Metin kutusu 15">
            <a:extLst>
              <a:ext uri="{FF2B5EF4-FFF2-40B4-BE49-F238E27FC236}">
                <a16:creationId xmlns:a16="http://schemas.microsoft.com/office/drawing/2014/main" id="{C884DC1D-550F-E9F4-6CF1-17401A8E4CE8}"/>
              </a:ext>
            </a:extLst>
          </p:cNvPr>
          <p:cNvSpPr txBox="1"/>
          <p:nvPr/>
        </p:nvSpPr>
        <p:spPr>
          <a:xfrm>
            <a:off x="798045" y="1933598"/>
            <a:ext cx="2297040" cy="938719"/>
          </a:xfrm>
          <a:prstGeom prst="rect">
            <a:avLst/>
          </a:prstGeom>
          <a:noFill/>
          <a:ln>
            <a:noFill/>
          </a:ln>
        </p:spPr>
        <p:txBody>
          <a:bodyPr wrap="square" rtlCol="0">
            <a:spAutoFit/>
          </a:bodyPr>
          <a:lstStyle/>
          <a:p>
            <a:pPr algn="ctr">
              <a:spcAft>
                <a:spcPts val="600"/>
              </a:spcAft>
            </a:pPr>
            <a:r>
              <a:rPr lang="tr-TR" sz="3000" b="1" dirty="0">
                <a:solidFill>
                  <a:schemeClr val="bg1"/>
                </a:solidFill>
                <a:latin typeface="Arial" panose="020B0604020202020204" pitchFamily="34" charset="0"/>
                <a:cs typeface="Arial" panose="020B0604020202020204" pitchFamily="34" charset="0"/>
              </a:rPr>
              <a:t>İSÂR</a:t>
            </a:r>
          </a:p>
          <a:p>
            <a:pPr algn="ctr">
              <a:spcAft>
                <a:spcPts val="600"/>
              </a:spcAft>
            </a:pPr>
            <a:r>
              <a:rPr lang="tr-TR" sz="2000" b="1" dirty="0">
                <a:solidFill>
                  <a:schemeClr val="bg1"/>
                </a:solidFill>
                <a:latin typeface="Arial" panose="020B0604020202020204" pitchFamily="34" charset="0"/>
                <a:cs typeface="Arial" panose="020B0604020202020204" pitchFamily="34" charset="0"/>
              </a:rPr>
              <a:t>(DİĞERGÂMLIK)</a:t>
            </a:r>
          </a:p>
        </p:txBody>
      </p:sp>
    </p:spTree>
    <p:extLst>
      <p:ext uri="{BB962C8B-B14F-4D97-AF65-F5344CB8AC3E}">
        <p14:creationId xmlns:p14="http://schemas.microsoft.com/office/powerpoint/2010/main" val="116636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1403</TotalTime>
  <Words>2272</Words>
  <Application>Microsoft Office PowerPoint</Application>
  <PresentationFormat>Geniş ekran</PresentationFormat>
  <Paragraphs>312</Paragraphs>
  <Slides>24</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24</vt:i4>
      </vt:variant>
    </vt:vector>
  </HeadingPairs>
  <TitlesOfParts>
    <vt:vector size="29" baseType="lpstr">
      <vt:lpstr>Arial</vt:lpstr>
      <vt:lpstr>Calibri</vt:lpstr>
      <vt:lpstr>Calibri Light</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43</cp:revision>
  <dcterms:created xsi:type="dcterms:W3CDTF">2023-08-29T09:05:15Z</dcterms:created>
  <dcterms:modified xsi:type="dcterms:W3CDTF">2023-09-30T18:15:18Z</dcterms:modified>
</cp:coreProperties>
</file>