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85" r:id="rId4"/>
    <p:sldId id="308" r:id="rId5"/>
    <p:sldId id="309" r:id="rId6"/>
    <p:sldId id="310" r:id="rId7"/>
    <p:sldId id="311" r:id="rId8"/>
    <p:sldId id="312" r:id="rId9"/>
    <p:sldId id="313" r:id="rId10"/>
    <p:sldId id="314" r:id="rId11"/>
    <p:sldId id="305" r:id="rId12"/>
    <p:sldId id="267" r:id="rId13"/>
    <p:sldId id="271" r:id="rId14"/>
    <p:sldId id="272" r:id="rId15"/>
    <p:sldId id="306" r:id="rId16"/>
    <p:sldId id="307" r:id="rId17"/>
    <p:sldId id="260" r:id="rId18"/>
    <p:sldId id="284" r:id="rId19"/>
    <p:sldId id="264" r:id="rId20"/>
    <p:sldId id="265" r:id="rId21"/>
    <p:sldId id="269" r:id="rId22"/>
    <p:sldId id="268" r:id="rId23"/>
    <p:sldId id="25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B289698-D8CE-7618-1EE8-1CFA73FCE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923330"/>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2. KONU: HZ. MUHAMMED’İN (S.A.V.) MERHAMETLİ VE AFFEDİCİ OLUŞU</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6079-DE6D-2496-01DE-7363A5F9DCEF}"/>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4A4BB16-C38A-E06A-B3CD-67BD62BF9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C27E17EC-C613-A3E3-859C-340BE31A8C7B}"/>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DC6BB1D9-85FC-F449-07BD-F5667C4C5D21}"/>
              </a:ext>
            </a:extLst>
          </p:cNvPr>
          <p:cNvSpPr txBox="1"/>
          <p:nvPr/>
        </p:nvSpPr>
        <p:spPr>
          <a:xfrm>
            <a:off x="4015482" y="1725667"/>
            <a:ext cx="7919187" cy="369331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Hz. Peygamber hanımların annelik vasfını göz ardı etmemiştir. Bir gün </a:t>
            </a:r>
            <a:r>
              <a:rPr lang="tr-TR" sz="2600" dirty="0" err="1">
                <a:latin typeface="Arial" panose="020B0604020202020204" pitchFamily="34" charset="0"/>
                <a:cs typeface="Arial" panose="020B0604020202020204" pitchFamily="34" charset="0"/>
              </a:rPr>
              <a:t>sahabelere</a:t>
            </a:r>
            <a:r>
              <a:rPr lang="tr-TR" sz="2600" dirty="0">
                <a:latin typeface="Arial" panose="020B0604020202020204" pitchFamily="34" charset="0"/>
                <a:cs typeface="Arial" panose="020B0604020202020204" pitchFamily="34" charset="0"/>
              </a:rPr>
              <a:t> sabah namazı kıldırıyordu. </a:t>
            </a:r>
            <a:r>
              <a:rPr lang="tr-TR" sz="2600" dirty="0" err="1">
                <a:latin typeface="Arial" panose="020B0604020202020204" pitchFamily="34" charset="0"/>
                <a:cs typeface="Arial" panose="020B0604020202020204" pitchFamily="34" charset="0"/>
              </a:rPr>
              <a:t>Rasûlullah</a:t>
            </a:r>
            <a:r>
              <a:rPr lang="tr-TR" sz="2600" dirty="0">
                <a:latin typeface="Arial" panose="020B0604020202020204" pitchFamily="34" charset="0"/>
                <a:cs typeface="Arial" panose="020B0604020202020204" pitchFamily="34" charset="0"/>
              </a:rPr>
              <a:t> her zamankinden farklı olarak kısa sureler okuyup hemen namazı bitirdi. Namazın ardından arkadaşları sebebini sorduklarında şöyle cevap verdi: “</a:t>
            </a:r>
            <a:r>
              <a:rPr lang="tr-TR" sz="2600" dirty="0">
                <a:solidFill>
                  <a:srgbClr val="00B050"/>
                </a:solidFill>
                <a:latin typeface="Arial" panose="020B0604020202020204" pitchFamily="34" charset="0"/>
                <a:cs typeface="Arial" panose="020B0604020202020204" pitchFamily="34" charset="0"/>
              </a:rPr>
              <a:t>Küçük bir çocuğun ağlamasını işittim ve kalbim sızladı. Annesinin onun ağlamasından dolayı duyacağı hüznü bildiğimden namazı kısa tuttum.</a:t>
            </a:r>
            <a:r>
              <a:rPr lang="tr-TR" sz="2600" dirty="0">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28CC3F94-3B20-F8B3-D7A2-3306458C696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bina, gökyüzü, cami, kubbe içeren bir resim&#10;&#10;Açıklama otomatik olarak oluşturuldu">
            <a:extLst>
              <a:ext uri="{FF2B5EF4-FFF2-40B4-BE49-F238E27FC236}">
                <a16:creationId xmlns:a16="http://schemas.microsoft.com/office/drawing/2014/main" id="{7EEA1E8B-D50F-4806-49F6-A1D7A7D44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2462"/>
            <a:ext cx="3600000" cy="5400000"/>
          </a:xfrm>
          <a:prstGeom prst="rect">
            <a:avLst/>
          </a:prstGeom>
        </p:spPr>
      </p:pic>
      <p:sp>
        <p:nvSpPr>
          <p:cNvPr id="8" name="Dikdörtgen: Köşeleri Yuvarlatılmış 7">
            <a:extLst>
              <a:ext uri="{FF2B5EF4-FFF2-40B4-BE49-F238E27FC236}">
                <a16:creationId xmlns:a16="http://schemas.microsoft.com/office/drawing/2014/main" id="{70D807DD-EF56-0289-2190-FF66B711754B}"/>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- 7</a:t>
            </a:r>
          </a:p>
        </p:txBody>
      </p:sp>
    </p:spTree>
    <p:extLst>
      <p:ext uri="{BB962C8B-B14F-4D97-AF65-F5344CB8AC3E}">
        <p14:creationId xmlns:p14="http://schemas.microsoft.com/office/powerpoint/2010/main" val="99527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E841-8E0C-4026-0DA8-D0C4CF8DA57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823C356-EF1F-DD58-745A-468796304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1BE9994-2C89-AFF9-5DCC-EFD6CC3A26B8}"/>
              </a:ext>
            </a:extLst>
          </p:cNvPr>
          <p:cNvSpPr txBox="1"/>
          <p:nvPr/>
        </p:nvSpPr>
        <p:spPr>
          <a:xfrm>
            <a:off x="459771" y="60943"/>
            <a:ext cx="81637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10" name="Metin kutusu 9">
            <a:extLst>
              <a:ext uri="{FF2B5EF4-FFF2-40B4-BE49-F238E27FC236}">
                <a16:creationId xmlns:a16="http://schemas.microsoft.com/office/drawing/2014/main" id="{96011E6C-DC16-7BFA-A240-F21C101B137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17" name="Metin kutusu 16">
            <a:extLst>
              <a:ext uri="{FF2B5EF4-FFF2-40B4-BE49-F238E27FC236}">
                <a16:creationId xmlns:a16="http://schemas.microsoft.com/office/drawing/2014/main" id="{77F1D1C3-FC7D-76DA-B3DD-1ECC1EA9FCC1}"/>
              </a:ext>
            </a:extLst>
          </p:cNvPr>
          <p:cNvSpPr txBox="1"/>
          <p:nvPr/>
        </p:nvSpPr>
        <p:spPr>
          <a:xfrm>
            <a:off x="7103905" y="717405"/>
            <a:ext cx="484209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Sevmek, şefkat göstermek, acımak, esirgemek, kalp inceliği, gönül yumuşaklığı</a:t>
            </a:r>
          </a:p>
        </p:txBody>
      </p:sp>
      <p:pic>
        <p:nvPicPr>
          <p:cNvPr id="18" name="Resim 17">
            <a:extLst>
              <a:ext uri="{FF2B5EF4-FFF2-40B4-BE49-F238E27FC236}">
                <a16:creationId xmlns:a16="http://schemas.microsoft.com/office/drawing/2014/main" id="{D8AB9840-59D0-37ED-06B1-929259C0B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95" y="571857"/>
            <a:ext cx="1523810" cy="5714286"/>
          </a:xfrm>
          <a:prstGeom prst="rect">
            <a:avLst/>
          </a:prstGeom>
        </p:spPr>
      </p:pic>
      <p:sp>
        <p:nvSpPr>
          <p:cNvPr id="19" name="Metin kutusu 18">
            <a:extLst>
              <a:ext uri="{FF2B5EF4-FFF2-40B4-BE49-F238E27FC236}">
                <a16:creationId xmlns:a16="http://schemas.microsoft.com/office/drawing/2014/main" id="{5A7E6714-9EB2-EB5A-CC57-48458C25F016}"/>
              </a:ext>
            </a:extLst>
          </p:cNvPr>
          <p:cNvSpPr txBox="1"/>
          <p:nvPr/>
        </p:nvSpPr>
        <p:spPr>
          <a:xfrm>
            <a:off x="5334096" y="1206845"/>
            <a:ext cx="1523809" cy="400110"/>
          </a:xfrm>
          <a:prstGeom prst="rect">
            <a:avLst/>
          </a:prstGeom>
          <a:noFill/>
          <a:ln>
            <a:noFill/>
          </a:ln>
        </p:spPr>
        <p:txBody>
          <a:bodyPr wrap="square" rtlCol="0">
            <a:spAutoFit/>
          </a:bodyPr>
          <a:lstStyle/>
          <a:p>
            <a:pPr algn="r">
              <a:spcAft>
                <a:spcPts val="600"/>
              </a:spcAft>
            </a:pPr>
            <a:r>
              <a:rPr lang="tr-TR" sz="2000" b="1" dirty="0">
                <a:latin typeface="Arial" panose="020B0604020202020204" pitchFamily="34" charset="0"/>
                <a:cs typeface="Arial" panose="020B0604020202020204" pitchFamily="34" charset="0"/>
              </a:rPr>
              <a:t>Merhamet</a:t>
            </a:r>
          </a:p>
        </p:txBody>
      </p:sp>
      <p:sp>
        <p:nvSpPr>
          <p:cNvPr id="20" name="Metin kutusu 19">
            <a:extLst>
              <a:ext uri="{FF2B5EF4-FFF2-40B4-BE49-F238E27FC236}">
                <a16:creationId xmlns:a16="http://schemas.microsoft.com/office/drawing/2014/main" id="{AB216089-2EDD-8476-F5EB-335C600B6569}"/>
              </a:ext>
            </a:extLst>
          </p:cNvPr>
          <p:cNvSpPr txBox="1"/>
          <p:nvPr/>
        </p:nvSpPr>
        <p:spPr>
          <a:xfrm>
            <a:off x="246000" y="1662037"/>
            <a:ext cx="4842095" cy="1477328"/>
          </a:xfrm>
          <a:prstGeom prst="rect">
            <a:avLst/>
          </a:prstGeom>
          <a:noFill/>
          <a:ln>
            <a:noFill/>
          </a:ln>
        </p:spPr>
        <p:txBody>
          <a:bodyPr wrap="square" rtlCol="0">
            <a:spAutoFit/>
          </a:bodyPr>
          <a:lstStyle/>
          <a:p>
            <a:pPr algn="r">
              <a:spcAft>
                <a:spcPts val="600"/>
              </a:spcAft>
            </a:pPr>
            <a:r>
              <a:rPr lang="tr-TR" sz="3000" dirty="0">
                <a:latin typeface="Arial" panose="020B0604020202020204" pitchFamily="34" charset="0"/>
                <a:cs typeface="Arial" panose="020B0604020202020204" pitchFamily="34" charset="0"/>
              </a:rPr>
              <a:t>Bir kişinin kusurlarını affetme, bir kimseye kin tutmama, intikam almama</a:t>
            </a:r>
          </a:p>
        </p:txBody>
      </p:sp>
      <p:sp>
        <p:nvSpPr>
          <p:cNvPr id="21" name="Metin kutusu 20">
            <a:extLst>
              <a:ext uri="{FF2B5EF4-FFF2-40B4-BE49-F238E27FC236}">
                <a16:creationId xmlns:a16="http://schemas.microsoft.com/office/drawing/2014/main" id="{D018F284-94B5-70E6-5B90-467028CE7D4C}"/>
              </a:ext>
            </a:extLst>
          </p:cNvPr>
          <p:cNvSpPr txBox="1"/>
          <p:nvPr/>
        </p:nvSpPr>
        <p:spPr>
          <a:xfrm>
            <a:off x="5359889" y="2174638"/>
            <a:ext cx="1523809" cy="400110"/>
          </a:xfrm>
          <a:prstGeom prst="rect">
            <a:avLst/>
          </a:prstGeom>
          <a:no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Bağışlama</a:t>
            </a:r>
          </a:p>
        </p:txBody>
      </p:sp>
      <p:sp>
        <p:nvSpPr>
          <p:cNvPr id="22" name="Metin kutusu 21">
            <a:extLst>
              <a:ext uri="{FF2B5EF4-FFF2-40B4-BE49-F238E27FC236}">
                <a16:creationId xmlns:a16="http://schemas.microsoft.com/office/drawing/2014/main" id="{092EB3F3-3BFA-EE63-D652-9B7D5D9644DD}"/>
              </a:ext>
            </a:extLst>
          </p:cNvPr>
          <p:cNvSpPr txBox="1"/>
          <p:nvPr/>
        </p:nvSpPr>
        <p:spPr>
          <a:xfrm>
            <a:off x="7103904" y="2657783"/>
            <a:ext cx="4947306"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Başka düşüncelere anlayışla yaklaşma, hataları görmezden gelme, hoşgörü</a:t>
            </a:r>
          </a:p>
        </p:txBody>
      </p:sp>
      <p:sp>
        <p:nvSpPr>
          <p:cNvPr id="23" name="Metin kutusu 22">
            <a:extLst>
              <a:ext uri="{FF2B5EF4-FFF2-40B4-BE49-F238E27FC236}">
                <a16:creationId xmlns:a16="http://schemas.microsoft.com/office/drawing/2014/main" id="{9137A4C9-334D-5333-B956-22A33BB6D863}"/>
              </a:ext>
            </a:extLst>
          </p:cNvPr>
          <p:cNvSpPr txBox="1"/>
          <p:nvPr/>
        </p:nvSpPr>
        <p:spPr>
          <a:xfrm>
            <a:off x="5334095" y="3220489"/>
            <a:ext cx="1523809" cy="400110"/>
          </a:xfrm>
          <a:prstGeom prst="rect">
            <a:avLst/>
          </a:prstGeom>
          <a:noFill/>
          <a:ln>
            <a:noFill/>
          </a:ln>
        </p:spPr>
        <p:txBody>
          <a:bodyPr wrap="square" rtlCol="0">
            <a:spAutoFit/>
          </a:bodyPr>
          <a:lstStyle/>
          <a:p>
            <a:pPr algn="r">
              <a:spcAft>
                <a:spcPts val="600"/>
              </a:spcAft>
            </a:pPr>
            <a:r>
              <a:rPr lang="tr-TR" sz="2000" b="1" dirty="0">
                <a:latin typeface="Arial" panose="020B0604020202020204" pitchFamily="34" charset="0"/>
                <a:cs typeface="Arial" panose="020B0604020202020204" pitchFamily="34" charset="0"/>
              </a:rPr>
              <a:t>Müsamaha</a:t>
            </a:r>
          </a:p>
        </p:txBody>
      </p:sp>
      <p:sp>
        <p:nvSpPr>
          <p:cNvPr id="24" name="Metin kutusu 23">
            <a:extLst>
              <a:ext uri="{FF2B5EF4-FFF2-40B4-BE49-F238E27FC236}">
                <a16:creationId xmlns:a16="http://schemas.microsoft.com/office/drawing/2014/main" id="{AD077B8D-1C38-92BC-20BB-BF1709FABC36}"/>
              </a:ext>
            </a:extLst>
          </p:cNvPr>
          <p:cNvSpPr txBox="1"/>
          <p:nvPr/>
        </p:nvSpPr>
        <p:spPr>
          <a:xfrm>
            <a:off x="5359889" y="4238204"/>
            <a:ext cx="1523809" cy="400110"/>
          </a:xfrm>
          <a:prstGeom prst="rect">
            <a:avLst/>
          </a:prstGeom>
          <a:noFill/>
          <a:ln>
            <a:noFill/>
          </a:ln>
        </p:spPr>
        <p:txBody>
          <a:bodyPr wrap="square" rtlCol="0">
            <a:spAutoFit/>
          </a:bodyPr>
          <a:lstStyle/>
          <a:p>
            <a:pPr>
              <a:spcAft>
                <a:spcPts val="600"/>
              </a:spcAft>
            </a:pPr>
            <a:r>
              <a:rPr lang="tr-TR" sz="2000" b="1" dirty="0">
                <a:solidFill>
                  <a:schemeClr val="bg1"/>
                </a:solidFill>
                <a:latin typeface="Arial" panose="020B0604020202020204" pitchFamily="34" charset="0"/>
                <a:cs typeface="Arial" panose="020B0604020202020204" pitchFamily="34" charset="0"/>
              </a:rPr>
              <a:t>Rahman</a:t>
            </a:r>
          </a:p>
        </p:txBody>
      </p:sp>
      <p:sp>
        <p:nvSpPr>
          <p:cNvPr id="25" name="Metin kutusu 24">
            <a:extLst>
              <a:ext uri="{FF2B5EF4-FFF2-40B4-BE49-F238E27FC236}">
                <a16:creationId xmlns:a16="http://schemas.microsoft.com/office/drawing/2014/main" id="{451411FD-CA55-87F9-8075-9F62340A920B}"/>
              </a:ext>
            </a:extLst>
          </p:cNvPr>
          <p:cNvSpPr txBox="1"/>
          <p:nvPr/>
        </p:nvSpPr>
        <p:spPr>
          <a:xfrm>
            <a:off x="7103904" y="4698909"/>
            <a:ext cx="484209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Allah'ın (c.c.) yarattıklarına karşı merhametli olması, onlara nimet vermesi</a:t>
            </a:r>
          </a:p>
        </p:txBody>
      </p:sp>
      <p:sp>
        <p:nvSpPr>
          <p:cNvPr id="26" name="Metin kutusu 25">
            <a:extLst>
              <a:ext uri="{FF2B5EF4-FFF2-40B4-BE49-F238E27FC236}">
                <a16:creationId xmlns:a16="http://schemas.microsoft.com/office/drawing/2014/main" id="{48B1FD1C-0AB6-E66B-0C00-88E96908E694}"/>
              </a:ext>
            </a:extLst>
          </p:cNvPr>
          <p:cNvSpPr txBox="1"/>
          <p:nvPr/>
        </p:nvSpPr>
        <p:spPr>
          <a:xfrm>
            <a:off x="5334095" y="5219418"/>
            <a:ext cx="1523809" cy="461665"/>
          </a:xfrm>
          <a:prstGeom prst="rect">
            <a:avLst/>
          </a:prstGeom>
          <a:noFill/>
          <a:ln>
            <a:noFill/>
          </a:ln>
        </p:spPr>
        <p:txBody>
          <a:bodyPr wrap="square" rtlCol="0">
            <a:spAutoFit/>
          </a:bodyPr>
          <a:lstStyle/>
          <a:p>
            <a:pPr algn="r">
              <a:spcAft>
                <a:spcPts val="600"/>
              </a:spcAft>
            </a:pPr>
            <a:r>
              <a:rPr lang="tr-TR" sz="2400" b="1" dirty="0">
                <a:solidFill>
                  <a:schemeClr val="bg1"/>
                </a:solidFill>
                <a:latin typeface="Arial" panose="020B0604020202020204" pitchFamily="34" charset="0"/>
                <a:cs typeface="Arial" panose="020B0604020202020204" pitchFamily="34" charset="0"/>
              </a:rPr>
              <a:t>Rahmet</a:t>
            </a:r>
          </a:p>
        </p:txBody>
      </p:sp>
      <p:sp>
        <p:nvSpPr>
          <p:cNvPr id="27" name="Metin kutusu 26">
            <a:extLst>
              <a:ext uri="{FF2B5EF4-FFF2-40B4-BE49-F238E27FC236}">
                <a16:creationId xmlns:a16="http://schemas.microsoft.com/office/drawing/2014/main" id="{39D12624-1F63-0993-3B05-512592D2F3C0}"/>
              </a:ext>
            </a:extLst>
          </p:cNvPr>
          <p:cNvSpPr txBox="1"/>
          <p:nvPr/>
        </p:nvSpPr>
        <p:spPr>
          <a:xfrm>
            <a:off x="-25791" y="611674"/>
            <a:ext cx="3148820" cy="523220"/>
          </a:xfrm>
          <a:prstGeom prst="rect">
            <a:avLst/>
          </a:prstGeom>
          <a:solidFill>
            <a:schemeClr val="tx2">
              <a:lumMod val="20000"/>
              <a:lumOff val="80000"/>
            </a:schemeClr>
          </a:solidFill>
        </p:spPr>
        <p:txBody>
          <a:bodyPr wrap="square" rtlCol="0">
            <a:spAutoFit/>
          </a:bodyPr>
          <a:lstStyle/>
          <a:p>
            <a:r>
              <a:rPr lang="tr-TR" sz="2800" b="1" dirty="0">
                <a:latin typeface="Arial" panose="020B0604020202020204" pitchFamily="34" charset="0"/>
                <a:cs typeface="Arial" panose="020B0604020202020204" pitchFamily="34" charset="0"/>
              </a:rPr>
              <a:t>KAVRAM BİLGİSİ</a:t>
            </a:r>
            <a:endParaRPr lang="en-US" sz="2800" b="1" dirty="0">
              <a:latin typeface="Arial" panose="020B0604020202020204" pitchFamily="34" charset="0"/>
              <a:cs typeface="Arial" panose="020B0604020202020204" pitchFamily="34" charset="0"/>
            </a:endParaRPr>
          </a:p>
        </p:txBody>
      </p:sp>
      <p:sp>
        <p:nvSpPr>
          <p:cNvPr id="28" name="Metin kutusu 27">
            <a:extLst>
              <a:ext uri="{FF2B5EF4-FFF2-40B4-BE49-F238E27FC236}">
                <a16:creationId xmlns:a16="http://schemas.microsoft.com/office/drawing/2014/main" id="{C1BF0C9A-6613-349D-235A-582A0043AA93}"/>
              </a:ext>
            </a:extLst>
          </p:cNvPr>
          <p:cNvSpPr txBox="1"/>
          <p:nvPr/>
        </p:nvSpPr>
        <p:spPr>
          <a:xfrm>
            <a:off x="51588" y="3688799"/>
            <a:ext cx="5036508" cy="1477328"/>
          </a:xfrm>
          <a:prstGeom prst="rect">
            <a:avLst/>
          </a:prstGeom>
          <a:noFill/>
          <a:ln>
            <a:noFill/>
          </a:ln>
        </p:spPr>
        <p:txBody>
          <a:bodyPr wrap="square" rtlCol="0">
            <a:spAutoFit/>
          </a:bodyPr>
          <a:lstStyle/>
          <a:p>
            <a:pPr algn="r">
              <a:spcAft>
                <a:spcPts val="600"/>
              </a:spcAft>
            </a:pPr>
            <a:r>
              <a:rPr lang="tr-TR" sz="3000" dirty="0">
                <a:latin typeface="Arial" panose="020B0604020202020204" pitchFamily="34" charset="0"/>
                <a:cs typeface="Arial" panose="020B0604020202020204" pitchFamily="34" charset="0"/>
              </a:rPr>
              <a:t>Allah'ın (c.c.) bütün canlılara acıması, dünyada herkese nimetler verip sevmesi ismi</a:t>
            </a:r>
          </a:p>
        </p:txBody>
      </p:sp>
    </p:spTree>
    <p:extLst>
      <p:ext uri="{BB962C8B-B14F-4D97-AF65-F5344CB8AC3E}">
        <p14:creationId xmlns:p14="http://schemas.microsoft.com/office/powerpoint/2010/main" val="5735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24" grpId="0"/>
      <p:bldP spid="25"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387246" y="2939852"/>
            <a:ext cx="11417509" cy="2970044"/>
          </a:xfrm>
          <a:prstGeom prst="rect">
            <a:avLst/>
          </a:prstGeom>
          <a:noFill/>
          <a:ln>
            <a:noFill/>
          </a:ln>
        </p:spPr>
        <p:txBody>
          <a:bodyPr wrap="square" rtlCol="0">
            <a:spAutoFit/>
          </a:bodyPr>
          <a:lstStyle/>
          <a:p>
            <a:pPr algn="ctr">
              <a:spcAft>
                <a:spcPts val="600"/>
              </a:spcAft>
            </a:pPr>
            <a:r>
              <a:rPr lang="tr-TR" sz="2600" dirty="0">
                <a:latin typeface="Arial" panose="020B0604020202020204" pitchFamily="34" charset="0"/>
                <a:cs typeface="Arial" panose="020B0604020202020204" pitchFamily="34" charset="0"/>
              </a:rPr>
              <a:t>“Benim insanlarla durumum şuna benzer: Adamın biri ateş yakmış. Ateş etrafı aydınlatınca pervaneler (gece kelebekleri) ve böcekler ateşe atlamaya başlamışlar. Bu kimse onları kurtarmaya ve engel olmaya çalıştıkça başa çıkamamış. Kelebekler ve böcekler ateşe atlamaya devam etmişler. </a:t>
            </a:r>
            <a:r>
              <a:rPr lang="tr-TR" sz="2600" dirty="0">
                <a:solidFill>
                  <a:srgbClr val="FF0000"/>
                </a:solidFill>
                <a:latin typeface="Arial" panose="020B0604020202020204" pitchFamily="34" charset="0"/>
                <a:cs typeface="Arial" panose="020B0604020202020204" pitchFamily="34" charset="0"/>
              </a:rPr>
              <a:t>Ben de tıpkı o adam gibi kemerinizden tutarak sizi ateşe düşmekten korumaya çalışıyorum</a:t>
            </a:r>
            <a:r>
              <a:rPr lang="tr-TR" sz="2600" dirty="0">
                <a:latin typeface="Arial" panose="020B0604020202020204" pitchFamily="34" charset="0"/>
                <a:cs typeface="Arial" panose="020B0604020202020204" pitchFamily="34" charset="0"/>
              </a:rPr>
              <a:t>. Sizler ise ateşe atlıyorsunuz.” </a:t>
            </a:r>
          </a:p>
          <a:p>
            <a:pPr algn="ctr">
              <a:spcAft>
                <a:spcPts val="600"/>
              </a:spcAft>
            </a:pPr>
            <a:r>
              <a:rPr lang="tr-TR" sz="2600" dirty="0">
                <a:latin typeface="Arial" panose="020B0604020202020204" pitchFamily="34" charset="0"/>
                <a:cs typeface="Arial" panose="020B0604020202020204" pitchFamily="34" charset="0"/>
              </a:rPr>
              <a:t>(Hadis)</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813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631763"/>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“Ben ancak insanlığa rahmet olarak gönderildim.”</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“Siz yeryüzündekilere merhamet ediniz ki göktekiler de size merhamet etsin.”</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“Ben beddua etmek için gönderilmedim. Ben yalnız rahmet için gönderildim.”</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0" y="60943"/>
            <a:ext cx="840287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bir rahmet örneğidir.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38880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93127"/>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İnsanlara şefkatle yaklaşana Allah (c.c.) da esirgeyici yaklaşır.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2" y="4231927"/>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Peygamber (s.a.v.) toplumları ıslah etmek amacıyla gönderilmiştir.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A536-6995-5F16-1D50-F342505CEF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C68AB79-3818-38CB-F45E-345169FE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1EA5A704-6814-D821-8C1F-604B9744DD40}"/>
              </a:ext>
            </a:extLst>
          </p:cNvPr>
          <p:cNvSpPr txBox="1"/>
          <p:nvPr/>
        </p:nvSpPr>
        <p:spPr>
          <a:xfrm>
            <a:off x="774492" y="2190200"/>
            <a:ext cx="10643017" cy="2015936"/>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Andolsun</a:t>
            </a:r>
            <a:r>
              <a:rPr lang="tr-TR" sz="3000" dirty="0">
                <a:latin typeface="Arial" panose="020B0604020202020204" pitchFamily="34" charset="0"/>
                <a:cs typeface="Arial" panose="020B0604020202020204" pitchFamily="34" charset="0"/>
              </a:rPr>
              <a:t>, size içinizden öyle bir peygamber geldi ki sizin sıkıntıya düşmeniz ona çok ağır gelir. Çünkü o size çok düşkün, müminlere karşı çok şefkatli ve merhametlidir.” </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Tevbe</a:t>
            </a:r>
            <a:r>
              <a:rPr lang="tr-TR" sz="3000" dirty="0">
                <a:latin typeface="Arial" panose="020B0604020202020204" pitchFamily="34" charset="0"/>
                <a:cs typeface="Arial" panose="020B0604020202020204" pitchFamily="34" charset="0"/>
              </a:rPr>
              <a:t> suresi, 128. ayet)</a:t>
            </a:r>
          </a:p>
        </p:txBody>
      </p:sp>
      <p:sp>
        <p:nvSpPr>
          <p:cNvPr id="2" name="Metin kutusu 1">
            <a:extLst>
              <a:ext uri="{FF2B5EF4-FFF2-40B4-BE49-F238E27FC236}">
                <a16:creationId xmlns:a16="http://schemas.microsoft.com/office/drawing/2014/main" id="{CBF018AE-D499-FC1A-BD93-F404AF536F51}"/>
              </a:ext>
            </a:extLst>
          </p:cNvPr>
          <p:cNvSpPr txBox="1"/>
          <p:nvPr/>
        </p:nvSpPr>
        <p:spPr>
          <a:xfrm>
            <a:off x="459770" y="60943"/>
            <a:ext cx="851541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grpSp>
        <p:nvGrpSpPr>
          <p:cNvPr id="3" name="Grup 2">
            <a:extLst>
              <a:ext uri="{FF2B5EF4-FFF2-40B4-BE49-F238E27FC236}">
                <a16:creationId xmlns:a16="http://schemas.microsoft.com/office/drawing/2014/main" id="{6E96016C-E4BE-65A8-11C1-D2ED3F199060}"/>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92B22A09-1DA8-7F5D-B2B9-3E05E33FBE8E}"/>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B9DEC603-CB96-7541-AB77-2BCC9C6D2C0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1D26F9A4-24E8-51D5-BBD3-2CCF75A3AC1A}"/>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3967D0F2-91D8-E37A-8431-26549C0A88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0988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5583-8BF8-ED00-FFCA-F1FC71D49C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8DAE470-1D9C-05BA-633A-42942973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FB0E715-707C-EB5C-B7B9-6EA22A4E40B6}"/>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ümmetine karşı merhametlidir.</a:t>
            </a:r>
          </a:p>
        </p:txBody>
      </p:sp>
      <p:sp>
        <p:nvSpPr>
          <p:cNvPr id="2" name="Metin kutusu 1">
            <a:extLst>
              <a:ext uri="{FF2B5EF4-FFF2-40B4-BE49-F238E27FC236}">
                <a16:creationId xmlns:a16="http://schemas.microsoft.com/office/drawing/2014/main" id="{10AC517B-305E-960D-6BDD-76E33C9D979E}"/>
              </a:ext>
            </a:extLst>
          </p:cNvPr>
          <p:cNvSpPr txBox="1"/>
          <p:nvPr/>
        </p:nvSpPr>
        <p:spPr>
          <a:xfrm>
            <a:off x="459772" y="60943"/>
            <a:ext cx="867016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grpSp>
        <p:nvGrpSpPr>
          <p:cNvPr id="3" name="Grup 2">
            <a:extLst>
              <a:ext uri="{FF2B5EF4-FFF2-40B4-BE49-F238E27FC236}">
                <a16:creationId xmlns:a16="http://schemas.microsoft.com/office/drawing/2014/main" id="{D40EE0EB-484F-D8F5-EE08-D630131661F4}"/>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35D5FA4A-9FF6-FB48-6E92-5443D710E0E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A1D7C6A7-45F3-2041-485D-0A8CDEE3375E}"/>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1D5DD143-6532-8B0A-54BB-DA25A1E1EBF5}"/>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B9C63990-DC5D-1A74-5D33-0067832427ED}"/>
              </a:ext>
            </a:extLst>
          </p:cNvPr>
          <p:cNvSpPr txBox="1"/>
          <p:nvPr/>
        </p:nvSpPr>
        <p:spPr>
          <a:xfrm>
            <a:off x="774492" y="299312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Peygamber (s.a.v.) müminlere karşı duyarlı davranmıştır.</a:t>
            </a:r>
          </a:p>
        </p:txBody>
      </p:sp>
      <p:sp>
        <p:nvSpPr>
          <p:cNvPr id="11" name="Metin kutusu 10">
            <a:extLst>
              <a:ext uri="{FF2B5EF4-FFF2-40B4-BE49-F238E27FC236}">
                <a16:creationId xmlns:a16="http://schemas.microsoft.com/office/drawing/2014/main" id="{BDE245CF-31AC-6E20-1BEB-202F1FF1ECF7}"/>
              </a:ext>
            </a:extLst>
          </p:cNvPr>
          <p:cNvSpPr txBox="1"/>
          <p:nvPr/>
        </p:nvSpPr>
        <p:spPr>
          <a:xfrm>
            <a:off x="774491" y="3796054"/>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halkın içinden olan bir peygamberdir.</a:t>
            </a:r>
          </a:p>
        </p:txBody>
      </p:sp>
      <p:sp>
        <p:nvSpPr>
          <p:cNvPr id="12" name="Metin kutusu 11">
            <a:extLst>
              <a:ext uri="{FF2B5EF4-FFF2-40B4-BE49-F238E27FC236}">
                <a16:creationId xmlns:a16="http://schemas.microsoft.com/office/drawing/2014/main" id="{B9C4C9CE-C28F-594B-A35E-15BEA880782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80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191" y="4004997"/>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708708"/>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Arkadaşları Hz. Muhammed’e (s.a.v.) rica eder. “Ey Allah’ın Elçisi! </a:t>
            </a:r>
            <a:r>
              <a:rPr lang="tr-TR" sz="2200" dirty="0" err="1">
                <a:latin typeface="Arial" panose="020B0604020202020204" pitchFamily="34" charset="0"/>
                <a:cs typeface="Arial" panose="020B0604020202020204" pitchFamily="34" charset="0"/>
              </a:rPr>
              <a:t>Devsoğulları</a:t>
            </a:r>
            <a:r>
              <a:rPr lang="tr-TR" sz="2200" dirty="0">
                <a:latin typeface="Arial" panose="020B0604020202020204" pitchFamily="34" charset="0"/>
                <a:cs typeface="Arial" panose="020B0604020202020204" pitchFamily="34" charset="0"/>
              </a:rPr>
              <a:t> kabilesinin azgınlığına, verdikleri zararlara gücümüz yetmiyor. Bari beddua etsen de yola gelseler.” Kıbleye yönelerek ellerini açar. Herkes dudaklarından dökülecek laneti beklemektedir. Arkadaşları kendi aralarında fısıldaşırlar. “</a:t>
            </a:r>
            <a:r>
              <a:rPr lang="tr-TR" sz="2200" dirty="0" err="1">
                <a:latin typeface="Arial" panose="020B0604020202020204" pitchFamily="34" charset="0"/>
                <a:cs typeface="Arial" panose="020B0604020202020204" pitchFamily="34" charset="0"/>
              </a:rPr>
              <a:t>Devsoğulları</a:t>
            </a:r>
            <a:r>
              <a:rPr lang="tr-TR" sz="2200" dirty="0">
                <a:latin typeface="Arial" panose="020B0604020202020204" pitchFamily="34" charset="0"/>
                <a:cs typeface="Arial" panose="020B0604020202020204" pitchFamily="34" charset="0"/>
              </a:rPr>
              <a:t> mahvoldu!” Oysa Hz. Muhammed’in (s.a.v.) ağzından çıkan dua herkesi şaşırtacaktır. “Allah’ım </a:t>
            </a:r>
            <a:r>
              <a:rPr lang="tr-TR" sz="2200" dirty="0" err="1">
                <a:latin typeface="Arial" panose="020B0604020202020204" pitchFamily="34" charset="0"/>
                <a:cs typeface="Arial" panose="020B0604020202020204" pitchFamily="34" charset="0"/>
              </a:rPr>
              <a:t>Devsoğullarına</a:t>
            </a:r>
            <a:r>
              <a:rPr lang="tr-TR" sz="2200" dirty="0">
                <a:latin typeface="Arial" panose="020B0604020202020204" pitchFamily="34" charset="0"/>
                <a:cs typeface="Arial" panose="020B0604020202020204" pitchFamily="34" charset="0"/>
              </a:rPr>
              <a:t> hidayet ver. Doğruyu görmelerini sağla.” </a:t>
            </a:r>
          </a:p>
          <a:p>
            <a:pPr>
              <a:spcAft>
                <a:spcPts val="600"/>
              </a:spcAft>
            </a:pPr>
            <a:r>
              <a:rPr lang="tr-TR" sz="2200" b="1" dirty="0">
                <a:latin typeface="Arial" panose="020B0604020202020204" pitchFamily="34" charset="0"/>
                <a:cs typeface="Arial" panose="020B0604020202020204" pitchFamily="34" charset="0"/>
              </a:rPr>
              <a:t>Bu örnek olayda Hz. Muhammed’in (s.a.v.) davranışlarından hangisi vurgulanmaktadır? </a:t>
            </a:r>
          </a:p>
          <a:p>
            <a:pPr>
              <a:spcAft>
                <a:spcPts val="600"/>
              </a:spcAft>
            </a:pPr>
            <a:r>
              <a:rPr lang="tr-TR" sz="2200" dirty="0">
                <a:latin typeface="Arial" panose="020B0604020202020204" pitchFamily="34" charset="0"/>
                <a:cs typeface="Arial" panose="020B0604020202020204" pitchFamily="34" charset="0"/>
              </a:rPr>
              <a:t>A) Güvenilirliği 			B) Merhameti </a:t>
            </a:r>
          </a:p>
          <a:p>
            <a:pPr>
              <a:spcAft>
                <a:spcPts val="600"/>
              </a:spcAft>
            </a:pPr>
            <a:r>
              <a:rPr lang="tr-TR" sz="2200" dirty="0">
                <a:latin typeface="Arial" panose="020B0604020202020204" pitchFamily="34" charset="0"/>
                <a:cs typeface="Arial" panose="020B0604020202020204" pitchFamily="34" charset="0"/>
              </a:rPr>
              <a:t>C) Adaleti 				D) Affediciliği</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37474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32152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616648"/>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Ebû Hüreyre (r.a.) şöyle dedi: “Hz. Muhammed (s.a.v.) , Torunu Hasan’ı öpmüştü. O sırada Akra İbni </a:t>
            </a:r>
            <a:r>
              <a:rPr lang="tr-TR" sz="2200" dirty="0" err="1">
                <a:latin typeface="Arial" panose="020B0604020202020204" pitchFamily="34" charset="0"/>
                <a:cs typeface="Arial" panose="020B0604020202020204" pitchFamily="34" charset="0"/>
              </a:rPr>
              <a:t>Hâbis</a:t>
            </a:r>
            <a:r>
              <a:rPr lang="tr-TR" sz="2200" dirty="0">
                <a:latin typeface="Arial" panose="020B0604020202020204" pitchFamily="34" charset="0"/>
                <a:cs typeface="Arial" panose="020B0604020202020204" pitchFamily="34" charset="0"/>
              </a:rPr>
              <a:t> de Peygamberimizin yanında bulunuyordu. Akra: “Benim on tane çocuğum var, onlardan hiç birini öpmedim.” dedi. Hz. Muhammed (s.a.v.) O'na hayretle bakıp: “Merhamet etmeyen kimseye merhamet olunmaz.” buyurdular.</a:t>
            </a:r>
          </a:p>
          <a:p>
            <a:pPr algn="just">
              <a:spcAft>
                <a:spcPts val="600"/>
              </a:spcAft>
            </a:pPr>
            <a:r>
              <a:rPr lang="tr-TR" sz="2200" b="1" dirty="0">
                <a:latin typeface="Arial" panose="020B0604020202020204" pitchFamily="34" charset="0"/>
                <a:cs typeface="Arial" panose="020B0604020202020204" pitchFamily="34" charset="0"/>
              </a:rPr>
              <a:t>Bu hadisten hareketle; </a:t>
            </a:r>
          </a:p>
          <a:p>
            <a:pPr>
              <a:spcAft>
                <a:spcPts val="600"/>
              </a:spcAft>
            </a:pPr>
            <a:r>
              <a:rPr lang="tr-TR" sz="2200" dirty="0">
                <a:latin typeface="Arial" panose="020B0604020202020204" pitchFamily="34" charset="0"/>
                <a:cs typeface="Arial" panose="020B0604020202020204" pitchFamily="34" charset="0"/>
              </a:rPr>
              <a:t>I.   Hz. Muhammed (s.a.v.), kritik konularda ortak bir tutum belirlenmesine özen göstermiştir. </a:t>
            </a:r>
          </a:p>
          <a:p>
            <a:pPr>
              <a:spcAft>
                <a:spcPts val="600"/>
              </a:spcAft>
            </a:pPr>
            <a:r>
              <a:rPr lang="tr-TR" sz="2200" dirty="0">
                <a:latin typeface="Arial" panose="020B0604020202020204" pitchFamily="34" charset="0"/>
                <a:cs typeface="Arial" panose="020B0604020202020204" pitchFamily="34" charset="0"/>
              </a:rPr>
              <a:t>II.  Küçük çocukları öpmek, sevgi, şefkat ve merhametin gereğidir. </a:t>
            </a:r>
          </a:p>
          <a:p>
            <a:pPr>
              <a:spcAft>
                <a:spcPts val="600"/>
              </a:spcAft>
            </a:pPr>
            <a:r>
              <a:rPr lang="tr-TR" sz="2200" dirty="0">
                <a:latin typeface="Arial" panose="020B0604020202020204" pitchFamily="34" charset="0"/>
                <a:cs typeface="Arial" panose="020B0604020202020204" pitchFamily="34" charset="0"/>
              </a:rPr>
              <a:t>III. Hz. Muhammed’in (s.a.v.) güvenilirliği, kısa zamanda O'na inanan insanların artmasında etkili olmuştur. </a:t>
            </a:r>
          </a:p>
          <a:p>
            <a:pPr algn="just">
              <a:spcAft>
                <a:spcPts val="600"/>
              </a:spcAft>
            </a:pPr>
            <a:r>
              <a:rPr lang="tr-TR" sz="2200" b="1" dirty="0">
                <a:latin typeface="Arial" panose="020B0604020202020204" pitchFamily="34" charset="0"/>
                <a:cs typeface="Arial" panose="020B0604020202020204" pitchFamily="34" charset="0"/>
              </a:rPr>
              <a:t>ifadelerinden hangileri söylenebilir? </a:t>
            </a:r>
          </a:p>
          <a:p>
            <a:pPr algn="just">
              <a:spcAft>
                <a:spcPts val="600"/>
              </a:spcAft>
            </a:pPr>
            <a:r>
              <a:rPr lang="tr-TR" sz="2200" dirty="0">
                <a:latin typeface="Arial" panose="020B0604020202020204" pitchFamily="34" charset="0"/>
                <a:cs typeface="Arial" panose="020B0604020202020204" pitchFamily="34" charset="0"/>
              </a:rPr>
              <a:t>A) Yalnız II 		B) Yalnız III		C) I ve II 	D) II ve III</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840287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76067"/>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Bir keresinde Hz. Aişe (r.a.) hırçın bir deveye binmişti. Hayvanı sakinleştirmek için onu sert bir şekilde ileri geri götürmeye başladı. Hz. Muhammed (s.a.v.), Hz. </a:t>
            </a:r>
            <a:r>
              <a:rPr lang="tr-TR" sz="2200" dirty="0" err="1">
                <a:latin typeface="Arial" panose="020B0604020202020204" pitchFamily="34" charset="0"/>
                <a:cs typeface="Arial" panose="020B0604020202020204" pitchFamily="34" charset="0"/>
              </a:rPr>
              <a:t>Âişe’ye</a:t>
            </a:r>
            <a:r>
              <a:rPr lang="tr-TR" sz="2200" dirty="0">
                <a:latin typeface="Arial" panose="020B0604020202020204" pitchFamily="34" charset="0"/>
                <a:cs typeface="Arial" panose="020B0604020202020204" pitchFamily="34" charset="0"/>
              </a:rPr>
              <a:t>: “Hayvana yumuşak davran! Çünkü yumuşaklık nerede bulunursa orayı güzelleştirir. Yumuşaklığın bulunmadığı her davranış çirkindir.” buyurdu.</a:t>
            </a:r>
          </a:p>
          <a:p>
            <a:pPr>
              <a:spcAft>
                <a:spcPts val="600"/>
              </a:spcAft>
            </a:pPr>
            <a:r>
              <a:rPr lang="tr-TR" sz="2200" b="1" dirty="0">
                <a:latin typeface="Arial" panose="020B0604020202020204" pitchFamily="34" charset="0"/>
                <a:cs typeface="Arial" panose="020B0604020202020204" pitchFamily="34" charset="0"/>
              </a:rPr>
              <a:t>Hz. Muhammed’in (s.a.v.), Hz. Aişe’yi (r.a.) uyardığı konu aşağıdaki hadislerden hangisiyle örtüşür? </a:t>
            </a:r>
          </a:p>
          <a:p>
            <a:pPr algn="just">
              <a:spcAft>
                <a:spcPts val="600"/>
              </a:spcAft>
            </a:pPr>
            <a:r>
              <a:rPr lang="tr-TR" sz="2200" dirty="0">
                <a:latin typeface="Arial" panose="020B0604020202020204" pitchFamily="34" charset="0"/>
                <a:cs typeface="Arial" panose="020B0604020202020204" pitchFamily="34" charset="0"/>
              </a:rPr>
              <a:t>A) “Müslüman, elinden ve dilinden başkalarının güvende olduğu kimsedir.” </a:t>
            </a:r>
          </a:p>
          <a:p>
            <a:pPr algn="just">
              <a:spcAft>
                <a:spcPts val="600"/>
              </a:spcAft>
            </a:pPr>
            <a:r>
              <a:rPr lang="tr-TR" sz="2200" dirty="0">
                <a:latin typeface="Arial" panose="020B0604020202020204" pitchFamily="34" charset="0"/>
                <a:cs typeface="Arial" panose="020B0604020202020204" pitchFamily="34" charset="0"/>
              </a:rPr>
              <a:t>B) “Güneş’i sağ elime, Ay’ı da sol elime verseler yine de yolumdan dönmem…” </a:t>
            </a:r>
          </a:p>
          <a:p>
            <a:pPr algn="just">
              <a:spcAft>
                <a:spcPts val="600"/>
              </a:spcAft>
            </a:pPr>
            <a:r>
              <a:rPr lang="tr-TR" sz="2200" dirty="0">
                <a:latin typeface="Arial" panose="020B0604020202020204" pitchFamily="34" charset="0"/>
                <a:cs typeface="Arial" panose="020B0604020202020204" pitchFamily="34" charset="0"/>
              </a:rPr>
              <a:t>C) “Bizi aldatan bizden değildir.” </a:t>
            </a:r>
          </a:p>
          <a:p>
            <a:pPr algn="just">
              <a:spcAft>
                <a:spcPts val="600"/>
              </a:spcAft>
            </a:pPr>
            <a:r>
              <a:rPr lang="tr-TR" sz="2200" dirty="0">
                <a:latin typeface="Arial" panose="020B0604020202020204" pitchFamily="34" charset="0"/>
                <a:cs typeface="Arial" panose="020B0604020202020204" pitchFamily="34" charset="0"/>
              </a:rPr>
              <a:t>D) “Merhamet etmeyene Allah merhamet etmez.”</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40287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41813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MERHAMETLI VE AFFEDICI OLUŞU</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2" y="670590"/>
            <a:ext cx="8049445"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Yüce Allah insanlara </a:t>
            </a:r>
            <a:r>
              <a:rPr lang="tr-TR" sz="2800" b="1" dirty="0">
                <a:solidFill>
                  <a:srgbClr val="FF0000"/>
                </a:solidFill>
                <a:latin typeface="Arial" panose="020B0604020202020204" pitchFamily="34" charset="0"/>
                <a:cs typeface="Arial" panose="020B0604020202020204" pitchFamily="34" charset="0"/>
              </a:rPr>
              <a:t>rahmet</a:t>
            </a:r>
            <a:r>
              <a:rPr lang="tr-TR" sz="2800" dirty="0">
                <a:latin typeface="Arial" panose="020B0604020202020204" pitchFamily="34" charset="0"/>
                <a:cs typeface="Arial" panose="020B0604020202020204" pitchFamily="34" charset="0"/>
              </a:rPr>
              <a:t> olması için birçok nimet vermiş ve yol göstermiştir. İnsanların doğru yola ulaşabilmesi için peygamberler göndermiştir. Hz. Muhammed (s.a.v.) de insanlara rahmet için gönderilmiş bir peygamberdir.</a:t>
            </a:r>
          </a:p>
        </p:txBody>
      </p:sp>
      <p:pic>
        <p:nvPicPr>
          <p:cNvPr id="11" name="Resim 10" descr="kitap, metin, el yazısı, doküman, belge içeren bir resim&#10;&#10;Açıklama otomatik olarak oluşturuldu">
            <a:extLst>
              <a:ext uri="{FF2B5EF4-FFF2-40B4-BE49-F238E27FC236}">
                <a16:creationId xmlns:a16="http://schemas.microsoft.com/office/drawing/2014/main" id="{D23F1DA5-90E5-C8F2-A8E3-9465837A4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7" name="Metin kutusu 6">
            <a:extLst>
              <a:ext uri="{FF2B5EF4-FFF2-40B4-BE49-F238E27FC236}">
                <a16:creationId xmlns:a16="http://schemas.microsoft.com/office/drawing/2014/main" id="{42BB0E6C-3245-B73E-9C8E-1838CB85F35C}"/>
              </a:ext>
            </a:extLst>
          </p:cNvPr>
          <p:cNvSpPr txBox="1"/>
          <p:nvPr/>
        </p:nvSpPr>
        <p:spPr>
          <a:xfrm>
            <a:off x="4015482" y="3114589"/>
            <a:ext cx="8049445" cy="3154710"/>
          </a:xfrm>
          <a:prstGeom prst="rect">
            <a:avLst/>
          </a:prstGeom>
          <a:noFill/>
          <a:ln>
            <a:noFill/>
          </a:ln>
        </p:spPr>
        <p:txBody>
          <a:bodyPr wrap="square" rtlCol="0">
            <a:spAutoFit/>
          </a:bodyPr>
          <a:lstStyle/>
          <a:p>
            <a:pPr>
              <a:spcAft>
                <a:spcPts val="600"/>
              </a:spcAft>
            </a:pPr>
            <a:r>
              <a:rPr lang="tr-TR" sz="2800" b="1" dirty="0">
                <a:solidFill>
                  <a:srgbClr val="FF0000"/>
                </a:solidFill>
                <a:latin typeface="Arial" panose="020B0604020202020204" pitchFamily="34" charset="0"/>
                <a:cs typeface="Arial" panose="020B0604020202020204" pitchFamily="34" charset="0"/>
              </a:rPr>
              <a:t>Rahmet</a:t>
            </a:r>
            <a:r>
              <a:rPr lang="tr-TR" sz="2800" dirty="0">
                <a:latin typeface="Arial" panose="020B0604020202020204" pitchFamily="34" charset="0"/>
                <a:cs typeface="Arial" panose="020B0604020202020204" pitchFamily="34" charset="0"/>
              </a:rPr>
              <a:t>,</a:t>
            </a:r>
          </a:p>
          <a:p>
            <a:pPr>
              <a:spcAft>
                <a:spcPts val="600"/>
              </a:spcAft>
            </a:pPr>
            <a:r>
              <a:rPr lang="tr-TR" dirty="0">
                <a:latin typeface="Arial" panose="020B0604020202020204" pitchFamily="34" charset="0"/>
                <a:cs typeface="Arial" panose="020B0604020202020204" pitchFamily="34" charset="0"/>
              </a:rPr>
              <a:t>- İncelik, sevgi, şefkat, merhamet</a:t>
            </a:r>
          </a:p>
          <a:p>
            <a:pPr>
              <a:spcAft>
                <a:spcPts val="600"/>
              </a:spcAft>
            </a:pPr>
            <a:r>
              <a:rPr lang="tr-TR" dirty="0">
                <a:latin typeface="Arial" panose="020B0604020202020204" pitchFamily="34" charset="0"/>
                <a:cs typeface="Arial" panose="020B0604020202020204" pitchFamily="34" charset="0"/>
              </a:rPr>
              <a:t>- Birinin suçunu bağışlama, affetme</a:t>
            </a:r>
          </a:p>
          <a:p>
            <a:pPr>
              <a:spcAft>
                <a:spcPts val="600"/>
              </a:spcAft>
            </a:pPr>
            <a:r>
              <a:rPr lang="tr-TR" dirty="0">
                <a:latin typeface="Arial" panose="020B0604020202020204" pitchFamily="34" charset="0"/>
                <a:cs typeface="Arial" panose="020B0604020202020204" pitchFamily="34" charset="0"/>
              </a:rPr>
              <a:t>- Sevap, lütuf ve ihsan</a:t>
            </a:r>
          </a:p>
          <a:p>
            <a:pPr>
              <a:spcAft>
                <a:spcPts val="600"/>
              </a:spcAft>
            </a:pPr>
            <a:r>
              <a:rPr lang="tr-TR" dirty="0">
                <a:latin typeface="Arial" panose="020B0604020202020204" pitchFamily="34" charset="0"/>
                <a:cs typeface="Arial" panose="020B0604020202020204" pitchFamily="34" charset="0"/>
              </a:rPr>
              <a:t>- Kalp inceliği ve gönül yumuşaklığı</a:t>
            </a:r>
          </a:p>
          <a:p>
            <a:pPr>
              <a:spcAft>
                <a:spcPts val="600"/>
              </a:spcAft>
            </a:pPr>
            <a:r>
              <a:rPr lang="tr-TR" dirty="0">
                <a:latin typeface="Arial" panose="020B0604020202020204" pitchFamily="34" charset="0"/>
                <a:cs typeface="Arial" panose="020B0604020202020204" pitchFamily="34" charset="0"/>
              </a:rPr>
              <a:t>- Acımak ve insaflı davranmak</a:t>
            </a:r>
          </a:p>
          <a:p>
            <a:pPr>
              <a:spcAft>
                <a:spcPts val="600"/>
              </a:spcAft>
            </a:pPr>
            <a:r>
              <a:rPr lang="tr-TR" dirty="0">
                <a:latin typeface="Arial" panose="020B0604020202020204" pitchFamily="34" charset="0"/>
                <a:cs typeface="Arial" panose="020B0604020202020204" pitchFamily="34" charset="0"/>
              </a:rPr>
              <a:t>- Bütün varlıkların iyiliğini arzu edip onlara her türlü yardımda bulunma isteği</a:t>
            </a:r>
          </a:p>
          <a:p>
            <a:pPr>
              <a:spcAft>
                <a:spcPts val="600"/>
              </a:spcAft>
            </a:pPr>
            <a:r>
              <a:rPr lang="tr-TR" sz="2800" dirty="0">
                <a:latin typeface="Arial" panose="020B0604020202020204" pitchFamily="34" charset="0"/>
                <a:cs typeface="Arial" panose="020B0604020202020204" pitchFamily="34" charset="0"/>
              </a:rPr>
              <a:t>gibi anlamlara gelmektedir.</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43101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4105118627"/>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Muhammed (s.a.v.) binlerce kişilik ordusuyla Mekke’ye muzaffer olarak girdiğinde hiç kimseden intikam almadı.</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Bütün varlıkların iyiliğini arzu edip onlara her türlü yardımda bulunma isteğine</a:t>
                      </a:r>
                      <a:r>
                        <a:rPr lang="tr-TR" sz="1800" baseline="0" dirty="0">
                          <a:latin typeface="Arial" panose="020B0604020202020204" pitchFamily="34" charset="0"/>
                          <a:cs typeface="Arial" panose="020B0604020202020204" pitchFamily="34" charset="0"/>
                        </a:rPr>
                        <a:t> nimet denir.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Peygamber (s.a.v.)</a:t>
                      </a:r>
                      <a:r>
                        <a:rPr lang="tr-TR" sz="1800" kern="1200" baseline="0" dirty="0">
                          <a:solidFill>
                            <a:schemeClr val="tx1"/>
                          </a:solidFill>
                          <a:latin typeface="Arial" panose="020B0604020202020204" pitchFamily="34" charset="0"/>
                          <a:ea typeface="+mn-ea"/>
                          <a:cs typeface="Arial" panose="020B0604020202020204" pitchFamily="34" charset="0"/>
                        </a:rPr>
                        <a:t> kendisini</a:t>
                      </a:r>
                      <a:r>
                        <a:rPr lang="tr-TR" sz="1800" kern="1200" dirty="0">
                          <a:solidFill>
                            <a:schemeClr val="tx1"/>
                          </a:solidFill>
                          <a:latin typeface="Arial" panose="020B0604020202020204" pitchFamily="34" charset="0"/>
                          <a:ea typeface="+mn-ea"/>
                          <a:cs typeface="Arial" panose="020B0604020202020204" pitchFamily="34" charset="0"/>
                        </a:rPr>
                        <a:t> kemerinden tutarak insanları ateşe düşmekten korumaya çalışan</a:t>
                      </a:r>
                      <a:r>
                        <a:rPr lang="tr-TR" sz="1800" kern="1200" baseline="0" dirty="0">
                          <a:solidFill>
                            <a:schemeClr val="tx1"/>
                          </a:solidFill>
                          <a:latin typeface="Arial" panose="020B0604020202020204" pitchFamily="34" charset="0"/>
                          <a:ea typeface="+mn-ea"/>
                          <a:cs typeface="Arial" panose="020B0604020202020204" pitchFamily="34" charset="0"/>
                        </a:rPr>
                        <a:t> bir adama benzetmiştir.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a:latin typeface="Arial" panose="020B0604020202020204" pitchFamily="34" charset="0"/>
                          <a:cs typeface="Arial" panose="020B0604020202020204" pitchFamily="34" charset="0"/>
                        </a:rPr>
                        <a:t>Peygamberimizin (s.a.v.) </a:t>
                      </a:r>
                      <a:r>
                        <a:rPr lang="tr-TR" sz="1800" dirty="0" err="1">
                          <a:latin typeface="Arial" panose="020B0604020202020204" pitchFamily="34" charset="0"/>
                          <a:cs typeface="Arial" panose="020B0604020202020204" pitchFamily="34" charset="0"/>
                        </a:rPr>
                        <a:t>Taif’te</a:t>
                      </a:r>
                      <a:r>
                        <a:rPr lang="tr-TR" sz="1800" dirty="0">
                          <a:latin typeface="Arial" panose="020B0604020202020204" pitchFamily="34" charset="0"/>
                          <a:cs typeface="Arial" panose="020B0604020202020204" pitchFamily="34" charset="0"/>
                        </a:rPr>
                        <a:t> ayakları yaralandı, hak etmediği bir eziyete uğrayınca </a:t>
                      </a:r>
                      <a:r>
                        <a:rPr lang="tr-TR" sz="1800" dirty="0" err="1">
                          <a:latin typeface="Arial" panose="020B0604020202020204" pitchFamily="34" charset="0"/>
                          <a:cs typeface="Arial" panose="020B0604020202020204" pitchFamily="34" charset="0"/>
                        </a:rPr>
                        <a:t>Taiflilere</a:t>
                      </a:r>
                      <a:r>
                        <a:rPr lang="tr-TR" sz="1800" dirty="0">
                          <a:latin typeface="Arial" panose="020B0604020202020204" pitchFamily="34" charset="0"/>
                          <a:cs typeface="Arial" panose="020B0604020202020204" pitchFamily="34" charset="0"/>
                        </a:rPr>
                        <a:t> beddua edip</a:t>
                      </a:r>
                      <a:r>
                        <a:rPr lang="tr-TR" sz="1800" baseline="0" dirty="0">
                          <a:latin typeface="Arial" panose="020B0604020202020204" pitchFamily="34" charset="0"/>
                          <a:cs typeface="Arial" panose="020B0604020202020204" pitchFamily="34" charset="0"/>
                        </a:rPr>
                        <a:t> onları helak etti.</a:t>
                      </a:r>
                      <a:r>
                        <a:rPr lang="tr-TR" sz="1800" dirty="0">
                          <a:latin typeface="Arial" panose="020B0604020202020204" pitchFamily="34" charset="0"/>
                          <a:cs typeface="Arial" panose="020B0604020202020204" pitchFamily="34" charset="0"/>
                        </a:rPr>
                        <a:t> </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Allah’ın (c.c.) kullarına olan rahmeti bir kadının yavrusuna olan şefkatinden daha geniş ve fazladır.</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a:latin typeface="Arial" panose="020B0604020202020204" pitchFamily="34" charset="0"/>
                          <a:cs typeface="Arial" panose="020B0604020202020204" pitchFamily="34" charset="0"/>
                        </a:rPr>
                        <a:t>Hz. Muhammed (s.a.v.) ümmetine karşı merhametlidir</a:t>
                      </a:r>
                      <a:r>
                        <a:rPr lang="tr-TR" sz="1800" baseline="0" dirty="0">
                          <a:latin typeface="Arial" panose="020B0604020202020204" pitchFamily="34" charset="0"/>
                          <a:cs typeface="Arial" panose="020B0604020202020204" pitchFamily="34" charset="0"/>
                        </a:rPr>
                        <a:t> ve</a:t>
                      </a:r>
                      <a:r>
                        <a:rPr lang="tr-TR" sz="1800" dirty="0">
                          <a:latin typeface="Arial" panose="020B0604020202020204" pitchFamily="34" charset="0"/>
                          <a:cs typeface="Arial" panose="020B0604020202020204" pitchFamily="34" charset="0"/>
                        </a:rPr>
                        <a:t> müminlere karşı duyarlı davranmıştır.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Allah'ın (c.c.) bütün canlılara acıması, dünyada herkese nimetler verip sevmesi anlamındaki ismine er-Rezzak</a:t>
                      </a:r>
                      <a:r>
                        <a:rPr lang="tr-TR" sz="1800" baseline="0" dirty="0">
                          <a:latin typeface="Arial" panose="020B0604020202020204" pitchFamily="34" charset="0"/>
                          <a:cs typeface="Arial" panose="020B0604020202020204" pitchFamily="34" charset="0"/>
                        </a:rPr>
                        <a:t> denir.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43101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596094"/>
            <a:ext cx="541090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5533643" y="3721769"/>
            <a:ext cx="399593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rot="5400000">
            <a:off x="5099966" y="3030824"/>
            <a:ext cx="270306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475891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rot="5400000">
            <a:off x="6542342" y="3479303"/>
            <a:ext cx="270306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4057649" y="2315374"/>
            <a:ext cx="33718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443350" y="3018573"/>
            <a:ext cx="178160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3163730" y="4663695"/>
            <a:ext cx="225906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498504" y="4441696"/>
            <a:ext cx="270306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TAİF</a:t>
            </a:r>
          </a:p>
          <a:p>
            <a:pPr algn="ctr">
              <a:lnSpc>
                <a:spcPct val="150000"/>
              </a:lnSpc>
              <a:spcAft>
                <a:spcPts val="600"/>
              </a:spcAft>
            </a:pPr>
            <a:r>
              <a:rPr lang="tr-TR" b="1" dirty="0">
                <a:latin typeface="Arial" panose="020B0604020202020204" pitchFamily="34" charset="0"/>
                <a:cs typeface="Arial" panose="020B0604020202020204" pitchFamily="34" charset="0"/>
              </a:rPr>
              <a:t>BEDDUA</a:t>
            </a:r>
          </a:p>
          <a:p>
            <a:pPr algn="ctr">
              <a:lnSpc>
                <a:spcPct val="150000"/>
              </a:lnSpc>
              <a:spcAft>
                <a:spcPts val="600"/>
              </a:spcAft>
            </a:pPr>
            <a:r>
              <a:rPr lang="tr-TR" b="1" dirty="0">
                <a:latin typeface="Arial" panose="020B0604020202020204" pitchFamily="34" charset="0"/>
                <a:cs typeface="Arial" panose="020B0604020202020204" pitchFamily="34" charset="0"/>
              </a:rPr>
              <a:t>AFFETMEK</a:t>
            </a:r>
          </a:p>
          <a:p>
            <a:pPr algn="ctr">
              <a:lnSpc>
                <a:spcPct val="150000"/>
              </a:lnSpc>
              <a:spcAft>
                <a:spcPts val="600"/>
              </a:spcAft>
            </a:pPr>
            <a:r>
              <a:rPr lang="tr-TR" b="1" dirty="0">
                <a:latin typeface="Arial" panose="020B0604020202020204" pitchFamily="34" charset="0"/>
                <a:cs typeface="Arial" panose="020B0604020202020204" pitchFamily="34" charset="0"/>
              </a:rPr>
              <a:t>RAHMET</a:t>
            </a:r>
          </a:p>
          <a:p>
            <a:pPr algn="ctr">
              <a:lnSpc>
                <a:spcPct val="150000"/>
              </a:lnSpc>
              <a:spcAft>
                <a:spcPts val="600"/>
              </a:spcAft>
            </a:pPr>
            <a:r>
              <a:rPr lang="tr-TR" b="1" dirty="0">
                <a:latin typeface="Arial" panose="020B0604020202020204" pitchFamily="34" charset="0"/>
                <a:cs typeface="Arial" panose="020B0604020202020204" pitchFamily="34" charset="0"/>
              </a:rPr>
              <a:t>ŞEFKAT	</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ACIMAK</a:t>
            </a:r>
          </a:p>
          <a:p>
            <a:pPr algn="ctr">
              <a:lnSpc>
                <a:spcPct val="150000"/>
              </a:lnSpc>
              <a:spcAft>
                <a:spcPts val="600"/>
              </a:spcAft>
            </a:pPr>
            <a:r>
              <a:rPr lang="tr-TR" b="1" dirty="0">
                <a:latin typeface="Arial" panose="020B0604020202020204" pitchFamily="34" charset="0"/>
                <a:cs typeface="Arial" panose="020B0604020202020204" pitchFamily="34" charset="0"/>
              </a:rPr>
              <a:t>İNSAF</a:t>
            </a:r>
          </a:p>
          <a:p>
            <a:pPr algn="ctr">
              <a:lnSpc>
                <a:spcPct val="150000"/>
              </a:lnSpc>
              <a:spcAft>
                <a:spcPts val="600"/>
              </a:spcAft>
            </a:pPr>
            <a:r>
              <a:rPr lang="tr-TR" b="1" dirty="0">
                <a:latin typeface="Arial" panose="020B0604020202020204" pitchFamily="34" charset="0"/>
                <a:cs typeface="Arial" panose="020B0604020202020204" pitchFamily="34" charset="0"/>
              </a:rPr>
              <a:t>DUYARLI</a:t>
            </a:r>
          </a:p>
          <a:p>
            <a:pPr algn="ctr">
              <a:lnSpc>
                <a:spcPct val="150000"/>
              </a:lnSpc>
              <a:spcAft>
                <a:spcPts val="600"/>
              </a:spcAft>
            </a:pPr>
            <a:r>
              <a:rPr lang="tr-TR" b="1" dirty="0">
                <a:latin typeface="Arial" panose="020B0604020202020204" pitchFamily="34" charset="0"/>
                <a:cs typeface="Arial" panose="020B0604020202020204" pitchFamily="34" charset="0"/>
              </a:rPr>
              <a:t>SEVGİ</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3" name="4 Tablo">
            <a:extLst>
              <a:ext uri="{FF2B5EF4-FFF2-40B4-BE49-F238E27FC236}">
                <a16:creationId xmlns:a16="http://schemas.microsoft.com/office/drawing/2014/main" id="{77E20CA9-5B6C-20D7-D632-4622E37ACDB7}"/>
              </a:ext>
            </a:extLst>
          </p:cNvPr>
          <p:cNvGraphicFramePr>
            <a:graphicFrameLocks noGrp="1"/>
          </p:cNvGraphicFramePr>
          <p:nvPr>
            <p:extLst>
              <p:ext uri="{D42A27DB-BD31-4B8C-83A1-F6EECF244321}">
                <p14:modId xmlns:p14="http://schemas.microsoft.com/office/powerpoint/2010/main" val="2267676461"/>
              </p:ext>
            </p:extLst>
          </p:nvPr>
        </p:nvGraphicFramePr>
        <p:xfrm>
          <a:off x="2496000" y="1336650"/>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B</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dirty="0">
                          <a:solidFill>
                            <a:schemeClr val="tx1"/>
                          </a:solidFill>
                        </a:rPr>
                        <a:t>E</a:t>
                      </a:r>
                    </a:p>
                  </a:txBody>
                  <a:tcPr anchor="ctr"/>
                </a:tc>
                <a:tc>
                  <a:txBody>
                    <a:bodyPr/>
                    <a:lstStyle/>
                    <a:p>
                      <a:pPr algn="ctr"/>
                      <a:r>
                        <a:rPr lang="tr-TR" dirty="0">
                          <a:solidFill>
                            <a:schemeClr val="tx1"/>
                          </a:solidFill>
                        </a:rPr>
                        <a:t>M</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F</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Ö</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X</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Rahmet</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Mekke</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Merhamet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er-Rahman</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Bağışlama</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Müsamaha</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43421"/>
            <a:ext cx="6443562" cy="707886"/>
          </a:xfrm>
          <a:prstGeom prst="rect">
            <a:avLst/>
          </a:prstGeom>
          <a:noFill/>
          <a:ln>
            <a:noFill/>
          </a:ln>
        </p:spPr>
        <p:txBody>
          <a:bodyPr wrap="square" rtlCol="0">
            <a:spAutoFit/>
          </a:bodyPr>
          <a:lstStyle/>
          <a:p>
            <a:pPr>
              <a:spcAft>
                <a:spcPts val="600"/>
              </a:spcAft>
            </a:pPr>
            <a:r>
              <a:rPr lang="de-DE" sz="2000" dirty="0" err="1">
                <a:solidFill>
                  <a:schemeClr val="bg1"/>
                </a:solidFill>
                <a:latin typeface="Arial" panose="020B0604020202020204" pitchFamily="34" charset="0"/>
                <a:cs typeface="Arial" panose="020B0604020202020204" pitchFamily="34" charset="0"/>
              </a:rPr>
              <a:t>Bütün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varlıkların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iyiliğini</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arzu</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edip</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onlara</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yardımda</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bulunma</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isteği</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79259"/>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Bir kişinin kusurlarını affetme, bir kimseye kin tutmama, intikam almama</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2918609"/>
            <a:ext cx="6608454" cy="707886"/>
          </a:xfrm>
          <a:prstGeom prst="rect">
            <a:avLst/>
          </a:prstGeom>
          <a:noFill/>
          <a:ln>
            <a:noFill/>
          </a:ln>
        </p:spPr>
        <p:txBody>
          <a:bodyPr wrap="square" rtlCol="0">
            <a:spAutoFit/>
          </a:bodyPr>
          <a:lstStyle/>
          <a:p>
            <a:pPr>
              <a:spcAft>
                <a:spcPts val="600"/>
              </a:spcAft>
            </a:pPr>
            <a:r>
              <a:rPr lang="nn-NO" sz="2000" dirty="0">
                <a:solidFill>
                  <a:schemeClr val="bg1"/>
                </a:solidFill>
                <a:latin typeface="Arial" panose="020B0604020202020204" pitchFamily="34" charset="0"/>
                <a:cs typeface="Arial" panose="020B0604020202020204" pitchFamily="34" charset="0"/>
              </a:rPr>
              <a:t>Başka düşüncelere anlayışla yaklaşma, hataları görmezden gelme, hoşgörü</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Allah'ın (c.c.) bütün canlılara acıması, dünyada nimetler verip sevmesi anlamına gelen ismi</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Şefkat göstermek, acımak, esirgemek, kalp inceliği, gönül yumuşaklığı</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halkının hepsini birden bağışladığı şehir</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1" y="60943"/>
            <a:ext cx="834660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2677656"/>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bir gün torunu Hasan’ı kucağına almış öpüyordu. Bunu gören biri, "Ey Allah’ın elçisi! Benim on tane çocuğum var. Şimdiye kadar onlardan hiçbirini öpmüş değilim." dedi. Peygamber efendimiz o kişiye yaptığının yanlışlığını şu sözlerle vurguladı:</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- 1</a:t>
            </a:r>
          </a:p>
        </p:txBody>
      </p:sp>
      <p:pic>
        <p:nvPicPr>
          <p:cNvPr id="13" name="Resim 12">
            <a:extLst>
              <a:ext uri="{FF2B5EF4-FFF2-40B4-BE49-F238E27FC236}">
                <a16:creationId xmlns:a16="http://schemas.microsoft.com/office/drawing/2014/main" id="{36E00DFD-1B16-793D-CC51-A8CFE5D42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9" name="Metin kutusu 8">
            <a:extLst>
              <a:ext uri="{FF2B5EF4-FFF2-40B4-BE49-F238E27FC236}">
                <a16:creationId xmlns:a16="http://schemas.microsoft.com/office/drawing/2014/main" id="{D9C360EF-5850-5988-310A-57868834C3F0}"/>
              </a:ext>
            </a:extLst>
          </p:cNvPr>
          <p:cNvSpPr txBox="1"/>
          <p:nvPr/>
        </p:nvSpPr>
        <p:spPr>
          <a:xfrm>
            <a:off x="4015481" y="4680462"/>
            <a:ext cx="8180016" cy="461665"/>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“Merhamet etmeyene merhamet edilmez.”</a:t>
            </a:r>
          </a:p>
        </p:txBody>
      </p:sp>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7BF94-65E3-CF9D-B100-D4B2B1434D1D}"/>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C8FC3D8-917D-D1BD-5180-B62A26810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2E72F8A-63F6-C1AB-DB79-570E905DA983}"/>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2640EB27-0EA9-9F84-9B5E-8204DD90F3F3}"/>
              </a:ext>
            </a:extLst>
          </p:cNvPr>
          <p:cNvSpPr txBox="1"/>
          <p:nvPr/>
        </p:nvSpPr>
        <p:spPr>
          <a:xfrm>
            <a:off x="4015482" y="1725667"/>
            <a:ext cx="7919187" cy="209288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Peygamber Hz. Zeyd ile beraber </a:t>
            </a:r>
            <a:r>
              <a:rPr lang="tr-TR" sz="2600" dirty="0" err="1">
                <a:latin typeface="Arial" panose="020B0604020202020204" pitchFamily="34" charset="0"/>
                <a:cs typeface="Arial" panose="020B0604020202020204" pitchFamily="34" charset="0"/>
              </a:rPr>
              <a:t>Taif’e</a:t>
            </a:r>
            <a:r>
              <a:rPr lang="tr-TR" sz="2600" dirty="0">
                <a:latin typeface="Arial" panose="020B0604020202020204" pitchFamily="34" charset="0"/>
                <a:cs typeface="Arial" panose="020B0604020202020204" pitchFamily="34" charset="0"/>
              </a:rPr>
              <a:t> gitti. </a:t>
            </a:r>
            <a:r>
              <a:rPr lang="tr-TR" sz="2600" dirty="0" err="1">
                <a:latin typeface="Arial" panose="020B0604020202020204" pitchFamily="34" charset="0"/>
                <a:cs typeface="Arial" panose="020B0604020202020204" pitchFamily="34" charset="0"/>
              </a:rPr>
              <a:t>Taifliler</a:t>
            </a:r>
            <a:r>
              <a:rPr lang="tr-TR" sz="2600" dirty="0">
                <a:latin typeface="Arial" panose="020B0604020202020204" pitchFamily="34" charset="0"/>
                <a:cs typeface="Arial" panose="020B0604020202020204" pitchFamily="34" charset="0"/>
              </a:rPr>
              <a:t> İslam’ı kabul etmedikleri gibi onu taşa tuttular. Peygamberimizin ayakları yaralandı ve kan içinde kaldı. Hak etmediği bir ezaya uğramasına rağmen </a:t>
            </a:r>
            <a:r>
              <a:rPr lang="tr-TR" sz="2600" dirty="0" err="1">
                <a:latin typeface="Arial" panose="020B0604020202020204" pitchFamily="34" charset="0"/>
                <a:cs typeface="Arial" panose="020B0604020202020204" pitchFamily="34" charset="0"/>
              </a:rPr>
              <a:t>Taiflilere</a:t>
            </a:r>
            <a:r>
              <a:rPr lang="tr-TR" sz="2600" dirty="0">
                <a:latin typeface="Arial" panose="020B0604020202020204" pitchFamily="34" charset="0"/>
                <a:cs typeface="Arial" panose="020B0604020202020204" pitchFamily="34" charset="0"/>
              </a:rPr>
              <a:t> beddua etmedi ve şöyle dua etti: </a:t>
            </a:r>
          </a:p>
        </p:txBody>
      </p:sp>
      <p:sp>
        <p:nvSpPr>
          <p:cNvPr id="10" name="Metin kutusu 9">
            <a:extLst>
              <a:ext uri="{FF2B5EF4-FFF2-40B4-BE49-F238E27FC236}">
                <a16:creationId xmlns:a16="http://schemas.microsoft.com/office/drawing/2014/main" id="{CE3FD2CD-ECCE-E819-FF42-98649B7EE6E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a:extLst>
              <a:ext uri="{FF2B5EF4-FFF2-40B4-BE49-F238E27FC236}">
                <a16:creationId xmlns:a16="http://schemas.microsoft.com/office/drawing/2014/main" id="{BD11AA31-E72D-1287-DB19-989AFAEEA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E3734744-65B4-5E8F-1EB6-BF1ECF076810}"/>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sp>
        <p:nvSpPr>
          <p:cNvPr id="5" name="Metin kutusu 4">
            <a:extLst>
              <a:ext uri="{FF2B5EF4-FFF2-40B4-BE49-F238E27FC236}">
                <a16:creationId xmlns:a16="http://schemas.microsoft.com/office/drawing/2014/main" id="{A55922FF-4A18-75E4-438D-8F4ED92BA050}"/>
              </a:ext>
            </a:extLst>
          </p:cNvPr>
          <p:cNvSpPr txBox="1"/>
          <p:nvPr/>
        </p:nvSpPr>
        <p:spPr>
          <a:xfrm>
            <a:off x="4015481" y="4095687"/>
            <a:ext cx="8176519" cy="1692771"/>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“Hayır, ben onların cezalandırılmalarını istemem, ben isterim ki Allah, bu müşriklerin neslinden yalnız Allah’a inanan insanlar meydana çıkarsın. Rabbim halkımı bağışla. Zira onlar ne yaptıklarını bilmiyorlar” </a:t>
            </a:r>
          </a:p>
        </p:txBody>
      </p:sp>
    </p:spTree>
    <p:extLst>
      <p:ext uri="{BB962C8B-B14F-4D97-AF65-F5344CB8AC3E}">
        <p14:creationId xmlns:p14="http://schemas.microsoft.com/office/powerpoint/2010/main" val="34103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2082-D1E3-5C59-27A3-FAE630C167E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C04F3F1-9078-F193-DB8A-D10983A4F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CEFB5A5A-5D40-B648-CFF3-AB875F5298AE}"/>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E79FFF2C-54A8-A88B-6D1B-D6DA8661BEBB}"/>
              </a:ext>
            </a:extLst>
          </p:cNvPr>
          <p:cNvSpPr txBox="1"/>
          <p:nvPr/>
        </p:nvSpPr>
        <p:spPr>
          <a:xfrm>
            <a:off x="4015482" y="1725667"/>
            <a:ext cx="7919187"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Mekke’de iken Kureyşliler ona her türlü kötülüğü yaptılar. Fakat  o binlerce kişilik ordusuyla Mekke’ye muzaffer olarak girdiğinde hiç kimseden intikam almadı.</a:t>
            </a:r>
          </a:p>
        </p:txBody>
      </p:sp>
      <p:sp>
        <p:nvSpPr>
          <p:cNvPr id="10" name="Metin kutusu 9">
            <a:extLst>
              <a:ext uri="{FF2B5EF4-FFF2-40B4-BE49-F238E27FC236}">
                <a16:creationId xmlns:a16="http://schemas.microsoft.com/office/drawing/2014/main" id="{C708DC70-2E87-4292-912D-93CEB781023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4702952F-3794-DB47-BB12-293844133D8A}"/>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pic>
        <p:nvPicPr>
          <p:cNvPr id="9" name="Resim 8" descr="ekran görüntüsü, gökdelen, bina, gökyüzü içeren bir resim&#10;&#10;Açıklama otomatik olarak oluşturuldu">
            <a:extLst>
              <a:ext uri="{FF2B5EF4-FFF2-40B4-BE49-F238E27FC236}">
                <a16:creationId xmlns:a16="http://schemas.microsoft.com/office/drawing/2014/main" id="{ED6D14DD-B1C8-113B-E867-9334E32F9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5" name="Metin kutusu 4">
            <a:extLst>
              <a:ext uri="{FF2B5EF4-FFF2-40B4-BE49-F238E27FC236}">
                <a16:creationId xmlns:a16="http://schemas.microsoft.com/office/drawing/2014/main" id="{03196FBA-3B1A-4D01-6083-66385070350B}"/>
              </a:ext>
            </a:extLst>
          </p:cNvPr>
          <p:cNvSpPr txBox="1"/>
          <p:nvPr/>
        </p:nvSpPr>
        <p:spPr>
          <a:xfrm>
            <a:off x="4015481" y="3695577"/>
            <a:ext cx="8176519" cy="892552"/>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“Ey Kureyş topluluğu! Benden ne umuyorsunuz? Size nasıl davranacağımı sanıyorsunuz?” diye sordu.</a:t>
            </a:r>
          </a:p>
        </p:txBody>
      </p:sp>
      <p:sp>
        <p:nvSpPr>
          <p:cNvPr id="6" name="Metin kutusu 5">
            <a:extLst>
              <a:ext uri="{FF2B5EF4-FFF2-40B4-BE49-F238E27FC236}">
                <a16:creationId xmlns:a16="http://schemas.microsoft.com/office/drawing/2014/main" id="{3FB9B053-E947-A413-885C-73F9334823A1}"/>
              </a:ext>
            </a:extLst>
          </p:cNvPr>
          <p:cNvSpPr txBox="1"/>
          <p:nvPr/>
        </p:nvSpPr>
        <p:spPr>
          <a:xfrm>
            <a:off x="4015481" y="4902395"/>
            <a:ext cx="7919187" cy="89255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Orda bulunanlar şu şekilde cevap verdi: "</a:t>
            </a:r>
            <a:r>
              <a:rPr lang="tr-TR" sz="2600" dirty="0">
                <a:solidFill>
                  <a:srgbClr val="7030A0"/>
                </a:solidFill>
                <a:latin typeface="Arial" panose="020B0604020202020204" pitchFamily="34" charset="0"/>
                <a:cs typeface="Arial" panose="020B0604020202020204" pitchFamily="34" charset="0"/>
              </a:rPr>
              <a:t>İyilik bekleriz. Sen soylu bir dost ve kardeşsin.</a:t>
            </a:r>
            <a:r>
              <a:rPr lang="tr-TR" sz="2600" dirty="0">
                <a:latin typeface="Arial" panose="020B0604020202020204" pitchFamily="34" charset="0"/>
                <a:cs typeface="Arial" panose="020B0604020202020204" pitchFamily="34" charset="0"/>
              </a:rPr>
              <a:t>" dediler. </a:t>
            </a:r>
          </a:p>
        </p:txBody>
      </p:sp>
    </p:spTree>
    <p:extLst>
      <p:ext uri="{BB962C8B-B14F-4D97-AF65-F5344CB8AC3E}">
        <p14:creationId xmlns:p14="http://schemas.microsoft.com/office/powerpoint/2010/main" val="19355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FF1B2-550B-C5B5-2996-957B292D676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17707087-5605-D31A-7DEE-859F86EC1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8D57C85-6DF5-F899-8335-10E7599BCCD0}"/>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B0BA9B25-52C5-095B-C09A-257091E92FEE}"/>
              </a:ext>
            </a:extLst>
          </p:cNvPr>
          <p:cNvSpPr txBox="1"/>
          <p:nvPr/>
        </p:nvSpPr>
        <p:spPr>
          <a:xfrm>
            <a:off x="4015482" y="1725667"/>
            <a:ext cx="7919187"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Hz. Muhammed (s.a.v. de onların bu sözlerine karşılık şu şekilde bir konuşma yaptı ve onları affettiğini bildirdi:</a:t>
            </a:r>
          </a:p>
        </p:txBody>
      </p:sp>
      <p:sp>
        <p:nvSpPr>
          <p:cNvPr id="10" name="Metin kutusu 9">
            <a:extLst>
              <a:ext uri="{FF2B5EF4-FFF2-40B4-BE49-F238E27FC236}">
                <a16:creationId xmlns:a16="http://schemas.microsoft.com/office/drawing/2014/main" id="{C82D4D57-6C5E-99EE-B4AA-684AF6BCAF3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CF989E1F-E46D-CBC5-7180-5B7617071127}"/>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sp>
        <p:nvSpPr>
          <p:cNvPr id="5" name="Metin kutusu 4">
            <a:extLst>
              <a:ext uri="{FF2B5EF4-FFF2-40B4-BE49-F238E27FC236}">
                <a16:creationId xmlns:a16="http://schemas.microsoft.com/office/drawing/2014/main" id="{E29260F5-38A7-0B9E-35C0-AA4D56B366FE}"/>
              </a:ext>
            </a:extLst>
          </p:cNvPr>
          <p:cNvSpPr txBox="1"/>
          <p:nvPr/>
        </p:nvSpPr>
        <p:spPr>
          <a:xfrm>
            <a:off x="4015481" y="3295468"/>
            <a:ext cx="8176519" cy="1292662"/>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“Bugün ben size Yusuf Peygamberin kardeşlerine dediğini diyeceğim. Size hesap sormak yok. Hepiniz serbestsiniz, Evlerinize gidiniz.”</a:t>
            </a:r>
          </a:p>
        </p:txBody>
      </p:sp>
      <p:pic>
        <p:nvPicPr>
          <p:cNvPr id="7" name="Resim 6" descr="ekran görüntüsü, gökdelen, bina, gökyüzü içeren bir resim&#10;&#10;Açıklama otomatik olarak oluşturuldu">
            <a:extLst>
              <a:ext uri="{FF2B5EF4-FFF2-40B4-BE49-F238E27FC236}">
                <a16:creationId xmlns:a16="http://schemas.microsoft.com/office/drawing/2014/main" id="{0B468C78-2211-88EB-3862-EE8E0E66A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Tree>
    <p:extLst>
      <p:ext uri="{BB962C8B-B14F-4D97-AF65-F5344CB8AC3E}">
        <p14:creationId xmlns:p14="http://schemas.microsoft.com/office/powerpoint/2010/main" val="4543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B566-8896-573F-D2CC-44F443D6E89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011E329-B5D0-FB64-AC8A-3B83FC5FC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7F7ACDD-5474-A70F-A841-B9F0DFF058B8}"/>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C4DA8CA4-033D-7722-767F-2B808727350F}"/>
              </a:ext>
            </a:extLst>
          </p:cNvPr>
          <p:cNvSpPr txBox="1"/>
          <p:nvPr/>
        </p:nvSpPr>
        <p:spPr>
          <a:xfrm>
            <a:off x="4015482" y="1725667"/>
            <a:ext cx="7919187"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“Bir gün </a:t>
            </a:r>
            <a:r>
              <a:rPr lang="tr-TR" sz="2600" dirty="0" err="1">
                <a:latin typeface="Arial" panose="020B0604020202020204" pitchFamily="34" charset="0"/>
                <a:cs typeface="Arial" panose="020B0604020202020204" pitchFamily="34" charset="0"/>
              </a:rPr>
              <a:t>Resûlullah</a:t>
            </a:r>
            <a:r>
              <a:rPr lang="tr-TR" sz="2600" dirty="0">
                <a:latin typeface="Arial" panose="020B0604020202020204" pitchFamily="34" charset="0"/>
                <a:cs typeface="Arial" panose="020B0604020202020204" pitchFamily="34" charset="0"/>
              </a:rPr>
              <a:t> ayrı düştüğü çocuğuna duyduğu özlemden dolayı çocuğunu göğsüne bastırıp sarılan bir kadın gördü. </a:t>
            </a:r>
            <a:r>
              <a:rPr lang="tr-TR" sz="2600" dirty="0" err="1">
                <a:latin typeface="Arial" panose="020B0604020202020204" pitchFamily="34" charset="0"/>
                <a:cs typeface="Arial" panose="020B0604020202020204" pitchFamily="34" charset="0"/>
              </a:rPr>
              <a:t>Resûlullah</a:t>
            </a:r>
            <a:r>
              <a:rPr lang="tr-TR" sz="2600" dirty="0">
                <a:latin typeface="Arial" panose="020B0604020202020204" pitchFamily="34" charset="0"/>
                <a:cs typeface="Arial" panose="020B0604020202020204" pitchFamily="34" charset="0"/>
              </a:rPr>
              <a:t> çevresindekilere o kadını işaretti onlara sordu:</a:t>
            </a:r>
          </a:p>
        </p:txBody>
      </p:sp>
      <p:sp>
        <p:nvSpPr>
          <p:cNvPr id="10" name="Metin kutusu 9">
            <a:extLst>
              <a:ext uri="{FF2B5EF4-FFF2-40B4-BE49-F238E27FC236}">
                <a16:creationId xmlns:a16="http://schemas.microsoft.com/office/drawing/2014/main" id="{BBD9747F-086F-6405-0BEE-A9EED7F11B6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7938DA46-19CC-7398-3DC5-BEBBD9D3F2C5}"/>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pic>
        <p:nvPicPr>
          <p:cNvPr id="9" name="Resim 8" descr="kişi, şahıs, dış mekan, el, parmak içeren bir resim&#10;&#10;Açıklama otomatik olarak oluşturuldu">
            <a:extLst>
              <a:ext uri="{FF2B5EF4-FFF2-40B4-BE49-F238E27FC236}">
                <a16:creationId xmlns:a16="http://schemas.microsoft.com/office/drawing/2014/main" id="{27B91A06-F835-D9A7-4393-5E6CA19F7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5" name="Metin kutusu 4">
            <a:extLst>
              <a:ext uri="{FF2B5EF4-FFF2-40B4-BE49-F238E27FC236}">
                <a16:creationId xmlns:a16="http://schemas.microsoft.com/office/drawing/2014/main" id="{52A5396E-39BE-EAF8-B891-FE70D3D7EB4A}"/>
              </a:ext>
            </a:extLst>
          </p:cNvPr>
          <p:cNvSpPr txBox="1"/>
          <p:nvPr/>
        </p:nvSpPr>
        <p:spPr>
          <a:xfrm>
            <a:off x="4015481" y="3695577"/>
            <a:ext cx="8176519" cy="892552"/>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“Bu kadının çocuğunu ateşe atacağına ihtimal verir misiniz?” </a:t>
            </a:r>
          </a:p>
        </p:txBody>
      </p:sp>
      <p:sp>
        <p:nvSpPr>
          <p:cNvPr id="6" name="Metin kutusu 5">
            <a:extLst>
              <a:ext uri="{FF2B5EF4-FFF2-40B4-BE49-F238E27FC236}">
                <a16:creationId xmlns:a16="http://schemas.microsoft.com/office/drawing/2014/main" id="{A6A8C629-E751-FD20-CF14-650A26FA1360}"/>
              </a:ext>
            </a:extLst>
          </p:cNvPr>
          <p:cNvSpPr txBox="1"/>
          <p:nvPr/>
        </p:nvSpPr>
        <p:spPr>
          <a:xfrm>
            <a:off x="4015481" y="4902395"/>
            <a:ext cx="7919187"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Orada bulunan "</a:t>
            </a:r>
            <a:r>
              <a:rPr lang="tr-TR" sz="2600" dirty="0">
                <a:solidFill>
                  <a:srgbClr val="7030A0"/>
                </a:solidFill>
                <a:latin typeface="Arial" panose="020B0604020202020204" pitchFamily="34" charset="0"/>
                <a:cs typeface="Arial" panose="020B0604020202020204" pitchFamily="34" charset="0"/>
              </a:rPr>
              <a:t>Asla</a:t>
            </a:r>
            <a:r>
              <a:rPr lang="tr-TR" sz="2600" dirty="0">
                <a:latin typeface="Arial" panose="020B0604020202020204" pitchFamily="34" charset="0"/>
                <a:cs typeface="Arial" panose="020B0604020202020204" pitchFamily="34" charset="0"/>
              </a:rPr>
              <a:t>!" diye karşılık verince: “</a:t>
            </a:r>
            <a:r>
              <a:rPr lang="tr-TR" sz="2600" dirty="0">
                <a:solidFill>
                  <a:srgbClr val="00B050"/>
                </a:solidFill>
                <a:latin typeface="Arial" panose="020B0604020202020204" pitchFamily="34" charset="0"/>
                <a:cs typeface="Arial" panose="020B0604020202020204" pitchFamily="34" charset="0"/>
              </a:rPr>
              <a:t>Bilin ki Allah’ın kullarına olan rahmeti bu kadının yavrusuna olan şefkatinden daha geniş ve fazladır.</a:t>
            </a:r>
            <a:r>
              <a:rPr lang="tr-TR" sz="2600" dirty="0">
                <a:latin typeface="Arial" panose="020B0604020202020204" pitchFamily="34" charset="0"/>
                <a:cs typeface="Arial" panose="020B0604020202020204" pitchFamily="34" charset="0"/>
              </a:rPr>
              <a:t>” buyurdu.</a:t>
            </a:r>
          </a:p>
        </p:txBody>
      </p:sp>
    </p:spTree>
    <p:extLst>
      <p:ext uri="{BB962C8B-B14F-4D97-AF65-F5344CB8AC3E}">
        <p14:creationId xmlns:p14="http://schemas.microsoft.com/office/powerpoint/2010/main" val="32495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45ED-A4AB-491C-78F2-2665560A2AC7}"/>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154DADE-C96C-F8C0-90E6-6F84F94A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779FBFB4-28F4-4B10-51C9-E02D9500F320}"/>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72E09553-96F1-3C82-3987-917625A02780}"/>
              </a:ext>
            </a:extLst>
          </p:cNvPr>
          <p:cNvSpPr txBox="1"/>
          <p:nvPr/>
        </p:nvSpPr>
        <p:spPr>
          <a:xfrm>
            <a:off x="4015482" y="1725667"/>
            <a:ext cx="7919187" cy="4093428"/>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Enes b. Malik Allah’ın Elçisinden bir defa bile azar işitmediğini söylemiştir. Resulullah bir gün Enes’i bir iş için gönderir. Enes, sokakta oynayan çocukları görünce yanlarına gider ve kendisi de oyuna katılır. Aradan epey zaman geçtiği hâlde gelmeyince Resulullah bakmaya çıkar. Onun, çocukların içinde oynadığını görür, arkasından yavaşça gelir. Enes irkilerek dönünce karşısında gülümseyen Peygamberi görür. Peygamberimiz, “</a:t>
            </a:r>
            <a:r>
              <a:rPr lang="tr-TR" sz="2600" dirty="0" err="1">
                <a:solidFill>
                  <a:srgbClr val="00B050"/>
                </a:solidFill>
                <a:latin typeface="Arial" panose="020B0604020202020204" pitchFamily="34" charset="0"/>
                <a:cs typeface="Arial" panose="020B0604020202020204" pitchFamily="34" charset="0"/>
              </a:rPr>
              <a:t>Enesciğim</a:t>
            </a:r>
            <a:r>
              <a:rPr lang="tr-TR" sz="2600" dirty="0">
                <a:solidFill>
                  <a:srgbClr val="00B050"/>
                </a:solidFill>
                <a:latin typeface="Arial" panose="020B0604020202020204" pitchFamily="34" charset="0"/>
                <a:cs typeface="Arial" panose="020B0604020202020204" pitchFamily="34" charset="0"/>
              </a:rPr>
              <a:t>, sana söylediğim yere gittin mi?</a:t>
            </a:r>
            <a:r>
              <a:rPr lang="tr-TR" sz="2600" dirty="0">
                <a:latin typeface="Arial" panose="020B0604020202020204" pitchFamily="34" charset="0"/>
                <a:cs typeface="Arial" panose="020B0604020202020204" pitchFamily="34" charset="0"/>
              </a:rPr>
              <a:t>” diye sorar. </a:t>
            </a:r>
          </a:p>
        </p:txBody>
      </p:sp>
      <p:sp>
        <p:nvSpPr>
          <p:cNvPr id="10" name="Metin kutusu 9">
            <a:extLst>
              <a:ext uri="{FF2B5EF4-FFF2-40B4-BE49-F238E27FC236}">
                <a16:creationId xmlns:a16="http://schemas.microsoft.com/office/drawing/2014/main" id="{C6081A45-F782-1E7C-F5C5-B3AC09B5B28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9" name="Resim 8" descr="palmiye ağacı, Areka bitkileri, dış mekan, gökyüzü içeren bir resim&#10;&#10;Açıklama otomatik olarak oluşturuldu">
            <a:extLst>
              <a:ext uri="{FF2B5EF4-FFF2-40B4-BE49-F238E27FC236}">
                <a16:creationId xmlns:a16="http://schemas.microsoft.com/office/drawing/2014/main" id="{B8B7EC9C-468F-91D6-C566-6C32FE733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0755415B-CE2F-4910-99A7-FA76FB7C2B9D}"/>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- 5</a:t>
            </a:r>
          </a:p>
        </p:txBody>
      </p:sp>
    </p:spTree>
    <p:extLst>
      <p:ext uri="{BB962C8B-B14F-4D97-AF65-F5344CB8AC3E}">
        <p14:creationId xmlns:p14="http://schemas.microsoft.com/office/powerpoint/2010/main" val="31394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5E8D-A219-B7C2-F23C-4EAECEB51774}"/>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47C0B43-B7F9-F056-5144-89ABD111E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0A38229-3829-DC4F-FD58-E466C584E34B}"/>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HZ. MUHAMMED’İN (S.A.V.) MERHAMETLİ VE AFFEDİCİ OLUŞU</a:t>
            </a:r>
          </a:p>
        </p:txBody>
      </p:sp>
      <p:sp>
        <p:nvSpPr>
          <p:cNvPr id="4" name="Metin kutusu 3">
            <a:extLst>
              <a:ext uri="{FF2B5EF4-FFF2-40B4-BE49-F238E27FC236}">
                <a16:creationId xmlns:a16="http://schemas.microsoft.com/office/drawing/2014/main" id="{AFDF5996-7FB3-DBCD-8725-E033105BFF69}"/>
              </a:ext>
            </a:extLst>
          </p:cNvPr>
          <p:cNvSpPr txBox="1"/>
          <p:nvPr/>
        </p:nvSpPr>
        <p:spPr>
          <a:xfrm>
            <a:off x="4015482" y="1725667"/>
            <a:ext cx="7919187" cy="4093428"/>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Peygamberimizin oğlu İbrahim, bir buçuk yaşındayken hastalanmıştı. Hz. Peygamber, yola koyuldu. İbrahim ağır hastaydı. Son nefeslerini veren İbrahim’in acısına dayanamadı. Hem ağlıyor, hem İbrahim’i bağrına basıyordu. Arkadaşları “</a:t>
            </a:r>
            <a:r>
              <a:rPr lang="tr-TR" sz="2600" dirty="0">
                <a:solidFill>
                  <a:srgbClr val="7030A0"/>
                </a:solidFill>
                <a:latin typeface="Arial" panose="020B0604020202020204" pitchFamily="34" charset="0"/>
                <a:cs typeface="Arial" panose="020B0604020202020204" pitchFamily="34" charset="0"/>
              </a:rPr>
              <a:t>Siz de mi ağlıyorsunuz?</a:t>
            </a:r>
            <a:r>
              <a:rPr lang="tr-TR" sz="2600" dirty="0">
                <a:latin typeface="Arial" panose="020B0604020202020204" pitchFamily="34" charset="0"/>
                <a:cs typeface="Arial" panose="020B0604020202020204" pitchFamily="34" charset="0"/>
              </a:rPr>
              <a:t>” diye sordular. Peygamberimiz arkadaşlarına dönerek şöyle buyurdu: “</a:t>
            </a:r>
            <a:r>
              <a:rPr lang="tr-TR" sz="2600" dirty="0">
                <a:solidFill>
                  <a:srgbClr val="00B050"/>
                </a:solidFill>
                <a:latin typeface="Arial" panose="020B0604020202020204" pitchFamily="34" charset="0"/>
                <a:cs typeface="Arial" panose="020B0604020202020204" pitchFamily="34" charset="0"/>
              </a:rPr>
              <a:t>Göz yaşarır, yürek sızlar. Ancak biz </a:t>
            </a:r>
            <a:r>
              <a:rPr lang="tr-TR" sz="2600" dirty="0" err="1">
                <a:solidFill>
                  <a:srgbClr val="00B050"/>
                </a:solidFill>
                <a:latin typeface="Arial" panose="020B0604020202020204" pitchFamily="34" charset="0"/>
                <a:cs typeface="Arial" panose="020B0604020202020204" pitchFamily="34" charset="0"/>
              </a:rPr>
              <a:t>Rabbi’mizin</a:t>
            </a:r>
            <a:r>
              <a:rPr lang="tr-TR" sz="2600" dirty="0">
                <a:solidFill>
                  <a:srgbClr val="00B050"/>
                </a:solidFill>
                <a:latin typeface="Arial" panose="020B0604020202020204" pitchFamily="34" charset="0"/>
                <a:cs typeface="Arial" panose="020B0604020202020204" pitchFamily="34" charset="0"/>
              </a:rPr>
              <a:t> hoşuna gitmeyen bir söz söylemeyiz. Bil ki ey İbrahim! Senin ayrılığına dayanamıyoruz.</a:t>
            </a:r>
            <a:r>
              <a:rPr lang="tr-TR" sz="2600" dirty="0">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C3B390CF-1664-B30D-4782-A7612DD5C0C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güveler ve kelebekler, kişi, şahıs, böcek, kelebek içeren bir resim&#10;&#10;Açıklama otomatik olarak oluşturuldu">
            <a:extLst>
              <a:ext uri="{FF2B5EF4-FFF2-40B4-BE49-F238E27FC236}">
                <a16:creationId xmlns:a16="http://schemas.microsoft.com/office/drawing/2014/main" id="{8D42FA37-E893-32F6-A275-A1431F3A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EBD6B185-DBA9-CFB1-7491-6AFEB5078FFC}"/>
              </a:ext>
            </a:extLst>
          </p:cNvPr>
          <p:cNvSpPr/>
          <p:nvPr/>
        </p:nvSpPr>
        <p:spPr>
          <a:xfrm>
            <a:off x="4015481" y="729000"/>
            <a:ext cx="245565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Tree>
    <p:extLst>
      <p:ext uri="{BB962C8B-B14F-4D97-AF65-F5344CB8AC3E}">
        <p14:creationId xmlns:p14="http://schemas.microsoft.com/office/powerpoint/2010/main" val="288246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2550</Words>
  <Application>Microsoft Office PowerPoint</Application>
  <PresentationFormat>Geniş ekran</PresentationFormat>
  <Paragraphs>278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61</cp:revision>
  <dcterms:created xsi:type="dcterms:W3CDTF">2023-08-29T09:05:15Z</dcterms:created>
  <dcterms:modified xsi:type="dcterms:W3CDTF">2024-02-29T10:43:04Z</dcterms:modified>
</cp:coreProperties>
</file>