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0" r:id="rId3"/>
    <p:sldId id="308" r:id="rId4"/>
    <p:sldId id="285" r:id="rId5"/>
    <p:sldId id="309" r:id="rId6"/>
    <p:sldId id="310" r:id="rId7"/>
    <p:sldId id="311" r:id="rId8"/>
    <p:sldId id="312" r:id="rId9"/>
    <p:sldId id="313" r:id="rId10"/>
    <p:sldId id="314" r:id="rId11"/>
    <p:sldId id="315" r:id="rId12"/>
    <p:sldId id="316" r:id="rId13"/>
    <p:sldId id="317" r:id="rId14"/>
    <p:sldId id="305" r:id="rId15"/>
    <p:sldId id="271" r:id="rId16"/>
    <p:sldId id="272" r:id="rId17"/>
    <p:sldId id="306" r:id="rId18"/>
    <p:sldId id="307" r:id="rId19"/>
    <p:sldId id="260" r:id="rId20"/>
    <p:sldId id="284" r:id="rId21"/>
    <p:sldId id="264" r:id="rId22"/>
    <p:sldId id="265" r:id="rId23"/>
    <p:sldId id="269" r:id="rId24"/>
    <p:sldId id="268" r:id="rId25"/>
    <p:sldId id="258"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63"/>
    <a:srgbClr val="F88508"/>
    <a:srgbClr val="365C7C"/>
    <a:srgbClr val="A5A5A5"/>
    <a:srgbClr val="0A5D98"/>
    <a:srgbClr val="49484E"/>
    <a:srgbClr val="934965"/>
    <a:srgbClr val="605E69"/>
    <a:srgbClr val="3030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snapToGrid="0">
      <p:cViewPr varScale="1">
        <p:scale>
          <a:sx n="68" d="100"/>
          <a:sy n="68"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yazı tipi, ekran görüntüsü, grafik içeren bir resim&#10;&#10;Açıklama otomatik olarak oluşturuldu">
            <a:extLst>
              <a:ext uri="{FF2B5EF4-FFF2-40B4-BE49-F238E27FC236}">
                <a16:creationId xmlns:a16="http://schemas.microsoft.com/office/drawing/2014/main" id="{C5BFB803-B598-5513-AF3F-F8C4F30E3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646331"/>
          </a:xfrm>
          <a:prstGeom prst="rect">
            <a:avLst/>
          </a:prstGeom>
          <a:solidFill>
            <a:srgbClr val="15051B"/>
          </a:solidFill>
        </p:spPr>
        <p:txBody>
          <a:bodyPr wrap="square" rtlCol="0">
            <a:spAutoFit/>
          </a:bodyPr>
          <a:lstStyle/>
          <a:p>
            <a:pPr algn="ctr"/>
            <a:r>
              <a:rPr lang="tr-TR" b="1" dirty="0">
                <a:solidFill>
                  <a:srgbClr val="F2FAFF"/>
                </a:solidFill>
                <a:latin typeface="Arial" panose="020B0604020202020204" pitchFamily="34" charset="0"/>
                <a:cs typeface="Arial" panose="020B0604020202020204" pitchFamily="34" charset="0"/>
              </a:rPr>
              <a:t>3</a:t>
            </a:r>
            <a:r>
              <a:rPr lang="tr-TR" sz="1800" b="1" dirty="0">
                <a:solidFill>
                  <a:srgbClr val="F2FAFF"/>
                </a:solidFill>
                <a:latin typeface="Arial" panose="020B0604020202020204" pitchFamily="34" charset="0"/>
                <a:cs typeface="Arial" panose="020B0604020202020204" pitchFamily="34" charset="0"/>
              </a:rPr>
              <a:t>. KONU: HZ. MUHAMMED'İN (S.A.V.) İSTİŞAREYE ÖNEM VERMESİ</a:t>
            </a:r>
            <a:endParaRPr lang="en-US" sz="1800" b="1" dirty="0">
              <a:solidFill>
                <a:srgbClr val="F2FA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F81BF-2CB7-1296-9251-42F1033761D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76A48143-BAFB-DB0B-C847-F4FAD1EB5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90F59F59-914C-D25A-6236-8BB1498226A5}"/>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4" name="Metin kutusu 3">
            <a:extLst>
              <a:ext uri="{FF2B5EF4-FFF2-40B4-BE49-F238E27FC236}">
                <a16:creationId xmlns:a16="http://schemas.microsoft.com/office/drawing/2014/main" id="{6C2635BB-1A0F-805F-FE1C-8342F5EB34C2}"/>
              </a:ext>
            </a:extLst>
          </p:cNvPr>
          <p:cNvSpPr txBox="1"/>
          <p:nvPr/>
        </p:nvSpPr>
        <p:spPr>
          <a:xfrm>
            <a:off x="4015483" y="1725667"/>
            <a:ext cx="7871718" cy="3293209"/>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Hudeybiye</a:t>
            </a:r>
            <a:r>
              <a:rPr lang="tr-TR" sz="2600" dirty="0">
                <a:latin typeface="Arial" panose="020B0604020202020204" pitchFamily="34" charset="0"/>
                <a:cs typeface="Arial" panose="020B0604020202020204" pitchFamily="34" charset="0"/>
              </a:rPr>
              <a:t> Antlaşması sonrası Müslümanlar arasında ortaya çıkan huzursuzluğun çözümünde Hz. Peygamberin, hanımı ile yaptığı istişare önemlidir. Müslümanlar umre için yola çıktıklarında </a:t>
            </a:r>
            <a:r>
              <a:rPr lang="tr-TR" sz="2600" dirty="0" err="1">
                <a:latin typeface="Arial" panose="020B0604020202020204" pitchFamily="34" charset="0"/>
                <a:cs typeface="Arial" panose="020B0604020202020204" pitchFamily="34" charset="0"/>
              </a:rPr>
              <a:t>Hudeybiye’de</a:t>
            </a:r>
            <a:r>
              <a:rPr lang="tr-TR" sz="2600" dirty="0">
                <a:latin typeface="Arial" panose="020B0604020202020204" pitchFamily="34" charset="0"/>
                <a:cs typeface="Arial" panose="020B0604020202020204" pitchFamily="34" charset="0"/>
              </a:rPr>
              <a:t> müşrikler tarafından durdurulmuştu. Görüşmeler sonunda bir antlaşma yapılmıştı. Antlaşmaya göre sahabe o sene </a:t>
            </a:r>
            <a:r>
              <a:rPr lang="tr-TR" sz="2600" dirty="0" err="1">
                <a:latin typeface="Arial" panose="020B0604020202020204" pitchFamily="34" charset="0"/>
                <a:cs typeface="Arial" panose="020B0604020202020204" pitchFamily="34" charset="0"/>
              </a:rPr>
              <a:t>Mescid</a:t>
            </a:r>
            <a:r>
              <a:rPr lang="tr-TR" sz="2600" dirty="0">
                <a:latin typeface="Arial" panose="020B0604020202020204" pitchFamily="34" charset="0"/>
                <a:cs typeface="Arial" panose="020B0604020202020204" pitchFamily="34" charset="0"/>
              </a:rPr>
              <a:t>-i </a:t>
            </a:r>
            <a:r>
              <a:rPr lang="tr-TR" sz="2600" dirty="0" err="1">
                <a:latin typeface="Arial" panose="020B0604020202020204" pitchFamily="34" charset="0"/>
                <a:cs typeface="Arial" panose="020B0604020202020204" pitchFamily="34" charset="0"/>
              </a:rPr>
              <a:t>Haram’ı</a:t>
            </a:r>
            <a:r>
              <a:rPr lang="tr-TR" sz="2600" dirty="0">
                <a:latin typeface="Arial" panose="020B0604020202020204" pitchFamily="34" charset="0"/>
                <a:cs typeface="Arial" panose="020B0604020202020204" pitchFamily="34" charset="0"/>
              </a:rPr>
              <a:t> ziyaret etmeden geri dönecekti.</a:t>
            </a:r>
          </a:p>
        </p:txBody>
      </p:sp>
      <p:pic>
        <p:nvPicPr>
          <p:cNvPr id="7" name="Resim 6" descr="mektup, harf, Bej, bronz cilt, kağıt içeren bir resim&#10;&#10;Açıklama otomatik olarak oluşturuldu">
            <a:extLst>
              <a:ext uri="{FF2B5EF4-FFF2-40B4-BE49-F238E27FC236}">
                <a16:creationId xmlns:a16="http://schemas.microsoft.com/office/drawing/2014/main" id="{6EB64545-E888-CB65-45B8-0956766A4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10" name="Metin kutusu 9">
            <a:extLst>
              <a:ext uri="{FF2B5EF4-FFF2-40B4-BE49-F238E27FC236}">
                <a16:creationId xmlns:a16="http://schemas.microsoft.com/office/drawing/2014/main" id="{50A1CD2C-2C4F-0574-69C2-BF7B60B34A1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Dikdörtgen: Köşeleri Yuvarlatılmış 7">
            <a:extLst>
              <a:ext uri="{FF2B5EF4-FFF2-40B4-BE49-F238E27FC236}">
                <a16:creationId xmlns:a16="http://schemas.microsoft.com/office/drawing/2014/main" id="{93F4D3FA-DD05-3DFB-09D6-7DAA67A5DE43}"/>
              </a:ext>
            </a:extLst>
          </p:cNvPr>
          <p:cNvSpPr/>
          <p:nvPr/>
        </p:nvSpPr>
        <p:spPr>
          <a:xfrm>
            <a:off x="4015481" y="729000"/>
            <a:ext cx="239938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- 6</a:t>
            </a:r>
          </a:p>
        </p:txBody>
      </p:sp>
    </p:spTree>
    <p:extLst>
      <p:ext uri="{BB962C8B-B14F-4D97-AF65-F5344CB8AC3E}">
        <p14:creationId xmlns:p14="http://schemas.microsoft.com/office/powerpoint/2010/main" val="136714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A076B-516E-D8BC-DC74-9B3F551F4B4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CD1B4450-A629-0B28-F3B6-86D1C2CD4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16F052E-46F6-BA87-2E20-9D23A522C97A}"/>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4" name="Metin kutusu 3">
            <a:extLst>
              <a:ext uri="{FF2B5EF4-FFF2-40B4-BE49-F238E27FC236}">
                <a16:creationId xmlns:a16="http://schemas.microsoft.com/office/drawing/2014/main" id="{3F430B59-008A-7E67-1188-A6F658A4A669}"/>
              </a:ext>
            </a:extLst>
          </p:cNvPr>
          <p:cNvSpPr txBox="1"/>
          <p:nvPr/>
        </p:nvSpPr>
        <p:spPr>
          <a:xfrm>
            <a:off x="4015483" y="1725667"/>
            <a:ext cx="7871718" cy="2092881"/>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İhramlıydılar ve umre yapmadan geri dönmeyi içlerine sindiremiyorlardı. Hz. Muhammed’in (s.a.v.) “Kalkınız, kurbanlarınızı kesiniz, sonra tıraş olunuz.” diye davet etmesine ve bu daveti üç kez tekrarlamasına rağmen, kimse hareket etmedi. </a:t>
            </a:r>
          </a:p>
        </p:txBody>
      </p:sp>
      <p:sp>
        <p:nvSpPr>
          <p:cNvPr id="10" name="Metin kutusu 9">
            <a:extLst>
              <a:ext uri="{FF2B5EF4-FFF2-40B4-BE49-F238E27FC236}">
                <a16:creationId xmlns:a16="http://schemas.microsoft.com/office/drawing/2014/main" id="{23BD1642-DC40-1869-9781-E69049CBFFD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Dikdörtgen: Köşeleri Yuvarlatılmış 7">
            <a:extLst>
              <a:ext uri="{FF2B5EF4-FFF2-40B4-BE49-F238E27FC236}">
                <a16:creationId xmlns:a16="http://schemas.microsoft.com/office/drawing/2014/main" id="{341F0D22-3536-AB0D-1E74-C492AAF4693F}"/>
              </a:ext>
            </a:extLst>
          </p:cNvPr>
          <p:cNvSpPr/>
          <p:nvPr/>
        </p:nvSpPr>
        <p:spPr>
          <a:xfrm>
            <a:off x="4015481" y="729000"/>
            <a:ext cx="239938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- 6</a:t>
            </a:r>
          </a:p>
        </p:txBody>
      </p:sp>
      <p:sp>
        <p:nvSpPr>
          <p:cNvPr id="5" name="Metin kutusu 4">
            <a:extLst>
              <a:ext uri="{FF2B5EF4-FFF2-40B4-BE49-F238E27FC236}">
                <a16:creationId xmlns:a16="http://schemas.microsoft.com/office/drawing/2014/main" id="{FDBA45C3-6CF8-962D-4B53-33AA03F6C195}"/>
              </a:ext>
            </a:extLst>
          </p:cNvPr>
          <p:cNvSpPr txBox="1"/>
          <p:nvPr/>
        </p:nvSpPr>
        <p:spPr>
          <a:xfrm>
            <a:off x="4015483" y="4095687"/>
            <a:ext cx="7871718" cy="2015936"/>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Bunun üzerine Hz. Muhammed’in hanımı meydana çıkıp kurbanını kesmesini ve tıraş olmasını, böylece onların da doğal olarak peygamberlerine uyacaklarını söyledi. Hz. Muhammed, eşinin tavsiyesine uygun olarak davrandığında </a:t>
            </a:r>
            <a:r>
              <a:rPr lang="tr-TR" sz="2500" dirty="0" err="1">
                <a:latin typeface="Arial" panose="020B0604020202020204" pitchFamily="34" charset="0"/>
                <a:cs typeface="Arial" panose="020B0604020202020204" pitchFamily="34" charset="0"/>
              </a:rPr>
              <a:t>ashab</a:t>
            </a:r>
            <a:r>
              <a:rPr lang="tr-TR" sz="2500" dirty="0">
                <a:latin typeface="Arial" panose="020B0604020202020204" pitchFamily="34" charset="0"/>
                <a:cs typeface="Arial" panose="020B0604020202020204" pitchFamily="34" charset="0"/>
              </a:rPr>
              <a:t> da onu takip etti.</a:t>
            </a:r>
          </a:p>
        </p:txBody>
      </p:sp>
      <p:pic>
        <p:nvPicPr>
          <p:cNvPr id="6" name="Resim 5" descr="mektup, harf, Bej, bronz cilt, kağıt içeren bir resim&#10;&#10;Açıklama otomatik olarak oluşturuldu">
            <a:extLst>
              <a:ext uri="{FF2B5EF4-FFF2-40B4-BE49-F238E27FC236}">
                <a16:creationId xmlns:a16="http://schemas.microsoft.com/office/drawing/2014/main" id="{516CF51A-E11C-E952-20A7-DB070FFE2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Tree>
    <p:extLst>
      <p:ext uri="{BB962C8B-B14F-4D97-AF65-F5344CB8AC3E}">
        <p14:creationId xmlns:p14="http://schemas.microsoft.com/office/powerpoint/2010/main" val="199903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24FB6-F886-AD0C-E59F-35643302CF74}"/>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FFD781C1-6068-6569-7DFF-BF1026E5B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12D9DBDA-B88C-548D-B1C1-35718B99105C}"/>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4" name="Metin kutusu 3">
            <a:extLst>
              <a:ext uri="{FF2B5EF4-FFF2-40B4-BE49-F238E27FC236}">
                <a16:creationId xmlns:a16="http://schemas.microsoft.com/office/drawing/2014/main" id="{C3F1D084-94D1-391F-B1CA-1C9F467FD25E}"/>
              </a:ext>
            </a:extLst>
          </p:cNvPr>
          <p:cNvSpPr txBox="1"/>
          <p:nvPr/>
        </p:nvSpPr>
        <p:spPr>
          <a:xfrm>
            <a:off x="4015483" y="1725667"/>
            <a:ext cx="7871718" cy="4093428"/>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Gatafan</a:t>
            </a:r>
            <a:r>
              <a:rPr lang="tr-TR" sz="2600" dirty="0">
                <a:latin typeface="Arial" panose="020B0604020202020204" pitchFamily="34" charset="0"/>
                <a:cs typeface="Arial" panose="020B0604020202020204" pitchFamily="34" charset="0"/>
              </a:rPr>
              <a:t> adındaki kalabalık ve güçlü bir kabile Medine’ye haberci gönderip savaş tehdidinde bulunmuştu. Hz. Muhammed (s.a.v.) </a:t>
            </a:r>
            <a:r>
              <a:rPr lang="tr-TR" sz="2600" dirty="0" err="1">
                <a:latin typeface="Arial" panose="020B0604020202020204" pitchFamily="34" charset="0"/>
                <a:cs typeface="Arial" panose="020B0604020202020204" pitchFamily="34" charset="0"/>
              </a:rPr>
              <a:t>Gatafan</a:t>
            </a:r>
            <a:r>
              <a:rPr lang="tr-TR" sz="2600" dirty="0">
                <a:latin typeface="Arial" panose="020B0604020202020204" pitchFamily="34" charset="0"/>
                <a:cs typeface="Arial" panose="020B0604020202020204" pitchFamily="34" charset="0"/>
              </a:rPr>
              <a:t> kabilesinin savaş tehdidinden kurtulmak için Medine’de yetişen toplam hurmanın üçte birini onlara vererek bir barış antlaşması yapmak istedi. Güvendiği </a:t>
            </a:r>
            <a:r>
              <a:rPr lang="tr-TR" sz="2600" dirty="0" err="1">
                <a:latin typeface="Arial" panose="020B0604020202020204" pitchFamily="34" charset="0"/>
                <a:cs typeface="Arial" panose="020B0604020202020204" pitchFamily="34" charset="0"/>
              </a:rPr>
              <a:t>sahabelere</a:t>
            </a:r>
            <a:r>
              <a:rPr lang="tr-TR" sz="2600" dirty="0">
                <a:latin typeface="Arial" panose="020B0604020202020204" pitchFamily="34" charset="0"/>
                <a:cs typeface="Arial" panose="020B0604020202020204" pitchFamily="34" charset="0"/>
              </a:rPr>
              <a:t> bunu danıştı. Ancak çevresindekiler bu antlaşmayı halkın zararına olacağı düşüncesiyle uygun bulmadı.                          Hz. Muhammed (sav) de bu isteğinden vazgeçti</a:t>
            </a:r>
          </a:p>
        </p:txBody>
      </p:sp>
      <p:sp>
        <p:nvSpPr>
          <p:cNvPr id="10" name="Metin kutusu 9">
            <a:extLst>
              <a:ext uri="{FF2B5EF4-FFF2-40B4-BE49-F238E27FC236}">
                <a16:creationId xmlns:a16="http://schemas.microsoft.com/office/drawing/2014/main" id="{FDA22B2B-9818-CF52-A4C0-A8F2D5949BFB}"/>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6" name="Resim 5" descr="meyve, tarih, yemek, gıda, çiğde içeren bir resim&#10;&#10;Açıklama otomatik olarak oluşturuldu">
            <a:extLst>
              <a:ext uri="{FF2B5EF4-FFF2-40B4-BE49-F238E27FC236}">
                <a16:creationId xmlns:a16="http://schemas.microsoft.com/office/drawing/2014/main" id="{AA062386-7176-E1BC-5549-18CE69452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32517"/>
            <a:ext cx="3600000" cy="5400000"/>
          </a:xfrm>
          <a:prstGeom prst="rect">
            <a:avLst/>
          </a:prstGeom>
        </p:spPr>
      </p:pic>
      <p:sp>
        <p:nvSpPr>
          <p:cNvPr id="8" name="Dikdörtgen: Köşeleri Yuvarlatılmış 7">
            <a:extLst>
              <a:ext uri="{FF2B5EF4-FFF2-40B4-BE49-F238E27FC236}">
                <a16:creationId xmlns:a16="http://schemas.microsoft.com/office/drawing/2014/main" id="{F6FC5521-ADD9-29FF-689C-1D93A95ACCE8}"/>
              </a:ext>
            </a:extLst>
          </p:cNvPr>
          <p:cNvSpPr/>
          <p:nvPr/>
        </p:nvSpPr>
        <p:spPr>
          <a:xfrm>
            <a:off x="4015481" y="729000"/>
            <a:ext cx="239938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- 7</a:t>
            </a:r>
          </a:p>
        </p:txBody>
      </p:sp>
    </p:spTree>
    <p:extLst>
      <p:ext uri="{BB962C8B-B14F-4D97-AF65-F5344CB8AC3E}">
        <p14:creationId xmlns:p14="http://schemas.microsoft.com/office/powerpoint/2010/main" val="239957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1E48A-0A7E-1D1B-ED14-A2A17FBC1945}"/>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CDC6B3CE-E8F7-1A4E-A36B-904EE34D0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4030CCA5-5DC2-41BA-C5C0-E83AD0CEAF47}"/>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4" name="Metin kutusu 3">
            <a:extLst>
              <a:ext uri="{FF2B5EF4-FFF2-40B4-BE49-F238E27FC236}">
                <a16:creationId xmlns:a16="http://schemas.microsoft.com/office/drawing/2014/main" id="{CEC6373D-935D-240B-406A-BC9D3D97E24B}"/>
              </a:ext>
            </a:extLst>
          </p:cNvPr>
          <p:cNvSpPr txBox="1"/>
          <p:nvPr/>
        </p:nvSpPr>
        <p:spPr>
          <a:xfrm>
            <a:off x="4015483" y="1725667"/>
            <a:ext cx="7871718" cy="3693319"/>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Hz. Muhammed (s.a.v), önceleri mescitte bulunan bir hurma kütüğüne dayanarak hutbelerini ayakta verirdi. Zamanla cemaat kalabalıklaştı. Müslümanların Hz. Peygamberi daha iyi görebilecek ve duyabilecek yüksekçe bir yere ihtiyaç duyduğunu gören </a:t>
            </a:r>
            <a:r>
              <a:rPr lang="tr-TR" sz="2600" dirty="0" err="1">
                <a:latin typeface="Arial" panose="020B0604020202020204" pitchFamily="34" charset="0"/>
                <a:cs typeface="Arial" panose="020B0604020202020204" pitchFamily="34" charset="0"/>
              </a:rPr>
              <a:t>ashâbdan</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Temîm</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ed-Dârî</a:t>
            </a:r>
            <a:r>
              <a:rPr lang="tr-TR" sz="2600" dirty="0">
                <a:latin typeface="Arial" panose="020B0604020202020204" pitchFamily="34" charset="0"/>
                <a:cs typeface="Arial" panose="020B0604020202020204" pitchFamily="34" charset="0"/>
              </a:rPr>
              <a:t>, ona bir minber yapmayı önerdi. Bu öneriyi ashabıyla istişare eden Hz. Peygamber, amcası Abbâs’ın kölesi </a:t>
            </a:r>
            <a:r>
              <a:rPr lang="tr-TR" sz="2600" dirty="0" err="1">
                <a:latin typeface="Arial" panose="020B0604020202020204" pitchFamily="34" charset="0"/>
                <a:cs typeface="Arial" panose="020B0604020202020204" pitchFamily="34" charset="0"/>
              </a:rPr>
              <a:t>Minâ’ya</a:t>
            </a:r>
            <a:r>
              <a:rPr lang="tr-TR" sz="2600" dirty="0">
                <a:latin typeface="Arial" panose="020B0604020202020204" pitchFamily="34" charset="0"/>
                <a:cs typeface="Arial" panose="020B0604020202020204" pitchFamily="34" charset="0"/>
              </a:rPr>
              <a:t> üç basamaktan ibaret sade bir minber yaptırdı.</a:t>
            </a:r>
          </a:p>
        </p:txBody>
      </p:sp>
      <p:pic>
        <p:nvPicPr>
          <p:cNvPr id="6" name="Resim 5" descr="bina, gökyüzü, kubbe, kilometre taşı içeren bir resim&#10;&#10;Açıklama otomatik olarak oluşturuldu">
            <a:extLst>
              <a:ext uri="{FF2B5EF4-FFF2-40B4-BE49-F238E27FC236}">
                <a16:creationId xmlns:a16="http://schemas.microsoft.com/office/drawing/2014/main" id="{F214C56C-B46B-53A7-D554-05D4EBF04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10" name="Metin kutusu 9">
            <a:extLst>
              <a:ext uri="{FF2B5EF4-FFF2-40B4-BE49-F238E27FC236}">
                <a16:creationId xmlns:a16="http://schemas.microsoft.com/office/drawing/2014/main" id="{A018089F-2C0F-DDD0-096A-F7B811656D3C}"/>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Dikdörtgen: Köşeleri Yuvarlatılmış 7">
            <a:extLst>
              <a:ext uri="{FF2B5EF4-FFF2-40B4-BE49-F238E27FC236}">
                <a16:creationId xmlns:a16="http://schemas.microsoft.com/office/drawing/2014/main" id="{D469D0AA-DFC9-0A4B-87C8-880D6A663FD0}"/>
              </a:ext>
            </a:extLst>
          </p:cNvPr>
          <p:cNvSpPr/>
          <p:nvPr/>
        </p:nvSpPr>
        <p:spPr>
          <a:xfrm>
            <a:off x="4015481" y="729000"/>
            <a:ext cx="239938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- 8</a:t>
            </a:r>
          </a:p>
        </p:txBody>
      </p:sp>
    </p:spTree>
    <p:extLst>
      <p:ext uri="{BB962C8B-B14F-4D97-AF65-F5344CB8AC3E}">
        <p14:creationId xmlns:p14="http://schemas.microsoft.com/office/powerpoint/2010/main" val="407643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6E841-8E0C-4026-0DA8-D0C4CF8DA57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4823C356-EF1F-DD58-745A-468796304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Resim 5" descr="kırpıntı çizim, çizim, tasarım, sanat içeren bir resim&#10;&#10;Açıklama otomatik olarak orta güvenilirlik düzeyiyle oluşturuldu">
            <a:extLst>
              <a:ext uri="{FF2B5EF4-FFF2-40B4-BE49-F238E27FC236}">
                <a16:creationId xmlns:a16="http://schemas.microsoft.com/office/drawing/2014/main" id="{C8319867-A286-0882-2F52-E4758C4D6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857" y="707077"/>
            <a:ext cx="2514286" cy="3809524"/>
          </a:xfrm>
          <a:prstGeom prst="rect">
            <a:avLst/>
          </a:prstGeom>
        </p:spPr>
      </p:pic>
      <p:sp>
        <p:nvSpPr>
          <p:cNvPr id="2" name="Metin kutusu 1">
            <a:extLst>
              <a:ext uri="{FF2B5EF4-FFF2-40B4-BE49-F238E27FC236}">
                <a16:creationId xmlns:a16="http://schemas.microsoft.com/office/drawing/2014/main" id="{21BE9994-2C89-AFF9-5DCC-EFD6CC3A26B8}"/>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10" name="Metin kutusu 9">
            <a:extLst>
              <a:ext uri="{FF2B5EF4-FFF2-40B4-BE49-F238E27FC236}">
                <a16:creationId xmlns:a16="http://schemas.microsoft.com/office/drawing/2014/main" id="{96011E6C-DC16-7BFA-A240-F21C101B137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descr="renklilik, sarı, grafik, grafik tasarım içeren bir resim&#10;&#10;Açıklama otomatik olarak oluşturuldu">
            <a:extLst>
              <a:ext uri="{FF2B5EF4-FFF2-40B4-BE49-F238E27FC236}">
                <a16:creationId xmlns:a16="http://schemas.microsoft.com/office/drawing/2014/main" id="{A1888F49-0F25-8F75-4F8A-E5DCF97B8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551" y="4246161"/>
            <a:ext cx="2098898" cy="1993953"/>
          </a:xfrm>
          <a:prstGeom prst="rect">
            <a:avLst/>
          </a:prstGeom>
        </p:spPr>
      </p:pic>
      <p:sp>
        <p:nvSpPr>
          <p:cNvPr id="4" name="Metin kutusu 3">
            <a:extLst>
              <a:ext uri="{FF2B5EF4-FFF2-40B4-BE49-F238E27FC236}">
                <a16:creationId xmlns:a16="http://schemas.microsoft.com/office/drawing/2014/main" id="{92A8535A-BF76-440D-4064-31BFA93CE6B1}"/>
              </a:ext>
            </a:extLst>
          </p:cNvPr>
          <p:cNvSpPr txBox="1"/>
          <p:nvPr/>
        </p:nvSpPr>
        <p:spPr>
          <a:xfrm>
            <a:off x="5185491" y="4788177"/>
            <a:ext cx="1729578" cy="969496"/>
          </a:xfrm>
          <a:prstGeom prst="rect">
            <a:avLst/>
          </a:prstGeom>
          <a:noFill/>
          <a:ln>
            <a:noFill/>
          </a:ln>
        </p:spPr>
        <p:txBody>
          <a:bodyPr wrap="square" rtlCol="0">
            <a:spAutoFit/>
          </a:bodyPr>
          <a:lstStyle/>
          <a:p>
            <a:pPr algn="ctr">
              <a:spcAft>
                <a:spcPts val="600"/>
              </a:spcAft>
            </a:pPr>
            <a:r>
              <a:rPr lang="tr-TR" sz="2600" b="1" dirty="0">
                <a:latin typeface="Arial" panose="020B0604020202020204" pitchFamily="34" charset="0"/>
                <a:cs typeface="Arial" panose="020B0604020202020204" pitchFamily="34" charset="0"/>
              </a:rPr>
              <a:t>Kavram </a:t>
            </a:r>
          </a:p>
          <a:p>
            <a:pPr algn="ctr">
              <a:spcAft>
                <a:spcPts val="600"/>
              </a:spcAft>
            </a:pPr>
            <a:r>
              <a:rPr lang="tr-TR" sz="2600" b="1" dirty="0">
                <a:latin typeface="Arial" panose="020B0604020202020204" pitchFamily="34" charset="0"/>
                <a:cs typeface="Arial" panose="020B0604020202020204" pitchFamily="34" charset="0"/>
              </a:rPr>
              <a:t>Bilgisi</a:t>
            </a:r>
          </a:p>
        </p:txBody>
      </p:sp>
      <p:sp>
        <p:nvSpPr>
          <p:cNvPr id="8" name="Metin kutusu 7">
            <a:extLst>
              <a:ext uri="{FF2B5EF4-FFF2-40B4-BE49-F238E27FC236}">
                <a16:creationId xmlns:a16="http://schemas.microsoft.com/office/drawing/2014/main" id="{0CE90AD6-A3D0-B899-476E-F6D7D94CD45E}"/>
              </a:ext>
            </a:extLst>
          </p:cNvPr>
          <p:cNvSpPr txBox="1"/>
          <p:nvPr/>
        </p:nvSpPr>
        <p:spPr>
          <a:xfrm>
            <a:off x="4915057" y="970706"/>
            <a:ext cx="997412" cy="492443"/>
          </a:xfrm>
          <a:prstGeom prst="rect">
            <a:avLst/>
          </a:prstGeom>
          <a:noFill/>
          <a:ln>
            <a:noFill/>
          </a:ln>
        </p:spPr>
        <p:txBody>
          <a:bodyPr wrap="square" rtlCol="0">
            <a:spAutoFit/>
          </a:bodyPr>
          <a:lstStyle/>
          <a:p>
            <a:pPr algn="ctr">
              <a:spcAft>
                <a:spcPts val="600"/>
              </a:spcAft>
            </a:pPr>
            <a:r>
              <a:rPr lang="tr-TR" sz="2600" b="1" dirty="0" err="1">
                <a:latin typeface="Arial" panose="020B0604020202020204" pitchFamily="34" charset="0"/>
                <a:cs typeface="Arial" panose="020B0604020202020204" pitchFamily="34" charset="0"/>
              </a:rPr>
              <a:t>Şûrâ</a:t>
            </a:r>
            <a:endParaRPr lang="tr-TR" sz="2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F6986618-8476-75D2-AE30-F1F5D2D7FD66}"/>
              </a:ext>
            </a:extLst>
          </p:cNvPr>
          <p:cNvSpPr txBox="1"/>
          <p:nvPr/>
        </p:nvSpPr>
        <p:spPr>
          <a:xfrm>
            <a:off x="116438" y="593679"/>
            <a:ext cx="4605981" cy="1246495"/>
          </a:xfrm>
          <a:prstGeom prst="rect">
            <a:avLst/>
          </a:prstGeom>
          <a:noFill/>
          <a:ln>
            <a:noFill/>
          </a:ln>
        </p:spPr>
        <p:txBody>
          <a:bodyPr wrap="square" rtlCol="0">
            <a:spAutoFit/>
          </a:bodyPr>
          <a:lstStyle/>
          <a:p>
            <a:pPr algn="r">
              <a:spcAft>
                <a:spcPts val="600"/>
              </a:spcAft>
            </a:pPr>
            <a:r>
              <a:rPr lang="tr-TR" sz="2500" dirty="0">
                <a:latin typeface="Arial" panose="020B0604020202020204" pitchFamily="34" charset="0"/>
                <a:cs typeface="Arial" panose="020B0604020202020204" pitchFamily="34" charset="0"/>
              </a:rPr>
              <a:t>Devlet ve hükümet başkanının, önemli işlerde, alanında uzman olan kişilere danışması</a:t>
            </a:r>
          </a:p>
        </p:txBody>
      </p:sp>
      <p:sp>
        <p:nvSpPr>
          <p:cNvPr id="11" name="Metin kutusu 10">
            <a:extLst>
              <a:ext uri="{FF2B5EF4-FFF2-40B4-BE49-F238E27FC236}">
                <a16:creationId xmlns:a16="http://schemas.microsoft.com/office/drawing/2014/main" id="{09F86389-B61C-2086-4ABB-7D33F5C7E794}"/>
              </a:ext>
            </a:extLst>
          </p:cNvPr>
          <p:cNvSpPr txBox="1"/>
          <p:nvPr/>
        </p:nvSpPr>
        <p:spPr>
          <a:xfrm>
            <a:off x="6222627" y="1834306"/>
            <a:ext cx="1098765" cy="338554"/>
          </a:xfrm>
          <a:prstGeom prst="rect">
            <a:avLst/>
          </a:prstGeom>
          <a:noFill/>
          <a:ln>
            <a:noFill/>
          </a:ln>
        </p:spPr>
        <p:txBody>
          <a:bodyPr wrap="square" rtlCol="0">
            <a:spAutoFit/>
          </a:bodyPr>
          <a:lstStyle/>
          <a:p>
            <a:pPr algn="ctr">
              <a:spcAft>
                <a:spcPts val="600"/>
              </a:spcAft>
            </a:pPr>
            <a:r>
              <a:rPr lang="tr-TR" sz="1600" b="1" dirty="0">
                <a:latin typeface="Arial" panose="020B0604020202020204" pitchFamily="34" charset="0"/>
                <a:cs typeface="Arial" panose="020B0604020202020204" pitchFamily="34" charset="0"/>
              </a:rPr>
              <a:t>Meşveret</a:t>
            </a:r>
          </a:p>
        </p:txBody>
      </p:sp>
      <p:sp>
        <p:nvSpPr>
          <p:cNvPr id="12" name="Metin kutusu 11">
            <a:extLst>
              <a:ext uri="{FF2B5EF4-FFF2-40B4-BE49-F238E27FC236}">
                <a16:creationId xmlns:a16="http://schemas.microsoft.com/office/drawing/2014/main" id="{76CC042D-2D18-E83D-FF80-D6604DB60553}"/>
              </a:ext>
            </a:extLst>
          </p:cNvPr>
          <p:cNvSpPr txBox="1"/>
          <p:nvPr/>
        </p:nvSpPr>
        <p:spPr>
          <a:xfrm>
            <a:off x="4864257" y="2373817"/>
            <a:ext cx="1098765" cy="707886"/>
          </a:xfrm>
          <a:prstGeom prst="rect">
            <a:avLst/>
          </a:prstGeom>
          <a:noFill/>
          <a:ln>
            <a:noFill/>
          </a:ln>
        </p:spPr>
        <p:txBody>
          <a:bodyPr wrap="square" rtlCol="0">
            <a:spAutoFit/>
          </a:bodyPr>
          <a:lstStyle/>
          <a:p>
            <a:pPr algn="ctr">
              <a:spcAft>
                <a:spcPts val="600"/>
              </a:spcAft>
            </a:pPr>
            <a:r>
              <a:rPr lang="tr-TR" sz="2000" b="1" dirty="0">
                <a:latin typeface="Arial" panose="020B0604020202020204" pitchFamily="34" charset="0"/>
                <a:cs typeface="Arial" panose="020B0604020202020204" pitchFamily="34" charset="0"/>
              </a:rPr>
              <a:t>Açık fikirli</a:t>
            </a:r>
          </a:p>
        </p:txBody>
      </p:sp>
      <p:sp>
        <p:nvSpPr>
          <p:cNvPr id="13" name="Metin kutusu 12">
            <a:extLst>
              <a:ext uri="{FF2B5EF4-FFF2-40B4-BE49-F238E27FC236}">
                <a16:creationId xmlns:a16="http://schemas.microsoft.com/office/drawing/2014/main" id="{1BFDCAE7-B515-95D6-CD99-C8F1408BDF07}"/>
              </a:ext>
            </a:extLst>
          </p:cNvPr>
          <p:cNvSpPr txBox="1"/>
          <p:nvPr/>
        </p:nvSpPr>
        <p:spPr>
          <a:xfrm>
            <a:off x="6222626" y="3161686"/>
            <a:ext cx="1098765" cy="707886"/>
          </a:xfrm>
          <a:prstGeom prst="rect">
            <a:avLst/>
          </a:prstGeom>
          <a:noFill/>
          <a:ln>
            <a:noFill/>
          </a:ln>
        </p:spPr>
        <p:txBody>
          <a:bodyPr wrap="square" rtlCol="0">
            <a:spAutoFit/>
          </a:bodyPr>
          <a:lstStyle/>
          <a:p>
            <a:pPr algn="ctr">
              <a:spcAft>
                <a:spcPts val="600"/>
              </a:spcAft>
            </a:pPr>
            <a:r>
              <a:rPr lang="tr-TR" sz="2000" b="1" dirty="0" err="1">
                <a:latin typeface="Arial" panose="020B0604020202020204" pitchFamily="34" charset="0"/>
                <a:cs typeface="Arial" panose="020B0604020202020204" pitchFamily="34" charset="0"/>
              </a:rPr>
              <a:t>Akl</a:t>
            </a:r>
            <a:r>
              <a:rPr lang="tr-TR" sz="2000" b="1" dirty="0">
                <a:latin typeface="Arial" panose="020B0604020202020204" pitchFamily="34" charset="0"/>
                <a:cs typeface="Arial" panose="020B0604020202020204" pitchFamily="34" charset="0"/>
              </a:rPr>
              <a:t>-ı selim</a:t>
            </a:r>
          </a:p>
        </p:txBody>
      </p:sp>
      <p:sp>
        <p:nvSpPr>
          <p:cNvPr id="14" name="Metin kutusu 13">
            <a:extLst>
              <a:ext uri="{FF2B5EF4-FFF2-40B4-BE49-F238E27FC236}">
                <a16:creationId xmlns:a16="http://schemas.microsoft.com/office/drawing/2014/main" id="{66CA977F-6C5A-F09E-E789-61702CB67A4F}"/>
              </a:ext>
            </a:extLst>
          </p:cNvPr>
          <p:cNvSpPr txBox="1"/>
          <p:nvPr/>
        </p:nvSpPr>
        <p:spPr>
          <a:xfrm>
            <a:off x="116437" y="2123988"/>
            <a:ext cx="4605981" cy="1246495"/>
          </a:xfrm>
          <a:prstGeom prst="rect">
            <a:avLst/>
          </a:prstGeom>
          <a:noFill/>
          <a:ln>
            <a:noFill/>
          </a:ln>
        </p:spPr>
        <p:txBody>
          <a:bodyPr wrap="square" rtlCol="0">
            <a:spAutoFit/>
          </a:bodyPr>
          <a:lstStyle/>
          <a:p>
            <a:pPr algn="r">
              <a:spcAft>
                <a:spcPts val="600"/>
              </a:spcAft>
            </a:pPr>
            <a:r>
              <a:rPr lang="tr-TR" sz="2500" dirty="0">
                <a:latin typeface="Arial" panose="020B0604020202020204" pitchFamily="34" charset="0"/>
                <a:cs typeface="Arial" panose="020B0604020202020204" pitchFamily="34" charset="0"/>
              </a:rPr>
              <a:t>Olayları ve özellikle yenilikleri iyi anlayıp gereği gibi karşılayabilen kimse</a:t>
            </a:r>
          </a:p>
        </p:txBody>
      </p:sp>
      <p:sp>
        <p:nvSpPr>
          <p:cNvPr id="15" name="Metin kutusu 14">
            <a:extLst>
              <a:ext uri="{FF2B5EF4-FFF2-40B4-BE49-F238E27FC236}">
                <a16:creationId xmlns:a16="http://schemas.microsoft.com/office/drawing/2014/main" id="{D7BA3EF8-3D59-6462-E112-AAEBAFC8E63D}"/>
              </a:ext>
            </a:extLst>
          </p:cNvPr>
          <p:cNvSpPr txBox="1"/>
          <p:nvPr/>
        </p:nvSpPr>
        <p:spPr>
          <a:xfrm>
            <a:off x="7429343" y="1464953"/>
            <a:ext cx="4605981" cy="1107996"/>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Yapılacak işler hususunda herhangi bir konuda uzman kişiden yardım almak ve onun fikrine danışmak</a:t>
            </a:r>
          </a:p>
        </p:txBody>
      </p:sp>
      <p:sp>
        <p:nvSpPr>
          <p:cNvPr id="16" name="Metin kutusu 15">
            <a:extLst>
              <a:ext uri="{FF2B5EF4-FFF2-40B4-BE49-F238E27FC236}">
                <a16:creationId xmlns:a16="http://schemas.microsoft.com/office/drawing/2014/main" id="{F56366E7-C782-5F5B-A384-6C13B894D6A7}"/>
              </a:ext>
            </a:extLst>
          </p:cNvPr>
          <p:cNvSpPr txBox="1"/>
          <p:nvPr/>
        </p:nvSpPr>
        <p:spPr>
          <a:xfrm>
            <a:off x="7469582" y="2815668"/>
            <a:ext cx="4605981" cy="1446550"/>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Hüküm ve kararlarında doğruyu yanlıştan, iyiyi kötüden ayıran akıl, farklı fikirler arasından ortak karara varabilen akıl</a:t>
            </a:r>
          </a:p>
        </p:txBody>
      </p:sp>
    </p:spTree>
    <p:extLst>
      <p:ext uri="{BB962C8B-B14F-4D97-AF65-F5344CB8AC3E}">
        <p14:creationId xmlns:p14="http://schemas.microsoft.com/office/powerpoint/2010/main" val="57358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643017" cy="2092881"/>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“Danışan asla pişman olmaz.” </a:t>
            </a:r>
          </a:p>
          <a:p>
            <a:pPr algn="ctr">
              <a:spcAft>
                <a:spcPts val="600"/>
              </a:spcAft>
            </a:pPr>
            <a:endParaRPr lang="tr-TR" sz="3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“Bir millet, işlerini danışma ile yürüttüğü sürece sıkıntıya düşmez.”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0" y="60943"/>
            <a:ext cx="76854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Hadisler</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Danışma toplumun genelini etkileyen bir etkinliktir.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783896"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565742" y="819677"/>
              <a:ext cx="1188298" cy="369332"/>
            </a:xfrm>
            <a:prstGeom prst="rect">
              <a:avLst/>
            </a:prstGeom>
            <a:noFill/>
          </p:spPr>
          <p:txBody>
            <a:bodyPr wrap="square" rtlCol="0">
              <a:spAutoFit/>
            </a:bodyPr>
            <a:lstStyle/>
            <a:p>
              <a:pPr algn="ctr"/>
              <a:r>
                <a:rPr lang="tr-TR" b="1" dirty="0">
                  <a:solidFill>
                    <a:schemeClr val="bg1"/>
                  </a:solidFill>
                </a:rPr>
                <a:t>Hadislerin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2" y="2993127"/>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Akıl danışmadan iş yapan kimseler yanılgıya düşebilirler. </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1" y="3796054"/>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İstişare Hz. Muhammed’in (s.a.v.) bireysel ve toplumsal hayatında başvurduğu bir ilkedir.</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BA536-6995-5F16-1D50-F342505CEF3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C68AB79-3818-38CB-F45E-345169FE9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1EA5A704-6814-D821-8C1F-604B9744DD40}"/>
              </a:ext>
            </a:extLst>
          </p:cNvPr>
          <p:cNvSpPr txBox="1"/>
          <p:nvPr/>
        </p:nvSpPr>
        <p:spPr>
          <a:xfrm>
            <a:off x="457641" y="2190200"/>
            <a:ext cx="11276718" cy="3847207"/>
          </a:xfrm>
          <a:prstGeom prst="rect">
            <a:avLst/>
          </a:prstGeom>
          <a:noFill/>
          <a:ln>
            <a:noFill/>
          </a:ln>
        </p:spPr>
        <p:txBody>
          <a:bodyPr wrap="square" rtlCol="0">
            <a:spAutoFit/>
          </a:bodyPr>
          <a:lstStyle/>
          <a:p>
            <a:pPr algn="ctr">
              <a:spcAft>
                <a:spcPts val="600"/>
              </a:spcAft>
            </a:pPr>
            <a:r>
              <a:rPr lang="tr-TR" sz="2800" dirty="0">
                <a:latin typeface="Arial" panose="020B0604020202020204" pitchFamily="34" charset="0"/>
                <a:cs typeface="Arial" panose="020B0604020202020204" pitchFamily="34" charset="0"/>
              </a:rPr>
              <a:t>“Yapacağın işlerde onlara da danış, bir kere de azmettin mi, artık Allah’a dayan. Muhakkak ki Allah kendine dayanıp güvenenleri sever.” </a:t>
            </a:r>
          </a:p>
          <a:p>
            <a:pPr algn="ctr">
              <a:spcAft>
                <a:spcPts val="600"/>
              </a:spcAft>
            </a:pPr>
            <a:r>
              <a:rPr lang="tr-TR" sz="2800" dirty="0">
                <a:latin typeface="Arial" panose="020B0604020202020204" pitchFamily="34" charset="0"/>
                <a:cs typeface="Arial" panose="020B0604020202020204" pitchFamily="34" charset="0"/>
              </a:rPr>
              <a:t>(Ali İmran Suresi 159. ayet) </a:t>
            </a:r>
          </a:p>
          <a:p>
            <a:pPr algn="ctr">
              <a:spcAft>
                <a:spcPts val="600"/>
              </a:spcAft>
            </a:pPr>
            <a:endParaRPr lang="tr-TR" sz="2800" dirty="0">
              <a:latin typeface="Arial" panose="020B0604020202020204" pitchFamily="34" charset="0"/>
              <a:cs typeface="Arial" panose="020B0604020202020204" pitchFamily="34" charset="0"/>
            </a:endParaRPr>
          </a:p>
          <a:p>
            <a:pPr algn="ctr">
              <a:spcAft>
                <a:spcPts val="600"/>
              </a:spcAft>
            </a:pPr>
            <a:r>
              <a:rPr lang="tr-TR" sz="2800" dirty="0">
                <a:latin typeface="Arial" panose="020B0604020202020204" pitchFamily="34" charset="0"/>
                <a:cs typeface="Arial" panose="020B0604020202020204" pitchFamily="34" charset="0"/>
              </a:rPr>
              <a:t>“Onlar, Rablerinin davetini kabul ederler ve namazı dosdoğru kılarlar. Onların işleri de kendi aralarında bir danışma iledir. Kendilerine verdiğimiz rızıktan onlar Allah yolunda harcarlar.”</a:t>
            </a:r>
          </a:p>
          <a:p>
            <a:pPr algn="ctr">
              <a:spcAft>
                <a:spcPts val="600"/>
              </a:spcAft>
            </a:pPr>
            <a:r>
              <a:rPr lang="tr-TR" sz="2800" dirty="0">
                <a:latin typeface="Arial" panose="020B0604020202020204" pitchFamily="34" charset="0"/>
                <a:cs typeface="Arial" panose="020B0604020202020204" pitchFamily="34" charset="0"/>
              </a:rPr>
              <a:t>(Şura Suresi 38. ayet)</a:t>
            </a:r>
          </a:p>
        </p:txBody>
      </p:sp>
      <p:sp>
        <p:nvSpPr>
          <p:cNvPr id="2" name="Metin kutusu 1">
            <a:extLst>
              <a:ext uri="{FF2B5EF4-FFF2-40B4-BE49-F238E27FC236}">
                <a16:creationId xmlns:a16="http://schemas.microsoft.com/office/drawing/2014/main" id="{CBF018AE-D499-FC1A-BD93-F404AF536F51}"/>
              </a:ext>
            </a:extLst>
          </p:cNvPr>
          <p:cNvSpPr txBox="1"/>
          <p:nvPr/>
        </p:nvSpPr>
        <p:spPr>
          <a:xfrm>
            <a:off x="459771" y="60943"/>
            <a:ext cx="7727626"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grpSp>
        <p:nvGrpSpPr>
          <p:cNvPr id="3" name="Grup 2">
            <a:extLst>
              <a:ext uri="{FF2B5EF4-FFF2-40B4-BE49-F238E27FC236}">
                <a16:creationId xmlns:a16="http://schemas.microsoft.com/office/drawing/2014/main" id="{6E96016C-E4BE-65A8-11C1-D2ED3F199060}"/>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92B22A09-1DA8-7F5D-B2B9-3E05E33FBE8E}"/>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B9DEC603-CB96-7541-AB77-2BCC9C6D2C09}"/>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1D26F9A4-24E8-51D5-BBD3-2CCF75A3AC1A}"/>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Ayetler</a:t>
              </a:r>
            </a:p>
          </p:txBody>
        </p:sp>
      </p:grpSp>
      <p:sp>
        <p:nvSpPr>
          <p:cNvPr id="10" name="Metin kutusu 9">
            <a:extLst>
              <a:ext uri="{FF2B5EF4-FFF2-40B4-BE49-F238E27FC236}">
                <a16:creationId xmlns:a16="http://schemas.microsoft.com/office/drawing/2014/main" id="{3967D0F2-91D8-E37A-8431-26549C0A880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09880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55583-8BF8-ED00-FFCA-F1FC71D49CF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8DAE470-1D9C-05BA-633A-42942973D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2FB0E715-707C-EB5C-B7B9-6EA22A4E40B6}"/>
              </a:ext>
            </a:extLst>
          </p:cNvPr>
          <p:cNvSpPr txBox="1"/>
          <p:nvPr/>
        </p:nvSpPr>
        <p:spPr>
          <a:xfrm>
            <a:off x="774492" y="2190200"/>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Akıl danışmak Allah’ın (c.c.) kullarına tavsiyesidir.</a:t>
            </a:r>
          </a:p>
        </p:txBody>
      </p:sp>
      <p:sp>
        <p:nvSpPr>
          <p:cNvPr id="2" name="Metin kutusu 1">
            <a:extLst>
              <a:ext uri="{FF2B5EF4-FFF2-40B4-BE49-F238E27FC236}">
                <a16:creationId xmlns:a16="http://schemas.microsoft.com/office/drawing/2014/main" id="{10AC517B-305E-960D-6BDD-76E33C9D979E}"/>
              </a:ext>
            </a:extLst>
          </p:cNvPr>
          <p:cNvSpPr txBox="1"/>
          <p:nvPr/>
        </p:nvSpPr>
        <p:spPr>
          <a:xfrm>
            <a:off x="459772" y="60943"/>
            <a:ext cx="769949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grpSp>
        <p:nvGrpSpPr>
          <p:cNvPr id="3" name="Grup 2">
            <a:extLst>
              <a:ext uri="{FF2B5EF4-FFF2-40B4-BE49-F238E27FC236}">
                <a16:creationId xmlns:a16="http://schemas.microsoft.com/office/drawing/2014/main" id="{D40EE0EB-484F-D8F5-EE08-D630131661F4}"/>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35D5FA4A-9FF6-FB48-6E92-5443D710E0ED}"/>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A1D7C6A7-45F3-2041-485D-0A8CDEE3375E}"/>
                </a:ext>
              </a:extLst>
            </p:cNvPr>
            <p:cNvSpPr txBox="1"/>
            <p:nvPr/>
          </p:nvSpPr>
          <p:spPr>
            <a:xfrm rot="20775164">
              <a:off x="5565742" y="819677"/>
              <a:ext cx="1188298" cy="369332"/>
            </a:xfrm>
            <a:prstGeom prst="rect">
              <a:avLst/>
            </a:prstGeom>
            <a:noFill/>
          </p:spPr>
          <p:txBody>
            <a:bodyPr wrap="square" rtlCol="0">
              <a:spAutoFit/>
            </a:bodyPr>
            <a:lstStyle/>
            <a:p>
              <a:pPr algn="ctr"/>
              <a:r>
                <a:rPr lang="tr-TR" b="1" dirty="0">
                  <a:solidFill>
                    <a:schemeClr val="bg1"/>
                  </a:solidFill>
                </a:rPr>
                <a:t>Ayetlerin</a:t>
              </a:r>
            </a:p>
          </p:txBody>
        </p:sp>
        <p:sp>
          <p:nvSpPr>
            <p:cNvPr id="9" name="Metin kutusu 8">
              <a:extLst>
                <a:ext uri="{FF2B5EF4-FFF2-40B4-BE49-F238E27FC236}">
                  <a16:creationId xmlns:a16="http://schemas.microsoft.com/office/drawing/2014/main" id="{1D5DD143-6532-8B0A-54BB-DA25A1E1EBF5}"/>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B9C63990-DC5D-1A74-5D33-0067832427ED}"/>
              </a:ext>
            </a:extLst>
          </p:cNvPr>
          <p:cNvSpPr txBox="1"/>
          <p:nvPr/>
        </p:nvSpPr>
        <p:spPr>
          <a:xfrm>
            <a:off x="774492" y="2993127"/>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Ortak görüş ve istişare müminlerin bir yöntemidir.</a:t>
            </a:r>
          </a:p>
        </p:txBody>
      </p:sp>
      <p:sp>
        <p:nvSpPr>
          <p:cNvPr id="11" name="Metin kutusu 10">
            <a:extLst>
              <a:ext uri="{FF2B5EF4-FFF2-40B4-BE49-F238E27FC236}">
                <a16:creationId xmlns:a16="http://schemas.microsoft.com/office/drawing/2014/main" id="{BDE245CF-31AC-6E20-1BEB-202F1FF1ECF7}"/>
              </a:ext>
            </a:extLst>
          </p:cNvPr>
          <p:cNvSpPr txBox="1"/>
          <p:nvPr/>
        </p:nvSpPr>
        <p:spPr>
          <a:xfrm>
            <a:off x="774491" y="3796054"/>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 (s.a.v.) halkın işlerinde danışmayı tercih ederdi.</a:t>
            </a:r>
          </a:p>
        </p:txBody>
      </p:sp>
      <p:sp>
        <p:nvSpPr>
          <p:cNvPr id="12" name="Metin kutusu 11">
            <a:extLst>
              <a:ext uri="{FF2B5EF4-FFF2-40B4-BE49-F238E27FC236}">
                <a16:creationId xmlns:a16="http://schemas.microsoft.com/office/drawing/2014/main" id="{B9C4C9CE-C28F-594B-A35E-15BEA880782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8057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71" y="5405582"/>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693593"/>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 Peygamberimiz Hendek savaşında </a:t>
            </a:r>
            <a:r>
              <a:rPr lang="tr-TR" sz="2200" dirty="0" err="1">
                <a:latin typeface="Arial" panose="020B0604020202020204" pitchFamily="34" charset="0"/>
                <a:cs typeface="Arial" panose="020B0604020202020204" pitchFamily="34" charset="0"/>
              </a:rPr>
              <a:t>Selmân</a:t>
            </a:r>
            <a:r>
              <a:rPr lang="tr-TR" sz="2200" dirty="0">
                <a:latin typeface="Arial" panose="020B0604020202020204" pitchFamily="34" charset="0"/>
                <a:cs typeface="Arial" panose="020B0604020202020204" pitchFamily="34" charset="0"/>
              </a:rPr>
              <a:t>-ı Fârisî adlı </a:t>
            </a:r>
            <a:r>
              <a:rPr lang="tr-TR" sz="2200" dirty="0" err="1">
                <a:latin typeface="Arial" panose="020B0604020202020204" pitchFamily="34" charset="0"/>
                <a:cs typeface="Arial" panose="020B0604020202020204" pitchFamily="34" charset="0"/>
              </a:rPr>
              <a:t>sahabinin</a:t>
            </a:r>
            <a:r>
              <a:rPr lang="tr-TR" sz="2200" dirty="0">
                <a:latin typeface="Arial" panose="020B0604020202020204" pitchFamily="34" charset="0"/>
                <a:cs typeface="Arial" panose="020B0604020202020204" pitchFamily="34" charset="0"/>
              </a:rPr>
              <a:t> hendek kazma fikrini benimsemiştir. </a:t>
            </a:r>
          </a:p>
          <a:p>
            <a:pPr>
              <a:spcAft>
                <a:spcPts val="600"/>
              </a:spcAft>
            </a:pPr>
            <a:r>
              <a:rPr lang="tr-TR" sz="2200" dirty="0">
                <a:latin typeface="Arial" panose="020B0604020202020204" pitchFamily="34" charset="0"/>
                <a:cs typeface="Arial" panose="020B0604020202020204" pitchFamily="34" charset="0"/>
              </a:rPr>
              <a:t>• Hz. Ali, Peygamberimizin kızı Fatıma ile evlenmek istediğinde, Peygamberimiz kızının görüşünü almıştır. </a:t>
            </a:r>
          </a:p>
          <a:p>
            <a:pPr>
              <a:spcAft>
                <a:spcPts val="600"/>
              </a:spcAft>
            </a:pPr>
            <a:r>
              <a:rPr lang="tr-TR" sz="2200" dirty="0">
                <a:latin typeface="Arial" panose="020B0604020202020204" pitchFamily="34" charset="0"/>
                <a:cs typeface="Arial" panose="020B0604020202020204" pitchFamily="34" charset="0"/>
              </a:rPr>
              <a:t>• Peygamberimiz Bedir Savaşı’nda </a:t>
            </a:r>
            <a:r>
              <a:rPr lang="tr-TR" sz="2200" dirty="0" err="1">
                <a:latin typeface="Arial" panose="020B0604020202020204" pitchFamily="34" charset="0"/>
                <a:cs typeface="Arial" panose="020B0604020202020204" pitchFamily="34" charset="0"/>
              </a:rPr>
              <a:t>Hubâb</a:t>
            </a:r>
            <a:r>
              <a:rPr lang="tr-TR" sz="2200" dirty="0">
                <a:latin typeface="Arial" panose="020B0604020202020204" pitchFamily="34" charset="0"/>
                <a:cs typeface="Arial" panose="020B0604020202020204" pitchFamily="34" charset="0"/>
              </a:rPr>
              <a:t> adlı </a:t>
            </a:r>
            <a:r>
              <a:rPr lang="tr-TR" sz="2200" dirty="0" err="1">
                <a:latin typeface="Arial" panose="020B0604020202020204" pitchFamily="34" charset="0"/>
                <a:cs typeface="Arial" panose="020B0604020202020204" pitchFamily="34" charset="0"/>
              </a:rPr>
              <a:t>sahabinin</a:t>
            </a:r>
            <a:r>
              <a:rPr lang="tr-TR" sz="2200" dirty="0">
                <a:latin typeface="Arial" panose="020B0604020202020204" pitchFamily="34" charset="0"/>
                <a:cs typeface="Arial" panose="020B0604020202020204" pitchFamily="34" charset="0"/>
              </a:rPr>
              <a:t> önerisiyle ordunun yerini değiştirmiştir.</a:t>
            </a:r>
          </a:p>
          <a:p>
            <a:pPr>
              <a:spcAft>
                <a:spcPts val="600"/>
              </a:spcAft>
            </a:pPr>
            <a:r>
              <a:rPr lang="tr-TR" sz="2200" b="1" dirty="0">
                <a:latin typeface="Arial" panose="020B0604020202020204" pitchFamily="34" charset="0"/>
                <a:cs typeface="Arial" panose="020B0604020202020204" pitchFamily="34" charset="0"/>
              </a:rPr>
              <a:t>Hz. Muhammed (s.a.v.) bu şekilde davranmakla aşağıdakilerden hangisini amaçlamış </a:t>
            </a:r>
            <a:r>
              <a:rPr lang="tr-TR" sz="2200" b="1" u="sng" dirty="0">
                <a:latin typeface="Arial" panose="020B0604020202020204" pitchFamily="34" charset="0"/>
                <a:cs typeface="Arial" panose="020B0604020202020204" pitchFamily="34" charset="0"/>
              </a:rPr>
              <a:t>olamaz</a:t>
            </a:r>
            <a:r>
              <a:rPr lang="tr-TR" sz="2200" b="1" dirty="0">
                <a:latin typeface="Arial" panose="020B0604020202020204" pitchFamily="34" charset="0"/>
                <a:cs typeface="Arial" panose="020B0604020202020204" pitchFamily="34" charset="0"/>
              </a:rPr>
              <a:t>? </a:t>
            </a:r>
          </a:p>
          <a:p>
            <a:pPr>
              <a:spcAft>
                <a:spcPts val="600"/>
              </a:spcAft>
            </a:pPr>
            <a:r>
              <a:rPr lang="tr-TR" sz="2200" dirty="0">
                <a:latin typeface="Arial" panose="020B0604020202020204" pitchFamily="34" charset="0"/>
                <a:cs typeface="Arial" panose="020B0604020202020204" pitchFamily="34" charset="0"/>
              </a:rPr>
              <a:t>A) İnsanların fikirlerine değer vermiş ve saygı duymuş olmayı </a:t>
            </a:r>
          </a:p>
          <a:p>
            <a:pPr>
              <a:spcAft>
                <a:spcPts val="600"/>
              </a:spcAft>
            </a:pPr>
            <a:r>
              <a:rPr lang="tr-TR" sz="2200" dirty="0">
                <a:latin typeface="Arial" panose="020B0604020202020204" pitchFamily="34" charset="0"/>
                <a:cs typeface="Arial" panose="020B0604020202020204" pitchFamily="34" charset="0"/>
              </a:rPr>
              <a:t>B) Konulara farklı bakış açıları kazandırmayı </a:t>
            </a:r>
          </a:p>
          <a:p>
            <a:pPr>
              <a:spcAft>
                <a:spcPts val="600"/>
              </a:spcAft>
            </a:pPr>
            <a:r>
              <a:rPr lang="tr-TR" sz="2200" dirty="0">
                <a:latin typeface="Arial" panose="020B0604020202020204" pitchFamily="34" charset="0"/>
                <a:cs typeface="Arial" panose="020B0604020202020204" pitchFamily="34" charset="0"/>
              </a:rPr>
              <a:t>C) Hata yapma ihtimalini azaltmayı </a:t>
            </a:r>
          </a:p>
          <a:p>
            <a:pPr>
              <a:spcAft>
                <a:spcPts val="600"/>
              </a:spcAft>
            </a:pPr>
            <a:r>
              <a:rPr lang="tr-TR" sz="2200" dirty="0">
                <a:latin typeface="Arial" panose="020B0604020202020204" pitchFamily="34" charset="0"/>
                <a:cs typeface="Arial" panose="020B0604020202020204" pitchFamily="34" charset="0"/>
              </a:rPr>
              <a:t>D) Sorumluluktan kaçınmayı</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7909529"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F0E13D-B51A-F940-82A1-310396C1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4" name="Metin kutusu 3">
            <a:extLst>
              <a:ext uri="{FF2B5EF4-FFF2-40B4-BE49-F238E27FC236}">
                <a16:creationId xmlns:a16="http://schemas.microsoft.com/office/drawing/2014/main" id="{C3673332-5A11-7CAC-5BE4-ED6BAF5B2D5D}"/>
              </a:ext>
            </a:extLst>
          </p:cNvPr>
          <p:cNvSpPr txBox="1"/>
          <p:nvPr/>
        </p:nvSpPr>
        <p:spPr>
          <a:xfrm>
            <a:off x="4037056" y="725483"/>
            <a:ext cx="7919187"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İstişare, bir konuda doğruyu bulmak için bilgisi olan kişilerle görüşmek ve fikir alışverişinde bulunmak anlamlarına gelir. </a:t>
            </a:r>
          </a:p>
        </p:txBody>
      </p:sp>
      <p:pic>
        <p:nvPicPr>
          <p:cNvPr id="12" name="Resim 11" descr="parmak, ekran görüntüsü, el, kişi, şahıs içeren bir resim&#10;&#10;Açıklama otomatik olarak oluşturuldu">
            <a:extLst>
              <a:ext uri="{FF2B5EF4-FFF2-40B4-BE49-F238E27FC236}">
                <a16:creationId xmlns:a16="http://schemas.microsoft.com/office/drawing/2014/main" id="{3F938889-AD51-E6ED-DD9B-7E5A03BD0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7" y="732517"/>
            <a:ext cx="3600000" cy="5400000"/>
          </a:xfrm>
          <a:prstGeom prst="rect">
            <a:avLst/>
          </a:prstGeom>
        </p:spPr>
      </p:pic>
      <p:sp>
        <p:nvSpPr>
          <p:cNvPr id="10" name="Metin kutusu 9">
            <a:extLst>
              <a:ext uri="{FF2B5EF4-FFF2-40B4-BE49-F238E27FC236}">
                <a16:creationId xmlns:a16="http://schemas.microsoft.com/office/drawing/2014/main" id="{F927A792-5915-D977-D58E-3F37B22F6EE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C48F9B06-00EB-37C9-A6F5-89CF558E5E1F}"/>
              </a:ext>
            </a:extLst>
          </p:cNvPr>
          <p:cNvSpPr txBox="1"/>
          <p:nvPr/>
        </p:nvSpPr>
        <p:spPr>
          <a:xfrm>
            <a:off x="4037055" y="2498019"/>
            <a:ext cx="7919187" cy="2400657"/>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Ailevî bir meselede eşlerin karara eşit düzeyde katılmasının aranması, ortak sorumluluk gerektiren konularda tek taraflı iradeye dayalı uygulamanın uygun görülmediğini vurgulamaktadır. </a:t>
            </a:r>
          </a:p>
        </p:txBody>
      </p:sp>
    </p:spTree>
    <p:extLst>
      <p:ext uri="{BB962C8B-B14F-4D97-AF65-F5344CB8AC3E}">
        <p14:creationId xmlns:p14="http://schemas.microsoft.com/office/powerpoint/2010/main" val="21577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F8DA69A3-FEC5-80D0-14BC-59C90753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842784"/>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4616648"/>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Her şey ehlinde bulunur. İlim âlimde bulunduğu gibi isabetli görüş de ilim ve irfan sahibi, tecrübeli ve basiretli kimselerde bulunur. Herhangi bir konuda bir bilgiye ulaşmak için o sahanın uzmanına müracaat edilir. Karar vermek için de gerekli bilgiler toplandıktan sonra ilim, tecrübe ve basiret sahibi kimselerle istişare edilir. İstişare yapılınca karar vermek için sorumlu kimse, istişareye katılan sorumlular arasından bazen çoğunluğun görüşüne göre bazen de azınlığın görüşüne, bazen de kendi görüşüne göre hareket edebilir. </a:t>
            </a:r>
          </a:p>
          <a:p>
            <a:pPr algn="just">
              <a:spcAft>
                <a:spcPts val="600"/>
              </a:spcAft>
            </a:pPr>
            <a:r>
              <a:rPr lang="tr-TR" sz="2200" b="1" dirty="0">
                <a:latin typeface="Arial" panose="020B0604020202020204" pitchFamily="34" charset="0"/>
                <a:cs typeface="Arial" panose="020B0604020202020204" pitchFamily="34" charset="0"/>
              </a:rPr>
              <a:t>Bu parçada aşağıdaki sorulardan hangisinin cevabı bulunmaktadır? </a:t>
            </a:r>
          </a:p>
          <a:p>
            <a:pPr algn="just">
              <a:spcAft>
                <a:spcPts val="600"/>
              </a:spcAft>
            </a:pPr>
            <a:r>
              <a:rPr lang="tr-TR" sz="2200" dirty="0">
                <a:latin typeface="Arial" panose="020B0604020202020204" pitchFamily="34" charset="0"/>
                <a:cs typeface="Arial" panose="020B0604020202020204" pitchFamily="34" charset="0"/>
              </a:rPr>
              <a:t>A) İstişarenin dindeki yeri nedir? </a:t>
            </a:r>
          </a:p>
          <a:p>
            <a:pPr algn="just">
              <a:spcAft>
                <a:spcPts val="600"/>
              </a:spcAft>
            </a:pPr>
            <a:r>
              <a:rPr lang="tr-TR" sz="2200" dirty="0">
                <a:latin typeface="Arial" panose="020B0604020202020204" pitchFamily="34" charset="0"/>
                <a:cs typeface="Arial" panose="020B0604020202020204" pitchFamily="34" charset="0"/>
              </a:rPr>
              <a:t>B) Hangi işlerde istişare yapılmaz? </a:t>
            </a:r>
          </a:p>
          <a:p>
            <a:pPr algn="just">
              <a:spcAft>
                <a:spcPts val="600"/>
              </a:spcAft>
            </a:pPr>
            <a:r>
              <a:rPr lang="tr-TR" sz="2200" dirty="0">
                <a:latin typeface="Arial" panose="020B0604020202020204" pitchFamily="34" charset="0"/>
                <a:cs typeface="Arial" panose="020B0604020202020204" pitchFamily="34" charset="0"/>
              </a:rPr>
              <a:t>C) İstişare sonucuna uymak zorunlu mudur? </a:t>
            </a:r>
          </a:p>
          <a:p>
            <a:pPr algn="just">
              <a:spcAft>
                <a:spcPts val="600"/>
              </a:spcAft>
            </a:pPr>
            <a:r>
              <a:rPr lang="tr-TR" sz="2200" dirty="0">
                <a:latin typeface="Arial" panose="020B0604020202020204" pitchFamily="34" charset="0"/>
                <a:cs typeface="Arial" panose="020B0604020202020204" pitchFamily="34" charset="0"/>
              </a:rPr>
              <a:t>D) Danışılacak kimsenin ülkenin şartlarını bilmesi gerekir mi? </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2" y="60943"/>
            <a:ext cx="7783896"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00258112-3221-6D62-5067-817B840CB847}"/>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9CA8B195-DC81-5874-632B-E37302A3D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169470"/>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693593"/>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İstişarenin amacına ulaşılabilmesi için uzman görüşüne dikkat etme ve ortak karara varabilme önemlidir. Yapılan istişare ile; </a:t>
            </a:r>
          </a:p>
          <a:p>
            <a:pPr algn="just">
              <a:spcAft>
                <a:spcPts val="600"/>
              </a:spcAft>
            </a:pPr>
            <a:r>
              <a:rPr lang="tr-TR" sz="2200" dirty="0">
                <a:latin typeface="Arial" panose="020B0604020202020204" pitchFamily="34" charset="0"/>
                <a:cs typeface="Arial" panose="020B0604020202020204" pitchFamily="34" charset="0"/>
              </a:rPr>
              <a:t>- Bir konuyu her açıdan değerlendirmek mümkün olur. Böylelikle hata payı en aza indirilmiş olur. </a:t>
            </a:r>
          </a:p>
          <a:p>
            <a:pPr algn="just">
              <a:spcAft>
                <a:spcPts val="600"/>
              </a:spcAft>
            </a:pPr>
            <a:r>
              <a:rPr lang="tr-TR" sz="2200" dirty="0">
                <a:latin typeface="Arial" panose="020B0604020202020204" pitchFamily="34" charset="0"/>
                <a:cs typeface="Arial" panose="020B0604020202020204" pitchFamily="34" charset="0"/>
              </a:rPr>
              <a:t>- Alınan karar olumsuz sonuçlara sebep olsa bile sorumluluk paylaşıldığı için birliktelik zarar görmez. İnsanların fikirlerine değer verilmiş olur. İnsanların güveni kazanılır.</a:t>
            </a:r>
          </a:p>
          <a:p>
            <a:pPr algn="just">
              <a:spcAft>
                <a:spcPts val="600"/>
              </a:spcAft>
            </a:pPr>
            <a:r>
              <a:rPr lang="tr-TR" sz="2200" b="1" dirty="0">
                <a:latin typeface="Arial" panose="020B0604020202020204" pitchFamily="34" charset="0"/>
                <a:cs typeface="Arial" panose="020B0604020202020204" pitchFamily="34" charset="0"/>
              </a:rPr>
              <a:t>Aşağıdaki atasözlerinden hangisi bu metinde anlatılan konuya işaret </a:t>
            </a:r>
            <a:r>
              <a:rPr lang="tr-TR" sz="2200" b="1" u="sng" dirty="0">
                <a:latin typeface="Arial" panose="020B0604020202020204" pitchFamily="34" charset="0"/>
                <a:cs typeface="Arial" panose="020B0604020202020204" pitchFamily="34" charset="0"/>
              </a:rPr>
              <a:t>etmez</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“Baca eğri de olsa dumanı doğru çıkar.” </a:t>
            </a:r>
          </a:p>
          <a:p>
            <a:pPr algn="just">
              <a:spcAft>
                <a:spcPts val="600"/>
              </a:spcAft>
            </a:pPr>
            <a:r>
              <a:rPr lang="tr-TR" sz="2200" dirty="0">
                <a:latin typeface="Arial" panose="020B0604020202020204" pitchFamily="34" charset="0"/>
                <a:cs typeface="Arial" panose="020B0604020202020204" pitchFamily="34" charset="0"/>
              </a:rPr>
              <a:t>B) “Danışan dağlar aşmış, danışmayan düz yolda şaşmış.” </a:t>
            </a:r>
          </a:p>
          <a:p>
            <a:pPr algn="just">
              <a:spcAft>
                <a:spcPts val="600"/>
              </a:spcAft>
            </a:pPr>
            <a:r>
              <a:rPr lang="tr-TR" sz="2200" dirty="0">
                <a:latin typeface="Arial" panose="020B0604020202020204" pitchFamily="34" charset="0"/>
                <a:cs typeface="Arial" panose="020B0604020202020204" pitchFamily="34" charset="0"/>
              </a:rPr>
              <a:t>C) “Bin bilsen de bir bilene sor.” </a:t>
            </a:r>
          </a:p>
          <a:p>
            <a:pPr algn="just">
              <a:spcAft>
                <a:spcPts val="600"/>
              </a:spcAft>
            </a:pPr>
            <a:r>
              <a:rPr lang="tr-TR" sz="2200" dirty="0">
                <a:latin typeface="Arial" panose="020B0604020202020204" pitchFamily="34" charset="0"/>
                <a:cs typeface="Arial" panose="020B0604020202020204" pitchFamily="34" charset="0"/>
              </a:rPr>
              <a:t>D) “Akıl akıldan üstündür.” </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75666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2" name="Metin kutusu 1">
            <a:extLst>
              <a:ext uri="{FF2B5EF4-FFF2-40B4-BE49-F238E27FC236}">
                <a16:creationId xmlns:a16="http://schemas.microsoft.com/office/drawing/2014/main" id="{F5E02864-156A-CA11-6895-8C7AB4F2C3DD}"/>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75077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3489184446"/>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Din ve vahiy kaynaklı konularda Hz. Peygamber ortak görüş ile hareket etmez. </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latin typeface="Arial" panose="020B0604020202020204" pitchFamily="34" charset="0"/>
                          <a:cs typeface="Arial" panose="020B0604020202020204" pitchFamily="34" charset="0"/>
                        </a:rPr>
                        <a:t>Bir konuda doğruyu bulmak için bilgili kişilerle görüşmek ve fikir alışverişinde bulunmaya</a:t>
                      </a:r>
                      <a:r>
                        <a:rPr lang="tr-TR" sz="1800" baseline="0" dirty="0">
                          <a:latin typeface="Arial" panose="020B0604020202020204" pitchFamily="34" charset="0"/>
                          <a:cs typeface="Arial" panose="020B0604020202020204" pitchFamily="34" charset="0"/>
                        </a:rPr>
                        <a:t> adalet denir.</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Peygamberimiz Selman-ı Farisi’nin Medine’nin etrafında derin ve geniş hendekler kazma fikrini kabul etti.</a:t>
                      </a: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Hz. Ali, Peygamberimizin kızı Hz. </a:t>
                      </a:r>
                      <a:r>
                        <a:rPr lang="tr-TR" sz="1800" dirty="0" err="1">
                          <a:latin typeface="Arial" panose="020B0604020202020204" pitchFamily="34" charset="0"/>
                          <a:cs typeface="Arial" panose="020B0604020202020204" pitchFamily="34" charset="0"/>
                        </a:rPr>
                        <a:t>Fatıma</a:t>
                      </a:r>
                      <a:r>
                        <a:rPr lang="tr-TR" sz="1800" dirty="0">
                          <a:latin typeface="Arial" panose="020B0604020202020204" pitchFamily="34" charset="0"/>
                          <a:cs typeface="Arial" panose="020B0604020202020204" pitchFamily="34" charset="0"/>
                        </a:rPr>
                        <a:t> ile evlenmek istediğinde önce amcasına danışmış ve görüşünü sormuştur. </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1800" kern="1200" dirty="0">
                          <a:solidFill>
                            <a:schemeClr val="tx1"/>
                          </a:solidFill>
                          <a:latin typeface="Arial" panose="020B0604020202020204" pitchFamily="34" charset="0"/>
                          <a:ea typeface="+mn-ea"/>
                          <a:cs typeface="Arial" panose="020B0604020202020204" pitchFamily="34" charset="0"/>
                        </a:rPr>
                        <a:t>Hz. Muhammed, </a:t>
                      </a:r>
                      <a:r>
                        <a:rPr lang="tr-TR" sz="1800" dirty="0" err="1">
                          <a:latin typeface="Arial" panose="020B0604020202020204" pitchFamily="34" charset="0"/>
                          <a:cs typeface="Arial" panose="020B0604020202020204" pitchFamily="34" charset="0"/>
                        </a:rPr>
                        <a:t>Hudeybiye</a:t>
                      </a:r>
                      <a:r>
                        <a:rPr lang="tr-TR" sz="1800" dirty="0">
                          <a:latin typeface="Arial" panose="020B0604020202020204" pitchFamily="34" charset="0"/>
                          <a:cs typeface="Arial" panose="020B0604020202020204" pitchFamily="34" charset="0"/>
                        </a:rPr>
                        <a:t> Antlaşması’nda </a:t>
                      </a:r>
                      <a:r>
                        <a:rPr lang="tr-TR" sz="1800" kern="1200" dirty="0">
                          <a:solidFill>
                            <a:schemeClr val="tx1"/>
                          </a:solidFill>
                          <a:latin typeface="Arial" panose="020B0604020202020204" pitchFamily="34" charset="0"/>
                          <a:ea typeface="+mn-ea"/>
                          <a:cs typeface="Arial" panose="020B0604020202020204" pitchFamily="34" charset="0"/>
                        </a:rPr>
                        <a:t>eşinin tavsiyesine göre davrandığında </a:t>
                      </a:r>
                      <a:r>
                        <a:rPr lang="fi-FI" sz="1800" kern="1200" dirty="0">
                          <a:solidFill>
                            <a:schemeClr val="tx1"/>
                          </a:solidFill>
                          <a:latin typeface="Arial" panose="020B0604020202020204" pitchFamily="34" charset="0"/>
                          <a:ea typeface="+mn-ea"/>
                          <a:cs typeface="Arial" panose="020B0604020202020204" pitchFamily="34" charset="0"/>
                        </a:rPr>
                        <a:t>ashab da onu takip etti</a:t>
                      </a:r>
                      <a:r>
                        <a:rPr lang="tr-TR" sz="1800" kern="1200" dirty="0">
                          <a:solidFill>
                            <a:schemeClr val="tx1"/>
                          </a:solidFill>
                          <a:latin typeface="Arial" panose="020B0604020202020204" pitchFamily="34" charset="0"/>
                          <a:ea typeface="+mn-ea"/>
                          <a:cs typeface="Arial" panose="020B0604020202020204" pitchFamily="34" charset="0"/>
                        </a:rPr>
                        <a:t>.</a:t>
                      </a: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800" dirty="0">
                          <a:latin typeface="Arial" panose="020B0604020202020204" pitchFamily="34" charset="0"/>
                          <a:cs typeface="Arial" panose="020B0604020202020204" pitchFamily="34" charset="0"/>
                        </a:rPr>
                        <a:t>Hz. Muhammed (s.a.v.) Bedir Savaşı’nda </a:t>
                      </a:r>
                      <a:r>
                        <a:rPr lang="tr-TR" sz="1800" dirty="0" err="1">
                          <a:latin typeface="Arial" panose="020B0604020202020204" pitchFamily="34" charset="0"/>
                          <a:cs typeface="Arial" panose="020B0604020202020204" pitchFamily="34" charset="0"/>
                        </a:rPr>
                        <a:t>Hubâb</a:t>
                      </a:r>
                      <a:r>
                        <a:rPr lang="tr-TR" sz="1800" dirty="0">
                          <a:latin typeface="Arial" panose="020B0604020202020204" pitchFamily="34" charset="0"/>
                          <a:cs typeface="Arial" panose="020B0604020202020204" pitchFamily="34" charset="0"/>
                        </a:rPr>
                        <a:t> adlı </a:t>
                      </a:r>
                      <a:r>
                        <a:rPr lang="tr-TR" sz="1800" dirty="0" err="1">
                          <a:latin typeface="Arial" panose="020B0604020202020204" pitchFamily="34" charset="0"/>
                          <a:cs typeface="Arial" panose="020B0604020202020204" pitchFamily="34" charset="0"/>
                        </a:rPr>
                        <a:t>sahabinin</a:t>
                      </a:r>
                      <a:r>
                        <a:rPr lang="tr-TR" sz="1800" dirty="0">
                          <a:latin typeface="Arial" panose="020B0604020202020204" pitchFamily="34" charset="0"/>
                          <a:cs typeface="Arial" panose="020B0604020202020204" pitchFamily="34" charset="0"/>
                        </a:rPr>
                        <a:t> önerisiyle ordunun yerini değiştirmiştir.</a:t>
                      </a: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Hz. Muhammed (s.a.v.) </a:t>
                      </a:r>
                      <a:r>
                        <a:rPr lang="tr-TR" sz="1800" kern="1200" dirty="0" err="1">
                          <a:solidFill>
                            <a:schemeClr val="tx1"/>
                          </a:solidFill>
                          <a:latin typeface="Arial" panose="020B0604020202020204" pitchFamily="34" charset="0"/>
                          <a:ea typeface="+mn-ea"/>
                          <a:cs typeface="Arial" panose="020B0604020202020204" pitchFamily="34" charset="0"/>
                        </a:rPr>
                        <a:t>Uhud</a:t>
                      </a:r>
                      <a:r>
                        <a:rPr lang="tr-TR" sz="1800" kern="1200" dirty="0">
                          <a:solidFill>
                            <a:schemeClr val="tx1"/>
                          </a:solidFill>
                          <a:latin typeface="Arial" panose="020B0604020202020204" pitchFamily="34" charset="0"/>
                          <a:ea typeface="+mn-ea"/>
                          <a:cs typeface="Arial" panose="020B0604020202020204" pitchFamily="34" charset="0"/>
                        </a:rPr>
                        <a:t> Savaşı öncesinde çoğunluğun görüşünü</a:t>
                      </a:r>
                      <a:r>
                        <a:rPr lang="tr-TR" sz="1800" kern="1200" baseline="0" dirty="0">
                          <a:solidFill>
                            <a:schemeClr val="tx1"/>
                          </a:solidFill>
                          <a:latin typeface="Arial" panose="020B0604020202020204" pitchFamily="34" charset="0"/>
                          <a:ea typeface="+mn-ea"/>
                          <a:cs typeface="Arial" panose="020B0604020202020204" pitchFamily="34" charset="0"/>
                        </a:rPr>
                        <a:t> değil ayeti esas alarak savunma savaşı yaptı.</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62171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2670580" y="5596094"/>
            <a:ext cx="5410903"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A7DB085E-33CE-19BD-F11F-8776BCF2EDC6}"/>
              </a:ext>
            </a:extLst>
          </p:cNvPr>
          <p:cNvSpPr/>
          <p:nvPr/>
        </p:nvSpPr>
        <p:spPr>
          <a:xfrm>
            <a:off x="2670578" y="4657786"/>
            <a:ext cx="3311121"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rot="5400000">
            <a:off x="8214844" y="4658934"/>
            <a:ext cx="224954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2670580" y="1379446"/>
            <a:ext cx="4758919"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a:off x="4063999" y="4192204"/>
            <a:ext cx="3296865"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a:off x="2670579" y="2323401"/>
            <a:ext cx="2631671"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a:off x="5476017" y="1849791"/>
            <a:ext cx="405355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Köşeleri Yuvarlatılmış 15">
            <a:extLst>
              <a:ext uri="{FF2B5EF4-FFF2-40B4-BE49-F238E27FC236}">
                <a16:creationId xmlns:a16="http://schemas.microsoft.com/office/drawing/2014/main" id="{D05E0743-2A52-6FA3-FBFF-51A2ADC40337}"/>
              </a:ext>
            </a:extLst>
          </p:cNvPr>
          <p:cNvSpPr/>
          <p:nvPr/>
        </p:nvSpPr>
        <p:spPr>
          <a:xfrm rot="5400000">
            <a:off x="6289756" y="4908202"/>
            <a:ext cx="1750999"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051344" y="2995292"/>
            <a:ext cx="3597383"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DANIŞMAK</a:t>
            </a:r>
          </a:p>
          <a:p>
            <a:pPr algn="ctr">
              <a:lnSpc>
                <a:spcPct val="150000"/>
              </a:lnSpc>
              <a:spcAft>
                <a:spcPts val="600"/>
              </a:spcAft>
            </a:pPr>
            <a:r>
              <a:rPr lang="tr-TR" b="1" dirty="0">
                <a:latin typeface="Arial" panose="020B0604020202020204" pitchFamily="34" charset="0"/>
                <a:cs typeface="Arial" panose="020B0604020202020204" pitchFamily="34" charset="0"/>
              </a:rPr>
              <a:t>İSTİŞARE</a:t>
            </a:r>
          </a:p>
          <a:p>
            <a:pPr algn="ctr">
              <a:lnSpc>
                <a:spcPct val="150000"/>
              </a:lnSpc>
              <a:spcAft>
                <a:spcPts val="600"/>
              </a:spcAft>
            </a:pPr>
            <a:r>
              <a:rPr lang="tr-TR" b="1" dirty="0">
                <a:latin typeface="Arial" panose="020B0604020202020204" pitchFamily="34" charset="0"/>
                <a:cs typeface="Arial" panose="020B0604020202020204" pitchFamily="34" charset="0"/>
              </a:rPr>
              <a:t>TECRÜBE</a:t>
            </a:r>
          </a:p>
          <a:p>
            <a:pPr algn="ctr">
              <a:lnSpc>
                <a:spcPct val="150000"/>
              </a:lnSpc>
              <a:spcAft>
                <a:spcPts val="600"/>
              </a:spcAft>
            </a:pPr>
            <a:r>
              <a:rPr lang="tr-TR" b="1" dirty="0">
                <a:latin typeface="Arial" panose="020B0604020202020204" pitchFamily="34" charset="0"/>
                <a:cs typeface="Arial" panose="020B0604020202020204" pitchFamily="34" charset="0"/>
              </a:rPr>
              <a:t>AKIL</a:t>
            </a:r>
          </a:p>
          <a:p>
            <a:pPr algn="ctr">
              <a:lnSpc>
                <a:spcPct val="150000"/>
              </a:lnSpc>
              <a:spcAft>
                <a:spcPts val="600"/>
              </a:spcAft>
            </a:pPr>
            <a:r>
              <a:rPr lang="tr-TR" b="1" dirty="0">
                <a:latin typeface="Arial" panose="020B0604020202020204" pitchFamily="34" charset="0"/>
                <a:cs typeface="Arial" panose="020B0604020202020204" pitchFamily="34" charset="0"/>
              </a:rPr>
              <a:t>BİLGİ</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1933863"/>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ŞURA</a:t>
            </a:r>
          </a:p>
          <a:p>
            <a:pPr algn="ctr">
              <a:lnSpc>
                <a:spcPct val="150000"/>
              </a:lnSpc>
              <a:spcAft>
                <a:spcPts val="600"/>
              </a:spcAft>
            </a:pPr>
            <a:r>
              <a:rPr lang="tr-TR" b="1" dirty="0">
                <a:latin typeface="Arial" panose="020B0604020202020204" pitchFamily="34" charset="0"/>
                <a:cs typeface="Arial" panose="020B0604020202020204" pitchFamily="34" charset="0"/>
              </a:rPr>
              <a:t>MESELE</a:t>
            </a:r>
          </a:p>
          <a:p>
            <a:pPr algn="ctr">
              <a:lnSpc>
                <a:spcPct val="150000"/>
              </a:lnSpc>
              <a:spcAft>
                <a:spcPts val="600"/>
              </a:spcAft>
            </a:pPr>
            <a:r>
              <a:rPr lang="tr-TR" b="1" dirty="0">
                <a:latin typeface="Arial" panose="020B0604020202020204" pitchFamily="34" charset="0"/>
                <a:cs typeface="Arial" panose="020B0604020202020204" pitchFamily="34" charset="0"/>
              </a:rPr>
              <a:t>GÖRÜŞ	</a:t>
            </a:r>
          </a:p>
          <a:p>
            <a:pPr algn="ctr">
              <a:lnSpc>
                <a:spcPct val="150000"/>
              </a:lnSpc>
              <a:spcAft>
                <a:spcPts val="600"/>
              </a:spcAft>
            </a:pPr>
            <a:r>
              <a:rPr lang="tr-TR" b="1" dirty="0">
                <a:latin typeface="Arial" panose="020B0604020202020204" pitchFamily="34" charset="0"/>
                <a:cs typeface="Arial" panose="020B0604020202020204" pitchFamily="34" charset="0"/>
              </a:rPr>
              <a:t>FİKİR</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graphicFrame>
        <p:nvGraphicFramePr>
          <p:cNvPr id="5" name="4 Tablo">
            <a:extLst>
              <a:ext uri="{FF2B5EF4-FFF2-40B4-BE49-F238E27FC236}">
                <a16:creationId xmlns:a16="http://schemas.microsoft.com/office/drawing/2014/main" id="{B98213F7-C701-20A5-69EF-71C820BE5141}"/>
              </a:ext>
            </a:extLst>
          </p:cNvPr>
          <p:cNvGraphicFramePr>
            <a:graphicFrameLocks noGrp="1"/>
          </p:cNvGraphicFramePr>
          <p:nvPr>
            <p:extLst>
              <p:ext uri="{D42A27DB-BD31-4B8C-83A1-F6EECF244321}">
                <p14:modId xmlns:p14="http://schemas.microsoft.com/office/powerpoint/2010/main" val="2816186606"/>
              </p:ext>
            </p:extLst>
          </p:nvPr>
        </p:nvGraphicFramePr>
        <p:xfrm>
          <a:off x="2496000" y="1336660"/>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Ü</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B</a:t>
                      </a:r>
                    </a:p>
                  </a:txBody>
                  <a:tcPr anchor="ctr"/>
                </a:tc>
                <a:extLst>
                  <a:ext uri="{0D108BD9-81ED-4DB2-BD59-A6C34878D82A}">
                    <a16:rowId xmlns:a16="http://schemas.microsoft.com/office/drawing/2014/main" val="10000"/>
                  </a:ext>
                </a:extLst>
              </a:tr>
              <a:tr h="468000">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E</a:t>
                      </a:r>
                    </a:p>
                  </a:txBody>
                  <a:tcPr anchor="ctr"/>
                </a:tc>
                <a:extLst>
                  <a:ext uri="{0D108BD9-81ED-4DB2-BD59-A6C34878D82A}">
                    <a16:rowId xmlns:a16="http://schemas.microsoft.com/office/drawing/2014/main" val="10001"/>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F</a:t>
                      </a:r>
                    </a:p>
                  </a:txBody>
                  <a:tcPr anchor="ctr"/>
                </a:tc>
                <a:extLst>
                  <a:ext uri="{0D108BD9-81ED-4DB2-BD59-A6C34878D82A}">
                    <a16:rowId xmlns:a16="http://schemas.microsoft.com/office/drawing/2014/main" val="10002"/>
                  </a:ext>
                </a:extLst>
              </a:tr>
              <a:tr h="468000">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F</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3"/>
                  </a:ext>
                </a:extLst>
              </a:tr>
              <a:tr h="468000">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A</a:t>
                      </a:r>
                    </a:p>
                  </a:txBody>
                  <a:tcPr anchor="ctr"/>
                </a:tc>
                <a:extLst>
                  <a:ext uri="{0D108BD9-81ED-4DB2-BD59-A6C34878D82A}">
                    <a16:rowId xmlns:a16="http://schemas.microsoft.com/office/drawing/2014/main" val="10004"/>
                  </a:ext>
                </a:extLst>
              </a:tr>
              <a:tr h="468000">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O</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F</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F</a:t>
                      </a:r>
                    </a:p>
                  </a:txBody>
                  <a:tcPr anchor="ctr"/>
                </a:tc>
                <a:extLst>
                  <a:ext uri="{0D108BD9-81ED-4DB2-BD59-A6C34878D82A}">
                    <a16:rowId xmlns:a16="http://schemas.microsoft.com/office/drawing/2014/main" val="10005"/>
                  </a:ext>
                </a:extLst>
              </a:tr>
              <a:tr h="468000">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G</a:t>
                      </a:r>
                    </a:p>
                  </a:txBody>
                  <a:tcPr anchor="ctr"/>
                </a:tc>
                <a:tc>
                  <a:txBody>
                    <a:bodyPr/>
                    <a:lstStyle/>
                    <a:p>
                      <a:pPr algn="ctr"/>
                      <a:r>
                        <a:rPr lang="tr-TR" sz="2000" kern="1200" dirty="0">
                          <a:solidFill>
                            <a:schemeClr val="tx1"/>
                          </a:solidFill>
                          <a:latin typeface="+mn-lt"/>
                          <a:ea typeface="+mn-ea"/>
                          <a:cs typeface="+mn-cs"/>
                        </a:rPr>
                        <a:t>Ö</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Ü</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Ğ</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6"/>
                  </a:ext>
                </a:extLst>
              </a:tr>
              <a:tr h="468000">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G</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K</a:t>
                      </a:r>
                    </a:p>
                  </a:txBody>
                  <a:tcPr anchor="ctr"/>
                </a:tc>
                <a:extLst>
                  <a:ext uri="{0D108BD9-81ED-4DB2-BD59-A6C34878D82A}">
                    <a16:rowId xmlns:a16="http://schemas.microsoft.com/office/drawing/2014/main" val="10007"/>
                  </a:ext>
                </a:extLst>
              </a:tr>
              <a:tr h="468000">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8"/>
                  </a:ext>
                </a:extLst>
              </a:tr>
              <a:tr h="468000">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Q</a:t>
                      </a:r>
                    </a:p>
                  </a:txBody>
                  <a:tcPr anchor="ctr"/>
                </a:tc>
                <a:tc>
                  <a:txBody>
                    <a:bodyPr/>
                    <a:lstStyle/>
                    <a:p>
                      <a:pPr algn="ctr"/>
                      <a:r>
                        <a:rPr lang="tr-TR" sz="2000" kern="1200" dirty="0">
                          <a:solidFill>
                            <a:schemeClr val="tx1"/>
                          </a:solidFill>
                          <a:latin typeface="+mn-lt"/>
                          <a:ea typeface="+mn-ea"/>
                          <a:cs typeface="+mn-cs"/>
                        </a:rPr>
                        <a:t>R</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2" grpId="0" animBg="1"/>
      <p:bldP spid="13"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66875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Selman-ı Farisi</a:t>
            </a: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Hz. Hatice (r.a.)</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İstişare</a:t>
            </a: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2475808" cy="461665"/>
          </a:xfrm>
          <a:prstGeom prst="rect">
            <a:avLst/>
          </a:prstGeom>
          <a:noFill/>
          <a:ln>
            <a:noFill/>
          </a:ln>
        </p:spPr>
        <p:txBody>
          <a:bodyPr wrap="square" rtlCol="0">
            <a:spAutoFit/>
          </a:bodyPr>
          <a:lstStyle/>
          <a:p>
            <a:pPr>
              <a:spcAft>
                <a:spcPts val="600"/>
              </a:spcAft>
            </a:pPr>
            <a:r>
              <a:rPr lang="tr-TR" sz="2400" b="1" dirty="0" err="1">
                <a:solidFill>
                  <a:schemeClr val="bg1"/>
                </a:solidFill>
                <a:latin typeface="Arial" panose="020B0604020202020204" pitchFamily="34" charset="0"/>
                <a:cs typeface="Arial" panose="020B0604020202020204" pitchFamily="34" charset="0"/>
              </a:rPr>
              <a:t>Akl</a:t>
            </a:r>
            <a:r>
              <a:rPr lang="tr-TR" sz="2400" b="1" dirty="0">
                <a:solidFill>
                  <a:schemeClr val="bg1"/>
                </a:solidFill>
                <a:latin typeface="Arial" panose="020B0604020202020204" pitchFamily="34" charset="0"/>
                <a:cs typeface="Arial" panose="020B0604020202020204" pitchFamily="34" charset="0"/>
              </a:rPr>
              <a:t>-ı selim</a:t>
            </a: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Açık fikirli</a:t>
            </a: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4" y="5582765"/>
            <a:ext cx="292201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Şura</a:t>
            </a: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243421"/>
            <a:ext cx="6443562" cy="707886"/>
          </a:xfrm>
          <a:prstGeom prst="rect">
            <a:avLst/>
          </a:prstGeom>
          <a:noFill/>
          <a:ln>
            <a:noFill/>
          </a:ln>
        </p:spPr>
        <p:txBody>
          <a:bodyPr wrap="square" rtlCol="0">
            <a:spAutoFit/>
          </a:bodyPr>
          <a:lstStyle/>
          <a:p>
            <a:pPr>
              <a:spcAft>
                <a:spcPts val="600"/>
              </a:spcAft>
            </a:pPr>
            <a:r>
              <a:rPr lang="de-DE" sz="2000" dirty="0" err="1">
                <a:solidFill>
                  <a:schemeClr val="bg1"/>
                </a:solidFill>
                <a:latin typeface="Arial" panose="020B0604020202020204" pitchFamily="34" charset="0"/>
                <a:cs typeface="Arial" panose="020B0604020202020204" pitchFamily="34" charset="0"/>
              </a:rPr>
              <a:t>Bir</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konuda</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bilgisi</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olan</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kişilerle</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görüşmek</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ve</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fikir</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alışverişi</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yapmak</a:t>
            </a:r>
            <a:endParaRPr lang="de-DE" sz="2000" dirty="0">
              <a:solidFill>
                <a:schemeClr val="bg1"/>
              </a:solidFill>
              <a:latin typeface="Arial" panose="020B0604020202020204" pitchFamily="34" charset="0"/>
              <a:cs typeface="Arial" panose="020B0604020202020204" pitchFamily="34" charset="0"/>
            </a:endParaRP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079259"/>
            <a:ext cx="644356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Olayları ve özellikle yenilikleri iyi anlayıp gereği gibi karşılayabilen kimse</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2918609"/>
            <a:ext cx="6608454"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İnsanların fikir alışverişinde bulunmak için toplandıkları meclis, konsey</a:t>
            </a:r>
            <a:endParaRPr lang="nn-NO" sz="2000" dirty="0">
              <a:solidFill>
                <a:schemeClr val="bg1"/>
              </a:solidFill>
              <a:latin typeface="Arial" panose="020B0604020202020204" pitchFamily="34" charset="0"/>
              <a:cs typeface="Arial" panose="020B0604020202020204" pitchFamily="34" charset="0"/>
            </a:endParaRP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768329"/>
            <a:ext cx="632364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Hüküm ve kararlarında doğruyu yanlıştan ayıran ortak karara varan akıl</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614555"/>
            <a:ext cx="6608454"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Medine’yi savunma konusunda önerisi kabul edilen sahabe</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446310"/>
            <a:ext cx="6443560"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(s.a.v.) kendisine ilk vahiy geldiğinde danıştığı kişi</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1" y="60943"/>
            <a:ext cx="755996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B7D70-E761-0AAA-9C7F-52A4B8529F9D}"/>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9E6364A1-069A-DE74-60C0-AFC1314BE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4FCC60B4-D9AB-425A-38B8-71EDB9877451}"/>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4" name="Metin kutusu 3">
            <a:extLst>
              <a:ext uri="{FF2B5EF4-FFF2-40B4-BE49-F238E27FC236}">
                <a16:creationId xmlns:a16="http://schemas.microsoft.com/office/drawing/2014/main" id="{4E8DF019-D49D-5E95-7D18-ACE2B63AD0AE}"/>
              </a:ext>
            </a:extLst>
          </p:cNvPr>
          <p:cNvSpPr txBox="1"/>
          <p:nvPr/>
        </p:nvSpPr>
        <p:spPr>
          <a:xfrm>
            <a:off x="4037056" y="725483"/>
            <a:ext cx="7919187" cy="1938992"/>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Peygamberimiz dünya ve toplum işlerinde tecrübeli kişilere fikir danışmıştır. Ancak din ve vahiy kaynaklı konularda Hz. Peygamber ortak görüş ile hareket etmez. </a:t>
            </a:r>
          </a:p>
        </p:txBody>
      </p:sp>
      <p:pic>
        <p:nvPicPr>
          <p:cNvPr id="6" name="Resim 5" descr="el yazısı, yazı tipi, tasarım içeren bir resim&#10;&#10;Açıklama otomatik olarak oluşturuldu">
            <a:extLst>
              <a:ext uri="{FF2B5EF4-FFF2-40B4-BE49-F238E27FC236}">
                <a16:creationId xmlns:a16="http://schemas.microsoft.com/office/drawing/2014/main" id="{B65A5C3C-097F-CA40-E4C8-7667625C9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10" name="Metin kutusu 9">
            <a:extLst>
              <a:ext uri="{FF2B5EF4-FFF2-40B4-BE49-F238E27FC236}">
                <a16:creationId xmlns:a16="http://schemas.microsoft.com/office/drawing/2014/main" id="{30D05320-0400-E2C1-6576-76B564AE0CE1}"/>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61C9A434-918F-6EC4-F2AF-E8A9BF5E2671}"/>
              </a:ext>
            </a:extLst>
          </p:cNvPr>
          <p:cNvSpPr txBox="1"/>
          <p:nvPr/>
        </p:nvSpPr>
        <p:spPr>
          <a:xfrm>
            <a:off x="4037055" y="2959683"/>
            <a:ext cx="7919187" cy="1938992"/>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Peygamber’in istişare yaptığı hususları iki başlık altında inceleyebiliriz. İlki ailevî konular ikincisi ümmetin / toplumun genel meseleleridir.</a:t>
            </a:r>
          </a:p>
        </p:txBody>
      </p:sp>
    </p:spTree>
    <p:extLst>
      <p:ext uri="{BB962C8B-B14F-4D97-AF65-F5344CB8AC3E}">
        <p14:creationId xmlns:p14="http://schemas.microsoft.com/office/powerpoint/2010/main" val="17994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C2CB3-FF35-9466-D09D-BA8A34F4EA1E}"/>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388AD160-FC42-AFA4-256C-252D9C883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4BAC84C-7F01-477C-53D9-BC312762F388}"/>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4" name="Metin kutusu 3">
            <a:extLst>
              <a:ext uri="{FF2B5EF4-FFF2-40B4-BE49-F238E27FC236}">
                <a16:creationId xmlns:a16="http://schemas.microsoft.com/office/drawing/2014/main" id="{DC3BF7F4-38A8-891F-3350-9A9F5FF868F8}"/>
              </a:ext>
            </a:extLst>
          </p:cNvPr>
          <p:cNvSpPr txBox="1"/>
          <p:nvPr/>
        </p:nvSpPr>
        <p:spPr>
          <a:xfrm>
            <a:off x="4015482" y="1725667"/>
            <a:ext cx="7919187" cy="1815882"/>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Kendisine ilk vahiy geldiğinde önce eşi          Hz. Hatice’ye (r.a.) danışmış ve ne yapacağını onunla konuşmuştur. Sonra da onun önerisiyle bilge bir kişi olan </a:t>
            </a:r>
            <a:r>
              <a:rPr lang="tr-TR" sz="2800" dirty="0" err="1">
                <a:latin typeface="Arial" panose="020B0604020202020204" pitchFamily="34" charset="0"/>
                <a:cs typeface="Arial" panose="020B0604020202020204" pitchFamily="34" charset="0"/>
              </a:rPr>
              <a:t>Varaka’ya</a:t>
            </a:r>
            <a:r>
              <a:rPr lang="tr-TR" sz="2800" dirty="0">
                <a:latin typeface="Arial" panose="020B0604020202020204" pitchFamily="34" charset="0"/>
                <a:cs typeface="Arial" panose="020B0604020202020204" pitchFamily="34" charset="0"/>
              </a:rPr>
              <a:t> gitmiştir.</a:t>
            </a:r>
          </a:p>
        </p:txBody>
      </p:sp>
      <p:sp>
        <p:nvSpPr>
          <p:cNvPr id="10" name="Metin kutusu 9">
            <a:extLst>
              <a:ext uri="{FF2B5EF4-FFF2-40B4-BE49-F238E27FC236}">
                <a16:creationId xmlns:a16="http://schemas.microsoft.com/office/drawing/2014/main" id="{28F4649F-CCDA-9190-5FFA-3FA77913F7DC}"/>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descr="kuş, gökyüzü, dış mekan, gündoğumu içeren bir resim&#10;&#10;Açıklama otomatik olarak oluşturuldu">
            <a:extLst>
              <a:ext uri="{FF2B5EF4-FFF2-40B4-BE49-F238E27FC236}">
                <a16:creationId xmlns:a16="http://schemas.microsoft.com/office/drawing/2014/main" id="{83D574E8-85ED-BAFD-7D54-A63078131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4EE691E8-FC93-D124-6866-78B1548EB974}"/>
              </a:ext>
            </a:extLst>
          </p:cNvPr>
          <p:cNvSpPr/>
          <p:nvPr/>
        </p:nvSpPr>
        <p:spPr>
          <a:xfrm>
            <a:off x="4015481" y="729000"/>
            <a:ext cx="239938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- 1</a:t>
            </a:r>
          </a:p>
        </p:txBody>
      </p:sp>
    </p:spTree>
    <p:extLst>
      <p:ext uri="{BB962C8B-B14F-4D97-AF65-F5344CB8AC3E}">
        <p14:creationId xmlns:p14="http://schemas.microsoft.com/office/powerpoint/2010/main" val="351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6887D-64E6-D275-C764-BD862AB89889}"/>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A6B4388E-591E-74B0-A610-C4E80E1BF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B795A46-C5DC-68E3-EDEF-34193C94ED2F}"/>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4" name="Metin kutusu 3">
            <a:extLst>
              <a:ext uri="{FF2B5EF4-FFF2-40B4-BE49-F238E27FC236}">
                <a16:creationId xmlns:a16="http://schemas.microsoft.com/office/drawing/2014/main" id="{7520D074-68FD-C338-13E3-AF683EA0B574}"/>
              </a:ext>
            </a:extLst>
          </p:cNvPr>
          <p:cNvSpPr txBox="1"/>
          <p:nvPr/>
        </p:nvSpPr>
        <p:spPr>
          <a:xfrm>
            <a:off x="4015482" y="1725667"/>
            <a:ext cx="7919187" cy="2246769"/>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Ali (r.a.), Medine’de iken Peygamberimizin (s.a.v.) kızı Hz. Fatıma (r.a.) ile evlenmek istediğinde önce kızına danışmış ve görüşünü sormuştur. Ardından onların evliliğine onay vermiştir.</a:t>
            </a:r>
          </a:p>
        </p:txBody>
      </p:sp>
      <p:sp>
        <p:nvSpPr>
          <p:cNvPr id="10" name="Metin kutusu 9">
            <a:extLst>
              <a:ext uri="{FF2B5EF4-FFF2-40B4-BE49-F238E27FC236}">
                <a16:creationId xmlns:a16="http://schemas.microsoft.com/office/drawing/2014/main" id="{AB7C956B-6059-7D36-3081-CA3220A7C07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6" name="Resim 5" descr="el, kalp, parmak, ekran görüntüsü içeren bir resim&#10;&#10;Açıklama otomatik olarak oluşturuldu">
            <a:extLst>
              <a:ext uri="{FF2B5EF4-FFF2-40B4-BE49-F238E27FC236}">
                <a16:creationId xmlns:a16="http://schemas.microsoft.com/office/drawing/2014/main" id="{2F27E923-2958-3FA4-ED60-A1E440838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A602ED41-3718-35B4-224A-F6CAADD4275D}"/>
              </a:ext>
            </a:extLst>
          </p:cNvPr>
          <p:cNvSpPr/>
          <p:nvPr/>
        </p:nvSpPr>
        <p:spPr>
          <a:xfrm>
            <a:off x="4015481" y="729000"/>
            <a:ext cx="239938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- 2</a:t>
            </a:r>
          </a:p>
        </p:txBody>
      </p:sp>
    </p:spTree>
    <p:extLst>
      <p:ext uri="{BB962C8B-B14F-4D97-AF65-F5344CB8AC3E}">
        <p14:creationId xmlns:p14="http://schemas.microsoft.com/office/powerpoint/2010/main" val="263835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BD210-3869-ACB2-82B7-FB1155979D2F}"/>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CC3747B4-E8F7-018C-1387-C4CEF9BE3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86E43E86-BF85-09A5-E817-D79B7371FCEF}"/>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4" name="Metin kutusu 3">
            <a:extLst>
              <a:ext uri="{FF2B5EF4-FFF2-40B4-BE49-F238E27FC236}">
                <a16:creationId xmlns:a16="http://schemas.microsoft.com/office/drawing/2014/main" id="{73C51FED-98A8-3098-6842-B9653E06F1E6}"/>
              </a:ext>
            </a:extLst>
          </p:cNvPr>
          <p:cNvSpPr txBox="1"/>
          <p:nvPr/>
        </p:nvSpPr>
        <p:spPr>
          <a:xfrm>
            <a:off x="4015483" y="1725667"/>
            <a:ext cx="7871718" cy="2492990"/>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Bölgede süren kıtlık yılında bir gün Halime Mekke’ye gelip </a:t>
            </a:r>
            <a:r>
              <a:rPr lang="tr-TR" sz="2600" dirty="0" err="1">
                <a:latin typeface="Arial" panose="020B0604020202020204" pitchFamily="34" charset="0"/>
                <a:cs typeface="Arial" panose="020B0604020202020204" pitchFamily="34" charset="0"/>
              </a:rPr>
              <a:t>Resûlullah'ı</a:t>
            </a:r>
            <a:r>
              <a:rPr lang="tr-TR" sz="2600" dirty="0">
                <a:latin typeface="Arial" panose="020B0604020202020204" pitchFamily="34" charset="0"/>
                <a:cs typeface="Arial" panose="020B0604020202020204" pitchFamily="34" charset="0"/>
              </a:rPr>
              <a:t> (sav) ziyaret etmişti. Halime köylerinde kuraklık olduğunu ve hayvanlarının telef olduğunu anlattı. Hz. Muhammed (s.a.v.) eşi Hz. Hatice’ye (r.a.) danışıp ne yapabileceklerini görüştü. </a:t>
            </a:r>
          </a:p>
        </p:txBody>
      </p:sp>
      <p:sp>
        <p:nvSpPr>
          <p:cNvPr id="10" name="Metin kutusu 9">
            <a:extLst>
              <a:ext uri="{FF2B5EF4-FFF2-40B4-BE49-F238E27FC236}">
                <a16:creationId xmlns:a16="http://schemas.microsoft.com/office/drawing/2014/main" id="{05580A97-E57E-D1C4-87AA-D63ED5C180C0}"/>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descr="kuraklık içeren bir resim&#10;&#10;Açıklama otomatik olarak oluşturuldu">
            <a:extLst>
              <a:ext uri="{FF2B5EF4-FFF2-40B4-BE49-F238E27FC236}">
                <a16:creationId xmlns:a16="http://schemas.microsoft.com/office/drawing/2014/main" id="{36C9ACFB-A126-61BE-F49E-2470F4D24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568E5596-769E-0659-ABF6-773FF6CD35B0}"/>
              </a:ext>
            </a:extLst>
          </p:cNvPr>
          <p:cNvSpPr/>
          <p:nvPr/>
        </p:nvSpPr>
        <p:spPr>
          <a:xfrm>
            <a:off x="4015481" y="729000"/>
            <a:ext cx="239938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- 3</a:t>
            </a:r>
          </a:p>
        </p:txBody>
      </p:sp>
      <p:sp>
        <p:nvSpPr>
          <p:cNvPr id="5" name="Metin kutusu 4">
            <a:extLst>
              <a:ext uri="{FF2B5EF4-FFF2-40B4-BE49-F238E27FC236}">
                <a16:creationId xmlns:a16="http://schemas.microsoft.com/office/drawing/2014/main" id="{E14E4100-647A-1793-08BA-EB86322DB08F}"/>
              </a:ext>
            </a:extLst>
          </p:cNvPr>
          <p:cNvSpPr txBox="1"/>
          <p:nvPr/>
        </p:nvSpPr>
        <p:spPr>
          <a:xfrm>
            <a:off x="4015483" y="4495796"/>
            <a:ext cx="7871718" cy="892552"/>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Hz. Hatice (r.a.) durumu öğrenince Halime’ye 40 koyun ve binmeleri için de bir deve hediye etmiştir.</a:t>
            </a:r>
          </a:p>
        </p:txBody>
      </p:sp>
    </p:spTree>
    <p:extLst>
      <p:ext uri="{BB962C8B-B14F-4D97-AF65-F5344CB8AC3E}">
        <p14:creationId xmlns:p14="http://schemas.microsoft.com/office/powerpoint/2010/main" val="139519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A7ED-B3AF-DED4-0A69-715A3D80A791}"/>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FA14422D-CD2E-9DAD-43E9-83EE3D086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DAA6E21-6EA1-2467-3D2D-7E87EEB2DAE6}"/>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4" name="Metin kutusu 3">
            <a:extLst>
              <a:ext uri="{FF2B5EF4-FFF2-40B4-BE49-F238E27FC236}">
                <a16:creationId xmlns:a16="http://schemas.microsoft.com/office/drawing/2014/main" id="{73E900C4-9FB6-2E75-3135-B3B7F4CD5678}"/>
              </a:ext>
            </a:extLst>
          </p:cNvPr>
          <p:cNvSpPr txBox="1"/>
          <p:nvPr/>
        </p:nvSpPr>
        <p:spPr>
          <a:xfrm>
            <a:off x="4015483" y="1725667"/>
            <a:ext cx="7871718" cy="2492990"/>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Bedir Savaşı öncesinde Hz. Peygamber orduyu susuz ve kumlu bir yere yerleştirmişti. Bu durum savaş stratejisi açısından pek uygun değildi. </a:t>
            </a:r>
            <a:r>
              <a:rPr lang="tr-TR" sz="2600" dirty="0" err="1">
                <a:latin typeface="Arial" panose="020B0604020202020204" pitchFamily="34" charset="0"/>
                <a:cs typeface="Arial" panose="020B0604020202020204" pitchFamily="34" charset="0"/>
              </a:rPr>
              <a:t>Hubâb</a:t>
            </a:r>
            <a:r>
              <a:rPr lang="tr-TR" sz="2600" dirty="0">
                <a:latin typeface="Arial" panose="020B0604020202020204" pitchFamily="34" charset="0"/>
                <a:cs typeface="Arial" panose="020B0604020202020204" pitchFamily="34" charset="0"/>
              </a:rPr>
              <a:t> b. </a:t>
            </a:r>
            <a:r>
              <a:rPr lang="tr-TR" sz="2600" dirty="0" err="1">
                <a:latin typeface="Arial" panose="020B0604020202020204" pitchFamily="34" charset="0"/>
                <a:cs typeface="Arial" panose="020B0604020202020204" pitchFamily="34" charset="0"/>
              </a:rPr>
              <a:t>Münzir</a:t>
            </a:r>
            <a:r>
              <a:rPr lang="tr-TR" sz="2600" dirty="0">
                <a:latin typeface="Arial" panose="020B0604020202020204" pitchFamily="34" charset="0"/>
                <a:cs typeface="Arial" panose="020B0604020202020204" pitchFamily="34" charset="0"/>
              </a:rPr>
              <a:t> (r.a.)Hz. Peygamber’e bu kararın Allah’ın (c.c.) emri ile mi yoksa savaş taktiği olarak mı alındığını sordu. </a:t>
            </a:r>
          </a:p>
        </p:txBody>
      </p:sp>
      <p:sp>
        <p:nvSpPr>
          <p:cNvPr id="10" name="Metin kutusu 9">
            <a:extLst>
              <a:ext uri="{FF2B5EF4-FFF2-40B4-BE49-F238E27FC236}">
                <a16:creationId xmlns:a16="http://schemas.microsoft.com/office/drawing/2014/main" id="{1F437A77-2763-02E5-2484-960A3ADEFE58}"/>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descr="dış mekan, yer, gökyüzü, manzara içeren bir resim&#10;&#10;Açıklama otomatik olarak oluşturuldu">
            <a:extLst>
              <a:ext uri="{FF2B5EF4-FFF2-40B4-BE49-F238E27FC236}">
                <a16:creationId xmlns:a16="http://schemas.microsoft.com/office/drawing/2014/main" id="{5956A7C6-B97C-51E0-9980-4BA2C018E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EEB41AAD-556D-8407-190A-CBEDA11AA037}"/>
              </a:ext>
            </a:extLst>
          </p:cNvPr>
          <p:cNvSpPr/>
          <p:nvPr/>
        </p:nvSpPr>
        <p:spPr>
          <a:xfrm>
            <a:off x="4015481" y="729000"/>
            <a:ext cx="239938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- 4</a:t>
            </a:r>
          </a:p>
        </p:txBody>
      </p:sp>
      <p:sp>
        <p:nvSpPr>
          <p:cNvPr id="5" name="Metin kutusu 4">
            <a:extLst>
              <a:ext uri="{FF2B5EF4-FFF2-40B4-BE49-F238E27FC236}">
                <a16:creationId xmlns:a16="http://schemas.microsoft.com/office/drawing/2014/main" id="{8E82628B-E9F5-70C0-429E-D7AE3F95857F}"/>
              </a:ext>
            </a:extLst>
          </p:cNvPr>
          <p:cNvSpPr txBox="1"/>
          <p:nvPr/>
        </p:nvSpPr>
        <p:spPr>
          <a:xfrm>
            <a:off x="4015483" y="4495796"/>
            <a:ext cx="7871718" cy="1692771"/>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Hz. Muhammed (s.a.v.) kendi tercihi olduğunu söyleyince başka bir yere mevzilenmelerinin daha uygun olacağını dile getirdi ve Hz. Peygamber (s.a.v.) de bu teklif doğrultusunda hareket etti.</a:t>
            </a:r>
          </a:p>
        </p:txBody>
      </p:sp>
    </p:spTree>
    <p:extLst>
      <p:ext uri="{BB962C8B-B14F-4D97-AF65-F5344CB8AC3E}">
        <p14:creationId xmlns:p14="http://schemas.microsoft.com/office/powerpoint/2010/main" val="333104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99583-D7BA-4958-AD35-892E4074575A}"/>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85088E2E-3130-B02F-4A0B-CB6478C1C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B211C5E-085F-33D7-B171-0574325BF706}"/>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4" name="Metin kutusu 3">
            <a:extLst>
              <a:ext uri="{FF2B5EF4-FFF2-40B4-BE49-F238E27FC236}">
                <a16:creationId xmlns:a16="http://schemas.microsoft.com/office/drawing/2014/main" id="{AC147292-1057-3B00-B897-998CAC0E9450}"/>
              </a:ext>
            </a:extLst>
          </p:cNvPr>
          <p:cNvSpPr txBox="1"/>
          <p:nvPr/>
        </p:nvSpPr>
        <p:spPr>
          <a:xfrm>
            <a:off x="4015483" y="1725667"/>
            <a:ext cx="7871718" cy="3693319"/>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Bedir Savaşının intikamını almak isteyen Kureyş müşrikleri Medine’ye karşı ordu hazırladı.                   Hz. Peygamber (s.a.v.) Uhud Savaşı’nda sahabeyle fikir alış verişi yaptı. İki farklı görüş ortaya çıktı. Bedir’e katılamayan gençler ve çoğunluk düşmanı şehir dışında karşılayıp meydan savaşını; yaşlı </a:t>
            </a:r>
            <a:r>
              <a:rPr lang="tr-TR" sz="2600" dirty="0" err="1">
                <a:latin typeface="Arial" panose="020B0604020202020204" pitchFamily="34" charset="0"/>
                <a:cs typeface="Arial" panose="020B0604020202020204" pitchFamily="34" charset="0"/>
              </a:rPr>
              <a:t>sahabelerden</a:t>
            </a:r>
            <a:r>
              <a:rPr lang="tr-TR" sz="2600" dirty="0">
                <a:latin typeface="Arial" panose="020B0604020202020204" pitchFamily="34" charset="0"/>
                <a:cs typeface="Arial" panose="020B0604020202020204" pitchFamily="34" charset="0"/>
              </a:rPr>
              <a:t> oluşan az bir grup ise şehirde kalıp savunma savaşını önerdi. Hz. Muhammed (s.a.v.) de çoğunluğun görüşüne uyarak Medine dışına çıktı. </a:t>
            </a:r>
          </a:p>
        </p:txBody>
      </p:sp>
      <p:sp>
        <p:nvSpPr>
          <p:cNvPr id="10" name="Metin kutusu 9">
            <a:extLst>
              <a:ext uri="{FF2B5EF4-FFF2-40B4-BE49-F238E27FC236}">
                <a16:creationId xmlns:a16="http://schemas.microsoft.com/office/drawing/2014/main" id="{D4C303BF-B73C-BBDB-95D1-5E7B8BF10EA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descr="bulut, gökyüzü, dış mekan, ekran görüntüsü içeren bir resim&#10;&#10;Açıklama otomatik olarak oluşturuldu">
            <a:extLst>
              <a:ext uri="{FF2B5EF4-FFF2-40B4-BE49-F238E27FC236}">
                <a16:creationId xmlns:a16="http://schemas.microsoft.com/office/drawing/2014/main" id="{51EEE77B-7D36-70B4-ABDC-6B781D394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7509CCF8-E69B-A383-4D74-99F7A3FDBF9B}"/>
              </a:ext>
            </a:extLst>
          </p:cNvPr>
          <p:cNvSpPr/>
          <p:nvPr/>
        </p:nvSpPr>
        <p:spPr>
          <a:xfrm>
            <a:off x="4015481" y="729000"/>
            <a:ext cx="239938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- 5</a:t>
            </a:r>
          </a:p>
        </p:txBody>
      </p:sp>
    </p:spTree>
    <p:extLst>
      <p:ext uri="{BB962C8B-B14F-4D97-AF65-F5344CB8AC3E}">
        <p14:creationId xmlns:p14="http://schemas.microsoft.com/office/powerpoint/2010/main" val="20971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6E3C4-2B03-3A57-42EC-629E715FE4CE}"/>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543E857B-A245-CD77-8C54-1BC8C44AA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90159F7E-D5C1-2920-4BF0-EF30A23E516A}"/>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HZ. MUHAMMED'İN (S.A.V.) İSTİŞAREYE ÖNEM VERMESİ</a:t>
            </a:r>
          </a:p>
        </p:txBody>
      </p:sp>
      <p:sp>
        <p:nvSpPr>
          <p:cNvPr id="4" name="Metin kutusu 3">
            <a:extLst>
              <a:ext uri="{FF2B5EF4-FFF2-40B4-BE49-F238E27FC236}">
                <a16:creationId xmlns:a16="http://schemas.microsoft.com/office/drawing/2014/main" id="{10BF8EAB-43CD-1191-E010-7C59C28FB690}"/>
              </a:ext>
            </a:extLst>
          </p:cNvPr>
          <p:cNvSpPr txBox="1"/>
          <p:nvPr/>
        </p:nvSpPr>
        <p:spPr>
          <a:xfrm>
            <a:off x="4015483" y="1725667"/>
            <a:ext cx="7871718" cy="2492990"/>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Mekkelilerin 627’de Medine’ye saldıracakları haberini alan Hz. Muhammed arkadaşlarını topladı. Bu toplantıda kentlerini savunmaları konusunu arkadaşlarıyla görüştü. Toplantıda İran asıllı Selman-ı Farisi adlı bir </a:t>
            </a:r>
            <a:r>
              <a:rPr lang="tr-TR" sz="2600" dirty="0" err="1">
                <a:latin typeface="Arial" panose="020B0604020202020204" pitchFamily="34" charset="0"/>
                <a:cs typeface="Arial" panose="020B0604020202020204" pitchFamily="34" charset="0"/>
              </a:rPr>
              <a:t>sahabi</a:t>
            </a:r>
            <a:r>
              <a:rPr lang="tr-TR" sz="2600" dirty="0">
                <a:latin typeface="Arial" panose="020B0604020202020204" pitchFamily="34" charset="0"/>
                <a:cs typeface="Arial" panose="020B0604020202020204" pitchFamily="34" charset="0"/>
              </a:rPr>
              <a:t> bir kentin savunması konusunda İran’da uygulanan bir taktiği anlattı.</a:t>
            </a:r>
          </a:p>
        </p:txBody>
      </p:sp>
      <p:sp>
        <p:nvSpPr>
          <p:cNvPr id="10" name="Metin kutusu 9">
            <a:extLst>
              <a:ext uri="{FF2B5EF4-FFF2-40B4-BE49-F238E27FC236}">
                <a16:creationId xmlns:a16="http://schemas.microsoft.com/office/drawing/2014/main" id="{F084F7B5-31EA-0699-DA8A-BF4166C77ED3}"/>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descr="dış mekan, gökyüzü, bulut, yer içeren bir resim&#10;&#10;Açıklama otomatik olarak oluşturuldu">
            <a:extLst>
              <a:ext uri="{FF2B5EF4-FFF2-40B4-BE49-F238E27FC236}">
                <a16:creationId xmlns:a16="http://schemas.microsoft.com/office/drawing/2014/main" id="{F5694967-8F0C-846A-4812-074CF6CE5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AA641FDF-B229-17B9-A98C-C7CBE84C3E9D}"/>
              </a:ext>
            </a:extLst>
          </p:cNvPr>
          <p:cNvSpPr/>
          <p:nvPr/>
        </p:nvSpPr>
        <p:spPr>
          <a:xfrm>
            <a:off x="4015481" y="729000"/>
            <a:ext cx="239938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- 6</a:t>
            </a:r>
          </a:p>
        </p:txBody>
      </p:sp>
      <p:sp>
        <p:nvSpPr>
          <p:cNvPr id="5" name="Metin kutusu 4">
            <a:extLst>
              <a:ext uri="{FF2B5EF4-FFF2-40B4-BE49-F238E27FC236}">
                <a16:creationId xmlns:a16="http://schemas.microsoft.com/office/drawing/2014/main" id="{C057E5CB-CB28-7853-DC46-16B5D0637DDC}"/>
              </a:ext>
            </a:extLst>
          </p:cNvPr>
          <p:cNvSpPr txBox="1"/>
          <p:nvPr/>
        </p:nvSpPr>
        <p:spPr>
          <a:xfrm>
            <a:off x="4015481" y="4512614"/>
            <a:ext cx="7871718" cy="1692771"/>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Bu taktiğe göre Medine’nin etrafında derin ve geniş hendekler kazılarak kent savunulacaktı. Bu taktik Hz. Muhammed’in hoşuna gitti; bu taktiğe göre Medine’yi savundular ve başarılı oldular.</a:t>
            </a:r>
          </a:p>
        </p:txBody>
      </p:sp>
    </p:spTree>
    <p:extLst>
      <p:ext uri="{BB962C8B-B14F-4D97-AF65-F5344CB8AC3E}">
        <p14:creationId xmlns:p14="http://schemas.microsoft.com/office/powerpoint/2010/main" val="5411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2561</Words>
  <Application>Microsoft Office PowerPoint</Application>
  <PresentationFormat>Geniş ekran</PresentationFormat>
  <Paragraphs>280</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63</cp:revision>
  <dcterms:created xsi:type="dcterms:W3CDTF">2023-08-29T09:05:15Z</dcterms:created>
  <dcterms:modified xsi:type="dcterms:W3CDTF">2024-02-29T19:43:09Z</dcterms:modified>
</cp:coreProperties>
</file>