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0" r:id="rId3"/>
    <p:sldId id="285" r:id="rId4"/>
    <p:sldId id="308" r:id="rId5"/>
    <p:sldId id="309" r:id="rId6"/>
    <p:sldId id="310" r:id="rId7"/>
    <p:sldId id="311" r:id="rId8"/>
    <p:sldId id="267" r:id="rId9"/>
    <p:sldId id="313" r:id="rId10"/>
    <p:sldId id="314" r:id="rId11"/>
    <p:sldId id="315" r:id="rId12"/>
    <p:sldId id="316" r:id="rId13"/>
    <p:sldId id="271" r:id="rId14"/>
    <p:sldId id="272" r:id="rId15"/>
    <p:sldId id="306" r:id="rId16"/>
    <p:sldId id="307" r:id="rId17"/>
    <p:sldId id="260" r:id="rId18"/>
    <p:sldId id="284" r:id="rId19"/>
    <p:sldId id="264" r:id="rId20"/>
    <p:sldId id="265" r:id="rId21"/>
    <p:sldId id="269" r:id="rId22"/>
    <p:sldId id="268" r:id="rId23"/>
    <p:sldId id="258"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63"/>
    <a:srgbClr val="F88508"/>
    <a:srgbClr val="365C7C"/>
    <a:srgbClr val="A5A5A5"/>
    <a:srgbClr val="0A5D98"/>
    <a:srgbClr val="49484E"/>
    <a:srgbClr val="934965"/>
    <a:srgbClr val="605E69"/>
    <a:srgbClr val="3030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1.03.2024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1.03.2024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yazı tipi, ekran görüntüsü, grafik içeren bir resim&#10;&#10;Açıklama otomatik olarak oluşturuldu">
            <a:extLst>
              <a:ext uri="{FF2B5EF4-FFF2-40B4-BE49-F238E27FC236}">
                <a16:creationId xmlns:a16="http://schemas.microsoft.com/office/drawing/2014/main" id="{07F22749-47E5-549B-7CF3-DAA3FDA6D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923330"/>
          </a:xfrm>
          <a:prstGeom prst="rect">
            <a:avLst/>
          </a:prstGeom>
          <a:solidFill>
            <a:srgbClr val="15051B"/>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6. KONU: HZ. MUHAMMED’İN (S.A.V.) İNSANLARA DEĞER VERMESİ </a:t>
            </a:r>
            <a:endParaRPr lang="en-US" sz="1800" b="1" dirty="0">
              <a:solidFill>
                <a:srgbClr val="F2FA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D0056-DD4F-D7DF-FD7A-0399E83BD051}"/>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F5AE5A9B-02F6-5C93-8FAE-244CC52C7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6E851A3-E4EA-B02B-400B-D7480E398B18}"/>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4" name="Metin kutusu 3">
            <a:extLst>
              <a:ext uri="{FF2B5EF4-FFF2-40B4-BE49-F238E27FC236}">
                <a16:creationId xmlns:a16="http://schemas.microsoft.com/office/drawing/2014/main" id="{713479F0-B27B-7F47-07DF-198FC123E038}"/>
              </a:ext>
            </a:extLst>
          </p:cNvPr>
          <p:cNvSpPr txBox="1"/>
          <p:nvPr/>
        </p:nvSpPr>
        <p:spPr>
          <a:xfrm>
            <a:off x="4015482" y="1725667"/>
            <a:ext cx="7919187" cy="2246769"/>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Hz. Peygamber, çeşitli nedenlerle Medine dışına çıktığı zaman gözleri görmeyen Abdullah İbn </a:t>
            </a:r>
            <a:r>
              <a:rPr lang="tr-TR" sz="2800" dirty="0" err="1">
                <a:latin typeface="Arial" panose="020B0604020202020204" pitchFamily="34" charset="0"/>
                <a:cs typeface="Arial" panose="020B0604020202020204" pitchFamily="34" charset="0"/>
              </a:rPr>
              <a:t>Ümmü</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Mektum</a:t>
            </a:r>
            <a:r>
              <a:rPr lang="tr-TR" sz="2800" dirty="0">
                <a:latin typeface="Arial" panose="020B0604020202020204" pitchFamily="34" charset="0"/>
                <a:cs typeface="Arial" panose="020B0604020202020204" pitchFamily="34" charset="0"/>
              </a:rPr>
              <a:t> ona vekalet etti ve geride kalanlara namaz kıldırdı. Bu görevin kendisine on üç defa verildiği kaydedilmektedir.</a:t>
            </a:r>
          </a:p>
        </p:txBody>
      </p:sp>
      <p:sp>
        <p:nvSpPr>
          <p:cNvPr id="10" name="Metin kutusu 9">
            <a:extLst>
              <a:ext uri="{FF2B5EF4-FFF2-40B4-BE49-F238E27FC236}">
                <a16:creationId xmlns:a16="http://schemas.microsoft.com/office/drawing/2014/main" id="{6C0C829D-AF99-34F1-5B80-A843809A585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Dikdörtgen: Köşeleri Yuvarlatılmış 7">
            <a:extLst>
              <a:ext uri="{FF2B5EF4-FFF2-40B4-BE49-F238E27FC236}">
                <a16:creationId xmlns:a16="http://schemas.microsoft.com/office/drawing/2014/main" id="{07DC0ECC-768D-B10C-BD29-ADFECA3414F8}"/>
              </a:ext>
            </a:extLst>
          </p:cNvPr>
          <p:cNvSpPr/>
          <p:nvPr/>
        </p:nvSpPr>
        <p:spPr>
          <a:xfrm>
            <a:off x="4015481" y="729000"/>
            <a:ext cx="241345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- 7</a:t>
            </a:r>
          </a:p>
        </p:txBody>
      </p:sp>
      <p:pic>
        <p:nvPicPr>
          <p:cNvPr id="6" name="Resim 5" descr="palmiye ağacı, Areka bitkileri, dış mekan, gökyüzü içeren bir resim&#10;&#10;Açıklama otomatik olarak oluşturuldu">
            <a:extLst>
              <a:ext uri="{FF2B5EF4-FFF2-40B4-BE49-F238E27FC236}">
                <a16:creationId xmlns:a16="http://schemas.microsoft.com/office/drawing/2014/main" id="{69B15FDD-9CDA-DC2D-7434-78DD0B28C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Tree>
    <p:extLst>
      <p:ext uri="{BB962C8B-B14F-4D97-AF65-F5344CB8AC3E}">
        <p14:creationId xmlns:p14="http://schemas.microsoft.com/office/powerpoint/2010/main" val="142817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EF716-4FE2-ADAC-AC28-4DCAF7DABD41}"/>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BBD52D7D-80E3-ECC6-6FBC-4C2F02FD7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85151E6A-904B-10B1-A7AF-029AE26729B8}"/>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4" name="Metin kutusu 3">
            <a:extLst>
              <a:ext uri="{FF2B5EF4-FFF2-40B4-BE49-F238E27FC236}">
                <a16:creationId xmlns:a16="http://schemas.microsoft.com/office/drawing/2014/main" id="{35F62B77-1C61-D8A7-FD05-72D1AF6089ED}"/>
              </a:ext>
            </a:extLst>
          </p:cNvPr>
          <p:cNvSpPr txBox="1"/>
          <p:nvPr/>
        </p:nvSpPr>
        <p:spPr>
          <a:xfrm>
            <a:off x="4015482" y="1725667"/>
            <a:ext cx="7919187" cy="2677656"/>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Bilal-i Habeşi ile Ebu </a:t>
            </a:r>
            <a:r>
              <a:rPr lang="tr-TR" sz="2800" dirty="0" err="1">
                <a:latin typeface="Arial" panose="020B0604020202020204" pitchFamily="34" charset="0"/>
                <a:cs typeface="Arial" panose="020B0604020202020204" pitchFamily="34" charset="0"/>
              </a:rPr>
              <a:t>Zerr</a:t>
            </a:r>
            <a:r>
              <a:rPr lang="tr-TR" sz="2800" dirty="0">
                <a:latin typeface="Arial" panose="020B0604020202020204" pitchFamily="34" charset="0"/>
                <a:cs typeface="Arial" panose="020B0604020202020204" pitchFamily="34" charset="0"/>
              </a:rPr>
              <a:t> arasında tartışma çıktı. Ebu </a:t>
            </a:r>
            <a:r>
              <a:rPr lang="tr-TR" sz="2800" dirty="0" err="1">
                <a:latin typeface="Arial" panose="020B0604020202020204" pitchFamily="34" charset="0"/>
                <a:cs typeface="Arial" panose="020B0604020202020204" pitchFamily="34" charset="0"/>
              </a:rPr>
              <a:t>Zerr</a:t>
            </a:r>
            <a:r>
              <a:rPr lang="tr-TR" sz="2800" dirty="0">
                <a:latin typeface="Arial" panose="020B0604020202020204" pitchFamily="34" charset="0"/>
                <a:cs typeface="Arial" panose="020B0604020202020204" pitchFamily="34" charset="0"/>
              </a:rPr>
              <a:t> Bilal-i Habeşi’ye “kara kadının oğlu” dediği için bu durumu Hz. Peygamber’e şikayet etti. O da Ebu </a:t>
            </a:r>
            <a:r>
              <a:rPr lang="tr-TR" sz="2800" dirty="0" err="1">
                <a:latin typeface="Arial" panose="020B0604020202020204" pitchFamily="34" charset="0"/>
                <a:cs typeface="Arial" panose="020B0604020202020204" pitchFamily="34" charset="0"/>
              </a:rPr>
              <a:t>Zerr’e</a:t>
            </a:r>
            <a:r>
              <a:rPr lang="tr-TR" sz="2800" dirty="0">
                <a:latin typeface="Arial" panose="020B0604020202020204" pitchFamily="34" charset="0"/>
                <a:cs typeface="Arial" panose="020B0604020202020204" pitchFamily="34" charset="0"/>
              </a:rPr>
              <a:t> “Sende cahiliye adetlerinden bir iz görüyorum” diye ikaz etti. Bilal-i Habeşi’den özür dilemesini emretti.</a:t>
            </a:r>
          </a:p>
        </p:txBody>
      </p:sp>
      <p:sp>
        <p:nvSpPr>
          <p:cNvPr id="10" name="Metin kutusu 9">
            <a:extLst>
              <a:ext uri="{FF2B5EF4-FFF2-40B4-BE49-F238E27FC236}">
                <a16:creationId xmlns:a16="http://schemas.microsoft.com/office/drawing/2014/main" id="{F9681FC3-D44C-ABCB-D8C2-7F61C9B6B03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6" name="Resim 5" descr="sanat içeren bir resim&#10;&#10;Açıklama otomatik olarak oluşturuldu">
            <a:extLst>
              <a:ext uri="{FF2B5EF4-FFF2-40B4-BE49-F238E27FC236}">
                <a16:creationId xmlns:a16="http://schemas.microsoft.com/office/drawing/2014/main" id="{C9F03C25-8010-13E9-6947-00CB9719C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2517"/>
            <a:ext cx="3600000" cy="5400000"/>
          </a:xfrm>
          <a:prstGeom prst="rect">
            <a:avLst/>
          </a:prstGeom>
        </p:spPr>
      </p:pic>
      <p:sp>
        <p:nvSpPr>
          <p:cNvPr id="8" name="Dikdörtgen: Köşeleri Yuvarlatılmış 7">
            <a:extLst>
              <a:ext uri="{FF2B5EF4-FFF2-40B4-BE49-F238E27FC236}">
                <a16:creationId xmlns:a16="http://schemas.microsoft.com/office/drawing/2014/main" id="{E1ECE24B-C648-7526-CD00-F0B75E885FBC}"/>
              </a:ext>
            </a:extLst>
          </p:cNvPr>
          <p:cNvSpPr/>
          <p:nvPr/>
        </p:nvSpPr>
        <p:spPr>
          <a:xfrm>
            <a:off x="4015481" y="729000"/>
            <a:ext cx="241345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- 8</a:t>
            </a:r>
          </a:p>
        </p:txBody>
      </p:sp>
    </p:spTree>
    <p:extLst>
      <p:ext uri="{BB962C8B-B14F-4D97-AF65-F5344CB8AC3E}">
        <p14:creationId xmlns:p14="http://schemas.microsoft.com/office/powerpoint/2010/main" val="295880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A60A9-FF10-C7EB-810B-9463483C506B}"/>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6356CFAF-6A1E-BEB1-5E2E-007DE8479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788B45A-CCF0-5F97-85D1-3E42EAADC16C}"/>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10" name="Metin kutusu 9">
            <a:extLst>
              <a:ext uri="{FF2B5EF4-FFF2-40B4-BE49-F238E27FC236}">
                <a16:creationId xmlns:a16="http://schemas.microsoft.com/office/drawing/2014/main" id="{6A23BC86-832B-C8E1-B29F-96E1AC8F50D6}"/>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5" name="Freeform 11">
            <a:extLst>
              <a:ext uri="{FF2B5EF4-FFF2-40B4-BE49-F238E27FC236}">
                <a16:creationId xmlns:a16="http://schemas.microsoft.com/office/drawing/2014/main" id="{5AC0A426-4EE8-3EDE-54AD-60EA963EA120}"/>
              </a:ext>
            </a:extLst>
          </p:cNvPr>
          <p:cNvSpPr/>
          <p:nvPr/>
        </p:nvSpPr>
        <p:spPr>
          <a:xfrm>
            <a:off x="387246" y="2116839"/>
            <a:ext cx="2458276" cy="2089036"/>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4B9AC1C5-E64C-1221-4A8F-161720CD2C32}"/>
              </a:ext>
            </a:extLst>
          </p:cNvPr>
          <p:cNvSpPr txBox="1"/>
          <p:nvPr/>
        </p:nvSpPr>
        <p:spPr>
          <a:xfrm>
            <a:off x="459772" y="2852249"/>
            <a:ext cx="2209187" cy="830997"/>
          </a:xfrm>
          <a:prstGeom prst="rect">
            <a:avLst/>
          </a:prstGeom>
          <a:noFill/>
        </p:spPr>
        <p:txBody>
          <a:bodyPr wrap="square" rtlCol="0">
            <a:spAutoFit/>
          </a:bodyPr>
          <a:lstStyle/>
          <a:p>
            <a:pPr algn="ctr"/>
            <a:r>
              <a:rPr lang="tr-TR" sz="2400" b="1" dirty="0">
                <a:latin typeface="Arial" panose="020B0604020202020204" pitchFamily="34" charset="0"/>
              </a:rPr>
              <a:t>Kavram Bilgisi</a:t>
            </a:r>
          </a:p>
        </p:txBody>
      </p:sp>
      <p:graphicFrame>
        <p:nvGraphicFramePr>
          <p:cNvPr id="7" name="Tablo 6">
            <a:extLst>
              <a:ext uri="{FF2B5EF4-FFF2-40B4-BE49-F238E27FC236}">
                <a16:creationId xmlns:a16="http://schemas.microsoft.com/office/drawing/2014/main" id="{7BA67BB6-70BE-94EF-0542-2234CCCE92DB}"/>
              </a:ext>
            </a:extLst>
          </p:cNvPr>
          <p:cNvGraphicFramePr>
            <a:graphicFrameLocks noGrp="1"/>
          </p:cNvGraphicFramePr>
          <p:nvPr>
            <p:extLst>
              <p:ext uri="{D42A27DB-BD31-4B8C-83A1-F6EECF244321}">
                <p14:modId xmlns:p14="http://schemas.microsoft.com/office/powerpoint/2010/main" val="2800290168"/>
              </p:ext>
            </p:extLst>
          </p:nvPr>
        </p:nvGraphicFramePr>
        <p:xfrm>
          <a:off x="3232768" y="1234560"/>
          <a:ext cx="8128000" cy="4571880"/>
        </p:xfrm>
        <a:graphic>
          <a:graphicData uri="http://schemas.openxmlformats.org/drawingml/2006/table">
            <a:tbl>
              <a:tblPr firstRow="1" bandRow="1">
                <a:tableStyleId>{0505E3EF-67EA-436B-97B2-0124C06EBD24}</a:tableStyleId>
              </a:tblPr>
              <a:tblGrid>
                <a:gridCol w="1944143">
                  <a:extLst>
                    <a:ext uri="{9D8B030D-6E8A-4147-A177-3AD203B41FA5}">
                      <a16:colId xmlns:a16="http://schemas.microsoft.com/office/drawing/2014/main" val="3964591706"/>
                    </a:ext>
                  </a:extLst>
                </a:gridCol>
                <a:gridCol w="6183857">
                  <a:extLst>
                    <a:ext uri="{9D8B030D-6E8A-4147-A177-3AD203B41FA5}">
                      <a16:colId xmlns:a16="http://schemas.microsoft.com/office/drawing/2014/main" val="2458151934"/>
                    </a:ext>
                  </a:extLst>
                </a:gridCol>
              </a:tblGrid>
              <a:tr h="1097220">
                <a:tc>
                  <a:txBody>
                    <a:bodyPr/>
                    <a:lstStyle/>
                    <a:p>
                      <a:pPr algn="ctr"/>
                      <a:r>
                        <a:rPr lang="tr-TR" sz="2800" b="1" dirty="0">
                          <a:latin typeface="Arial" panose="020B0604020202020204" pitchFamily="34" charset="0"/>
                          <a:cs typeface="Arial" panose="020B0604020202020204" pitchFamily="34" charset="0"/>
                        </a:rPr>
                        <a:t>Tevazu</a:t>
                      </a:r>
                    </a:p>
                  </a:txBody>
                  <a:tcPr anchor="ctr"/>
                </a:tc>
                <a:tc>
                  <a:txBody>
                    <a:bodyPr/>
                    <a:lstStyle/>
                    <a:p>
                      <a:r>
                        <a:rPr lang="tr-TR" sz="2400" b="0" dirty="0">
                          <a:latin typeface="Arial" panose="020B0604020202020204" pitchFamily="34" charset="0"/>
                          <a:cs typeface="Arial" panose="020B0604020202020204" pitchFamily="34" charset="0"/>
                        </a:rPr>
                        <a:t>Bir işte gösteriş yapmamak, alçakgönüllü ve ağırbaşlı olmaktır. </a:t>
                      </a:r>
                    </a:p>
                  </a:txBody>
                  <a:tcPr anchor="ctr"/>
                </a:tc>
                <a:extLst>
                  <a:ext uri="{0D108BD9-81ED-4DB2-BD59-A6C34878D82A}">
                    <a16:rowId xmlns:a16="http://schemas.microsoft.com/office/drawing/2014/main" val="786039647"/>
                  </a:ext>
                </a:extLst>
              </a:tr>
              <a:tr h="1097220">
                <a:tc>
                  <a:txBody>
                    <a:bodyPr/>
                    <a:lstStyle/>
                    <a:p>
                      <a:pPr algn="ctr"/>
                      <a:r>
                        <a:rPr lang="tr-TR" sz="2800" b="1" dirty="0">
                          <a:latin typeface="Arial" panose="020B0604020202020204" pitchFamily="34" charset="0"/>
                          <a:cs typeface="Arial" panose="020B0604020202020204" pitchFamily="34" charset="0"/>
                        </a:rPr>
                        <a:t>Sünnet</a:t>
                      </a:r>
                    </a:p>
                  </a:txBody>
                  <a:tcPr anchor="ctr"/>
                </a:tc>
                <a:tc>
                  <a:txBody>
                    <a:bodyPr/>
                    <a:lstStyle/>
                    <a:p>
                      <a:r>
                        <a:rPr lang="tr-TR" sz="2400" b="0" dirty="0">
                          <a:latin typeface="Arial" panose="020B0604020202020204" pitchFamily="34" charset="0"/>
                          <a:cs typeface="Arial" panose="020B0604020202020204" pitchFamily="34" charset="0"/>
                        </a:rPr>
                        <a:t>Hz. Muhammed’in (s.a.v.), söylemiş olduğu sözleri ve yol gösterici kural ve ilkelerinin bütünü </a:t>
                      </a:r>
                    </a:p>
                  </a:txBody>
                  <a:tcPr anchor="ctr"/>
                </a:tc>
                <a:extLst>
                  <a:ext uri="{0D108BD9-81ED-4DB2-BD59-A6C34878D82A}">
                    <a16:rowId xmlns:a16="http://schemas.microsoft.com/office/drawing/2014/main" val="4039052424"/>
                  </a:ext>
                </a:extLst>
              </a:tr>
              <a:tr h="1097220">
                <a:tc>
                  <a:txBody>
                    <a:bodyPr/>
                    <a:lstStyle/>
                    <a:p>
                      <a:pPr algn="ctr"/>
                      <a:r>
                        <a:rPr lang="tr-TR" sz="2800" b="1" dirty="0">
                          <a:latin typeface="Arial" panose="020B0604020202020204" pitchFamily="34" charset="0"/>
                          <a:cs typeface="Arial" panose="020B0604020202020204" pitchFamily="34" charset="0"/>
                        </a:rPr>
                        <a:t>Rol model</a:t>
                      </a:r>
                    </a:p>
                  </a:txBody>
                  <a:tcPr anchor="ctr"/>
                </a:tc>
                <a:tc>
                  <a:txBody>
                    <a:bodyPr/>
                    <a:lstStyle/>
                    <a:p>
                      <a:r>
                        <a:rPr lang="tr-TR" sz="2400" b="0" dirty="0">
                          <a:latin typeface="Arial" panose="020B0604020202020204" pitchFamily="34" charset="0"/>
                          <a:cs typeface="Arial" panose="020B0604020202020204" pitchFamily="34" charset="0"/>
                        </a:rPr>
                        <a:t>Bireyin toplumsal davranışlarını şekillendirerek benzer tutumlar sergilemeye eğilim gösterdiği kişiliktir.</a:t>
                      </a:r>
                    </a:p>
                  </a:txBody>
                  <a:tcPr anchor="ctr"/>
                </a:tc>
                <a:extLst>
                  <a:ext uri="{0D108BD9-81ED-4DB2-BD59-A6C34878D82A}">
                    <a16:rowId xmlns:a16="http://schemas.microsoft.com/office/drawing/2014/main" val="1253809941"/>
                  </a:ext>
                </a:extLst>
              </a:tr>
              <a:tr h="1097220">
                <a:tc>
                  <a:txBody>
                    <a:bodyPr/>
                    <a:lstStyle/>
                    <a:p>
                      <a:pPr algn="ctr"/>
                      <a:r>
                        <a:rPr lang="tr-TR" sz="2800" b="1" dirty="0" err="1">
                          <a:latin typeface="Arial" panose="020B0604020202020204" pitchFamily="34" charset="0"/>
                          <a:cs typeface="Arial" panose="020B0604020202020204" pitchFamily="34" charset="0"/>
                        </a:rPr>
                        <a:t>Üsve</a:t>
                      </a:r>
                      <a:r>
                        <a:rPr lang="tr-TR" sz="2800" b="1" dirty="0">
                          <a:latin typeface="Arial" panose="020B0604020202020204" pitchFamily="34" charset="0"/>
                          <a:cs typeface="Arial" panose="020B0604020202020204" pitchFamily="34" charset="0"/>
                        </a:rPr>
                        <a:t>-i </a:t>
                      </a:r>
                      <a:r>
                        <a:rPr lang="tr-TR" sz="2800" b="1" dirty="0" err="1">
                          <a:latin typeface="Arial" panose="020B0604020202020204" pitchFamily="34" charset="0"/>
                          <a:cs typeface="Arial" panose="020B0604020202020204" pitchFamily="34" charset="0"/>
                        </a:rPr>
                        <a:t>hasene</a:t>
                      </a:r>
                      <a:endParaRPr lang="tr-TR" sz="2800" b="1" dirty="0">
                        <a:latin typeface="Arial" panose="020B0604020202020204" pitchFamily="34" charset="0"/>
                        <a:cs typeface="Arial" panose="020B0604020202020204" pitchFamily="34" charset="0"/>
                      </a:endParaRPr>
                    </a:p>
                  </a:txBody>
                  <a:tcPr anchor="ctr"/>
                </a:tc>
                <a:tc>
                  <a:txBody>
                    <a:bodyPr/>
                    <a:lstStyle/>
                    <a:p>
                      <a:r>
                        <a:rPr lang="tr-TR" sz="2400" b="0" dirty="0">
                          <a:latin typeface="Arial" panose="020B0604020202020204" pitchFamily="34" charset="0"/>
                          <a:cs typeface="Arial" panose="020B0604020202020204" pitchFamily="34" charset="0"/>
                        </a:rPr>
                        <a:t>Hz. Peygamber’in (s.a.v.) insanlığa güzel örnek olması. </a:t>
                      </a:r>
                    </a:p>
                  </a:txBody>
                  <a:tcPr anchor="ctr"/>
                </a:tc>
                <a:extLst>
                  <a:ext uri="{0D108BD9-81ED-4DB2-BD59-A6C34878D82A}">
                    <a16:rowId xmlns:a16="http://schemas.microsoft.com/office/drawing/2014/main" val="2963096607"/>
                  </a:ext>
                </a:extLst>
              </a:tr>
            </a:tbl>
          </a:graphicData>
        </a:graphic>
      </p:graphicFrame>
    </p:spTree>
    <p:extLst>
      <p:ext uri="{BB962C8B-B14F-4D97-AF65-F5344CB8AC3E}">
        <p14:creationId xmlns:p14="http://schemas.microsoft.com/office/powerpoint/2010/main" val="389741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643017" cy="2477601"/>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 Bütün insanlar Âdem’den gelmiş, Âdem de topraktan yaratılmıştır. Arap’ın Arap olmayana, Arap olmayanın Arap’a, beyazın siyaha, siyahın da beyaza hiçbir üstünlüğü yoktur. Allah katında üstünlük ancak takva iledir </a:t>
            </a:r>
          </a:p>
          <a:p>
            <a:pPr algn="ctr">
              <a:spcAft>
                <a:spcPts val="600"/>
              </a:spcAft>
            </a:pPr>
            <a:r>
              <a:rPr lang="tr-TR" sz="3000" dirty="0">
                <a:latin typeface="Arial" panose="020B0604020202020204" pitchFamily="34" charset="0"/>
                <a:cs typeface="Arial" panose="020B0604020202020204" pitchFamily="34" charset="0"/>
              </a:rPr>
              <a:t>(Veda Hutbesi)</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0" y="60943"/>
            <a:ext cx="7586949"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Hadis</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İnsanlar yaratılış itibariyle eşittir.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88237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565742" y="819677"/>
              <a:ext cx="1188298" cy="369332"/>
            </a:xfrm>
            <a:prstGeom prst="rect">
              <a:avLst/>
            </a:prstGeom>
            <a:noFill/>
          </p:spPr>
          <p:txBody>
            <a:bodyPr wrap="square" rtlCol="0">
              <a:spAutoFit/>
            </a:bodyPr>
            <a:lstStyle/>
            <a:p>
              <a:pPr algn="ctr"/>
              <a:r>
                <a:rPr lang="tr-TR" b="1" dirty="0">
                  <a:solidFill>
                    <a:schemeClr val="bg1"/>
                  </a:solidFill>
                </a:rPr>
                <a:t>Hadislerin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2" y="2993127"/>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İnsanlığın atası birdir ve insan şerefli bir varlıktır.</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2" y="3796054"/>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Allah (c.c.) katında üstünlük dünyevî değil manevîdir.</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BA536-6995-5F16-1D50-F342505CEF3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C68AB79-3818-38CB-F45E-345169FE9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1EA5A704-6814-D821-8C1F-604B9744DD40}"/>
              </a:ext>
            </a:extLst>
          </p:cNvPr>
          <p:cNvSpPr txBox="1"/>
          <p:nvPr/>
        </p:nvSpPr>
        <p:spPr>
          <a:xfrm>
            <a:off x="774492" y="2190200"/>
            <a:ext cx="10643017" cy="2477601"/>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“Ey insanlar! Şüphesiz sizi bir erkek ile bir kadından yarattık, tanışasınız diye sizi kavim ve kabilelere ayırdık, Allah katında en değerli olanınız O’na itaatsizlikten en fazla sakınanınızdır. Allah her şeyi hakkıyla bilmektedir, her şeyden haberdardır </a:t>
            </a:r>
          </a:p>
          <a:p>
            <a:pPr algn="ctr">
              <a:spcAft>
                <a:spcPts val="600"/>
              </a:spcAft>
            </a:pP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Hucurât</a:t>
            </a:r>
            <a:r>
              <a:rPr lang="tr-TR" sz="3000" dirty="0">
                <a:latin typeface="Arial" panose="020B0604020202020204" pitchFamily="34" charset="0"/>
                <a:cs typeface="Arial" panose="020B0604020202020204" pitchFamily="34" charset="0"/>
              </a:rPr>
              <a:t> suresi, 13. ayet)</a:t>
            </a:r>
          </a:p>
        </p:txBody>
      </p:sp>
      <p:sp>
        <p:nvSpPr>
          <p:cNvPr id="2" name="Metin kutusu 1">
            <a:extLst>
              <a:ext uri="{FF2B5EF4-FFF2-40B4-BE49-F238E27FC236}">
                <a16:creationId xmlns:a16="http://schemas.microsoft.com/office/drawing/2014/main" id="{CBF018AE-D499-FC1A-BD93-F404AF536F51}"/>
              </a:ext>
            </a:extLst>
          </p:cNvPr>
          <p:cNvSpPr txBox="1"/>
          <p:nvPr/>
        </p:nvSpPr>
        <p:spPr>
          <a:xfrm>
            <a:off x="459770" y="60943"/>
            <a:ext cx="778389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grpSp>
        <p:nvGrpSpPr>
          <p:cNvPr id="3" name="Grup 2">
            <a:extLst>
              <a:ext uri="{FF2B5EF4-FFF2-40B4-BE49-F238E27FC236}">
                <a16:creationId xmlns:a16="http://schemas.microsoft.com/office/drawing/2014/main" id="{6E96016C-E4BE-65A8-11C1-D2ED3F199060}"/>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92B22A09-1DA8-7F5D-B2B9-3E05E33FBE8E}"/>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B9DEC603-CB96-7541-AB77-2BCC9C6D2C09}"/>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1D26F9A4-24E8-51D5-BBD3-2CCF75A3AC1A}"/>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0" name="Metin kutusu 9">
            <a:extLst>
              <a:ext uri="{FF2B5EF4-FFF2-40B4-BE49-F238E27FC236}">
                <a16:creationId xmlns:a16="http://schemas.microsoft.com/office/drawing/2014/main" id="{3967D0F2-91D8-E37A-8431-26549C0A880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09880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5583-8BF8-ED00-FFCA-F1FC71D49CF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8DAE470-1D9C-05BA-633A-42942973D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2FB0E715-707C-EB5C-B7B9-6EA22A4E40B6}"/>
              </a:ext>
            </a:extLst>
          </p:cNvPr>
          <p:cNvSpPr txBox="1"/>
          <p:nvPr/>
        </p:nvSpPr>
        <p:spPr>
          <a:xfrm>
            <a:off x="774492" y="2190200"/>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İnsanın kıymeti davranışlarının niteliğine bağlıdır. </a:t>
            </a:r>
          </a:p>
        </p:txBody>
      </p:sp>
      <p:sp>
        <p:nvSpPr>
          <p:cNvPr id="2" name="Metin kutusu 1">
            <a:extLst>
              <a:ext uri="{FF2B5EF4-FFF2-40B4-BE49-F238E27FC236}">
                <a16:creationId xmlns:a16="http://schemas.microsoft.com/office/drawing/2014/main" id="{10AC517B-305E-960D-6BDD-76E33C9D979E}"/>
              </a:ext>
            </a:extLst>
          </p:cNvPr>
          <p:cNvSpPr txBox="1"/>
          <p:nvPr/>
        </p:nvSpPr>
        <p:spPr>
          <a:xfrm>
            <a:off x="459771" y="60943"/>
            <a:ext cx="774169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grpSp>
        <p:nvGrpSpPr>
          <p:cNvPr id="3" name="Grup 2">
            <a:extLst>
              <a:ext uri="{FF2B5EF4-FFF2-40B4-BE49-F238E27FC236}">
                <a16:creationId xmlns:a16="http://schemas.microsoft.com/office/drawing/2014/main" id="{D40EE0EB-484F-D8F5-EE08-D630131661F4}"/>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35D5FA4A-9FF6-FB48-6E92-5443D710E0ED}"/>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A1D7C6A7-45F3-2041-485D-0A8CDEE3375E}"/>
                </a:ext>
              </a:extLst>
            </p:cNvPr>
            <p:cNvSpPr txBox="1"/>
            <p:nvPr/>
          </p:nvSpPr>
          <p:spPr>
            <a:xfrm rot="20775164">
              <a:off x="5565742" y="819677"/>
              <a:ext cx="1188298" cy="369332"/>
            </a:xfrm>
            <a:prstGeom prst="rect">
              <a:avLst/>
            </a:prstGeom>
            <a:noFill/>
          </p:spPr>
          <p:txBody>
            <a:bodyPr wrap="square" rtlCol="0">
              <a:spAutoFit/>
            </a:bodyPr>
            <a:lstStyle/>
            <a:p>
              <a:pPr algn="ctr"/>
              <a:r>
                <a:rPr lang="tr-TR" b="1" dirty="0">
                  <a:solidFill>
                    <a:schemeClr val="bg1"/>
                  </a:solidFill>
                </a:rPr>
                <a:t>Ayetin</a:t>
              </a:r>
            </a:p>
          </p:txBody>
        </p:sp>
        <p:sp>
          <p:nvSpPr>
            <p:cNvPr id="9" name="Metin kutusu 8">
              <a:extLst>
                <a:ext uri="{FF2B5EF4-FFF2-40B4-BE49-F238E27FC236}">
                  <a16:creationId xmlns:a16="http://schemas.microsoft.com/office/drawing/2014/main" id="{1D5DD143-6532-8B0A-54BB-DA25A1E1EBF5}"/>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B9C63990-DC5D-1A74-5D33-0067832427ED}"/>
              </a:ext>
            </a:extLst>
          </p:cNvPr>
          <p:cNvSpPr txBox="1"/>
          <p:nvPr/>
        </p:nvSpPr>
        <p:spPr>
          <a:xfrm>
            <a:off x="774492" y="2993127"/>
            <a:ext cx="10996594"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İnsanların farklılıkları üstünlük vesilesi sayılamaz.</a:t>
            </a:r>
          </a:p>
        </p:txBody>
      </p:sp>
      <p:sp>
        <p:nvSpPr>
          <p:cNvPr id="11" name="Metin kutusu 10">
            <a:extLst>
              <a:ext uri="{FF2B5EF4-FFF2-40B4-BE49-F238E27FC236}">
                <a16:creationId xmlns:a16="http://schemas.microsoft.com/office/drawing/2014/main" id="{BDE245CF-31AC-6E20-1BEB-202F1FF1ECF7}"/>
              </a:ext>
            </a:extLst>
          </p:cNvPr>
          <p:cNvSpPr txBox="1"/>
          <p:nvPr/>
        </p:nvSpPr>
        <p:spPr>
          <a:xfrm>
            <a:off x="774491" y="3796054"/>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Değişik milletlerden olmak bütünleşmeye engel değildir.</a:t>
            </a:r>
          </a:p>
        </p:txBody>
      </p:sp>
      <p:sp>
        <p:nvSpPr>
          <p:cNvPr id="12" name="Metin kutusu 11">
            <a:extLst>
              <a:ext uri="{FF2B5EF4-FFF2-40B4-BE49-F238E27FC236}">
                <a16:creationId xmlns:a16="http://schemas.microsoft.com/office/drawing/2014/main" id="{B9C4C9CE-C28F-594B-A35E-15BEA880782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8057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39" y="5088279"/>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385816"/>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Müslüman olmadan evvel bir Hristiyan ve İslam düşmanı olan, daha sonra bir heyetle Medine’ye gelen </a:t>
            </a:r>
            <a:r>
              <a:rPr lang="tr-TR" sz="2200" dirty="0" err="1">
                <a:latin typeface="Arial" panose="020B0604020202020204" pitchFamily="34" charset="0"/>
                <a:cs typeface="Arial" panose="020B0604020202020204" pitchFamily="34" charset="0"/>
              </a:rPr>
              <a:t>Adiy</a:t>
            </a:r>
            <a:r>
              <a:rPr lang="tr-TR" sz="2200" dirty="0">
                <a:latin typeface="Arial" panose="020B0604020202020204" pitchFamily="34" charset="0"/>
                <a:cs typeface="Arial" panose="020B0604020202020204" pitchFamily="34" charset="0"/>
              </a:rPr>
              <a:t> b. Hatim, Hz. Peygamber’in yanında akrabasından bir kadın ve çocukların bulunduğunu görünce, onda İran ve Bizans krallarının niteliklerinin bulunmadığını anlar. Hz. Peygamber, </a:t>
            </a:r>
            <a:r>
              <a:rPr lang="tr-TR" sz="2200" dirty="0" err="1">
                <a:latin typeface="Arial" panose="020B0604020202020204" pitchFamily="34" charset="0"/>
                <a:cs typeface="Arial" panose="020B0604020202020204" pitchFamily="34" charset="0"/>
              </a:rPr>
              <a:t>Adiy</a:t>
            </a:r>
            <a:r>
              <a:rPr lang="tr-TR" sz="2200" dirty="0">
                <a:latin typeface="Arial" panose="020B0604020202020204" pitchFamily="34" charset="0"/>
                <a:cs typeface="Arial" panose="020B0604020202020204" pitchFamily="34" charset="0"/>
              </a:rPr>
              <a:t> b. </a:t>
            </a:r>
            <a:r>
              <a:rPr lang="tr-TR" sz="2200" dirty="0" err="1">
                <a:latin typeface="Arial" panose="020B0604020202020204" pitchFamily="34" charset="0"/>
                <a:cs typeface="Arial" panose="020B0604020202020204" pitchFamily="34" charset="0"/>
              </a:rPr>
              <a:t>Hatim’i</a:t>
            </a:r>
            <a:r>
              <a:rPr lang="tr-TR" sz="2200" dirty="0">
                <a:latin typeface="Arial" panose="020B0604020202020204" pitchFamily="34" charset="0"/>
                <a:cs typeface="Arial" panose="020B0604020202020204" pitchFamily="34" charset="0"/>
              </a:rPr>
              <a:t> evine götürürken, kendisini durdurup sıkıntısını anlatan yaşlı bir kadının uzun müddet derdini dinler. Evine vardıklarında içi lif dolu deri minderi misafire verip kendisi yere oturur. onun bu davranışlarından ötürü </a:t>
            </a:r>
            <a:r>
              <a:rPr lang="tr-TR" sz="2200" dirty="0" err="1">
                <a:latin typeface="Arial" panose="020B0604020202020204" pitchFamily="34" charset="0"/>
                <a:cs typeface="Arial" panose="020B0604020202020204" pitchFamily="34" charset="0"/>
              </a:rPr>
              <a:t>Adiy</a:t>
            </a:r>
            <a:r>
              <a:rPr lang="tr-TR" sz="2200" dirty="0">
                <a:latin typeface="Arial" panose="020B0604020202020204" pitchFamily="34" charset="0"/>
                <a:cs typeface="Arial" panose="020B0604020202020204" pitchFamily="34" charset="0"/>
              </a:rPr>
              <a:t> b. Hatim “Vallahi bu bir kral değildir.” değerlendirmesini yapar ve sonunda Müslüman olur.</a:t>
            </a:r>
          </a:p>
          <a:p>
            <a:pPr>
              <a:spcAft>
                <a:spcPts val="600"/>
              </a:spcAft>
            </a:pPr>
            <a:r>
              <a:rPr lang="tr-TR" sz="2200" b="1" dirty="0">
                <a:latin typeface="Arial" panose="020B0604020202020204" pitchFamily="34" charset="0"/>
                <a:cs typeface="Arial" panose="020B0604020202020204" pitchFamily="34" charset="0"/>
              </a:rPr>
              <a:t>Bu parçada verilmek istenen mesaj Hz. Muhammed’in (s.a.v.) hangi yönüne işaret etmektedir? </a:t>
            </a:r>
          </a:p>
          <a:p>
            <a:pPr>
              <a:spcAft>
                <a:spcPts val="600"/>
              </a:spcAft>
            </a:pPr>
            <a:r>
              <a:rPr lang="tr-TR" sz="2200" dirty="0">
                <a:latin typeface="Arial" panose="020B0604020202020204" pitchFamily="34" charset="0"/>
                <a:cs typeface="Arial" panose="020B0604020202020204" pitchFamily="34" charset="0"/>
              </a:rPr>
              <a:t>A) Adaletli olması 			B) Dürüstlüğü </a:t>
            </a:r>
          </a:p>
          <a:p>
            <a:pPr>
              <a:spcAft>
                <a:spcPts val="600"/>
              </a:spcAft>
            </a:pPr>
            <a:r>
              <a:rPr lang="tr-TR" sz="2200" dirty="0">
                <a:latin typeface="Arial" panose="020B0604020202020204" pitchFamily="34" charset="0"/>
                <a:cs typeface="Arial" panose="020B0604020202020204" pitchFamily="34" charset="0"/>
              </a:rPr>
              <a:t>C) Kararlılığı 				D) İnsanlara değer vermesi</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800898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F8DA69A3-FEC5-80D0-14BC-59C90753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22" y="4496027"/>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4801314"/>
          </a:xfrm>
          <a:prstGeom prst="rect">
            <a:avLst/>
          </a:prstGeom>
          <a:noFill/>
          <a:ln>
            <a:noFill/>
          </a:ln>
        </p:spPr>
        <p:txBody>
          <a:bodyPr wrap="square" rtlCol="0">
            <a:spAutoFit/>
          </a:bodyPr>
          <a:lstStyle/>
          <a:p>
            <a:pPr>
              <a:spcAft>
                <a:spcPts val="600"/>
              </a:spcAft>
            </a:pPr>
            <a:r>
              <a:rPr lang="tr-TR" sz="2200" b="1" dirty="0">
                <a:latin typeface="Arial" panose="020B0604020202020204" pitchFamily="34" charset="0"/>
                <a:cs typeface="Arial" panose="020B0604020202020204" pitchFamily="34" charset="0"/>
              </a:rPr>
              <a:t>Derste Hz. Muhammed’in (s.a.v.) insanlara verdiği değeri anlatan öğretmen aşağıdakilerden hangisini örnek olarak </a:t>
            </a:r>
            <a:r>
              <a:rPr lang="tr-TR" sz="2200" b="1" u="sng" dirty="0">
                <a:latin typeface="Arial" panose="020B0604020202020204" pitchFamily="34" charset="0"/>
                <a:cs typeface="Arial" panose="020B0604020202020204" pitchFamily="34" charset="0"/>
              </a:rPr>
              <a:t>veremez</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Peygamberimiz kendisine sıkça uğrayan bir Yahudi çocuğunu hastalandığında ziyaret ederek memnun etmiştir. </a:t>
            </a:r>
          </a:p>
          <a:p>
            <a:pPr algn="just">
              <a:spcAft>
                <a:spcPts val="600"/>
              </a:spcAft>
            </a:pPr>
            <a:r>
              <a:rPr lang="tr-TR" sz="2200" dirty="0">
                <a:latin typeface="Arial" panose="020B0604020202020204" pitchFamily="34" charset="0"/>
                <a:cs typeface="Arial" panose="020B0604020202020204" pitchFamily="34" charset="0"/>
              </a:rPr>
              <a:t>B) Hz. Peygamber Müslüman olmayan komşularıyla iyi ilişkiler kurmuş, komşuluk haklarına dikkat etmiş, hastalandıklarında onları ziyaret etmiştir. </a:t>
            </a:r>
          </a:p>
          <a:p>
            <a:pPr algn="just">
              <a:spcAft>
                <a:spcPts val="600"/>
              </a:spcAft>
            </a:pPr>
            <a:r>
              <a:rPr lang="tr-TR" sz="2200" dirty="0">
                <a:latin typeface="Arial" panose="020B0604020202020204" pitchFamily="34" charset="0"/>
                <a:cs typeface="Arial" panose="020B0604020202020204" pitchFamily="34" charset="0"/>
              </a:rPr>
              <a:t>C) Uhud savaşında babaları şehit olan kız kardeşler Hz. Peygambere gelerek sıkıntı ve dertlerini anlatmışlardı. Hz. Peygamber de onları dinleyerek sorunlarına çözüm bulmuştu. </a:t>
            </a:r>
          </a:p>
          <a:p>
            <a:pPr algn="just">
              <a:spcAft>
                <a:spcPts val="600"/>
              </a:spcAft>
            </a:pPr>
            <a:r>
              <a:rPr lang="tr-TR" sz="2200" dirty="0">
                <a:latin typeface="Arial" panose="020B0604020202020204" pitchFamily="34" charset="0"/>
                <a:cs typeface="Arial" panose="020B0604020202020204" pitchFamily="34" charset="0"/>
              </a:rPr>
              <a:t>D) </a:t>
            </a:r>
            <a:r>
              <a:rPr lang="tr-TR" sz="2200" dirty="0" err="1">
                <a:latin typeface="Arial" panose="020B0604020202020204" pitchFamily="34" charset="0"/>
                <a:cs typeface="Arial" panose="020B0604020202020204" pitchFamily="34" charset="0"/>
              </a:rPr>
              <a:t>Mahzum</a:t>
            </a:r>
            <a:r>
              <a:rPr lang="tr-TR" sz="2200" dirty="0">
                <a:latin typeface="Arial" panose="020B0604020202020204" pitchFamily="34" charset="0"/>
                <a:cs typeface="Arial" panose="020B0604020202020204" pitchFamily="34" charset="0"/>
              </a:rPr>
              <a:t> </a:t>
            </a:r>
            <a:r>
              <a:rPr lang="tr-TR" sz="2200" dirty="0" err="1">
                <a:latin typeface="Arial" panose="020B0604020202020204" pitchFamily="34" charset="0"/>
                <a:cs typeface="Arial" panose="020B0604020202020204" pitchFamily="34" charset="0"/>
              </a:rPr>
              <a:t>Kabilesi’nden</a:t>
            </a:r>
            <a:r>
              <a:rPr lang="tr-TR" sz="2200" dirty="0">
                <a:latin typeface="Arial" panose="020B0604020202020204" pitchFamily="34" charset="0"/>
                <a:cs typeface="Arial" panose="020B0604020202020204" pitchFamily="34" charset="0"/>
              </a:rPr>
              <a:t> hırsızlık yapan bir kadına Hz. Peygamber’in verdiği cezayı düşürmesi için, kadının akrabaları Hz. Peygamber’in çok sevdiği </a:t>
            </a:r>
            <a:r>
              <a:rPr lang="tr-TR" sz="2200" dirty="0" err="1">
                <a:latin typeface="Arial" panose="020B0604020202020204" pitchFamily="34" charset="0"/>
                <a:cs typeface="Arial" panose="020B0604020202020204" pitchFamily="34" charset="0"/>
              </a:rPr>
              <a:t>Üsame’yi</a:t>
            </a:r>
            <a:r>
              <a:rPr lang="tr-TR" sz="2200" dirty="0">
                <a:latin typeface="Arial" panose="020B0604020202020204" pitchFamily="34" charset="0"/>
                <a:cs typeface="Arial" panose="020B0604020202020204" pitchFamily="34" charset="0"/>
              </a:rPr>
              <a:t> aracılık etmesi için gönderirler. Bu durum karşısında Hz. Muhammed (s.a.v.) “Kızım Fatıma da olsa mutlaka cezalandırırdım.” buyurmuştur.</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2" y="60943"/>
            <a:ext cx="778389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Metin kutusu 7">
            <a:extLst>
              <a:ext uri="{FF2B5EF4-FFF2-40B4-BE49-F238E27FC236}">
                <a16:creationId xmlns:a16="http://schemas.microsoft.com/office/drawing/2014/main" id="{00258112-3221-6D62-5067-817B840CB847}"/>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9CA8B195-DC81-5874-632B-E37302A3D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2675147"/>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3862596"/>
          </a:xfrm>
          <a:prstGeom prst="rect">
            <a:avLst/>
          </a:prstGeom>
          <a:noFill/>
          <a:ln>
            <a:noFill/>
          </a:ln>
        </p:spPr>
        <p:txBody>
          <a:bodyPr wrap="square" rtlCol="0">
            <a:spAutoFit/>
          </a:bodyPr>
          <a:lstStyle/>
          <a:p>
            <a:pPr>
              <a:spcAft>
                <a:spcPts val="600"/>
              </a:spcAft>
            </a:pPr>
            <a:r>
              <a:rPr lang="tr-TR" sz="2200" dirty="0">
                <a:latin typeface="Arial" panose="020B0604020202020204" pitchFamily="34" charset="0"/>
                <a:cs typeface="Arial" panose="020B0604020202020204" pitchFamily="34" charset="0"/>
              </a:rPr>
              <a:t>Hz. Muhammed (s.a.v.) insanlara değer verir, söz ve davranışlarıyla da bunu hissettirirdi.</a:t>
            </a:r>
          </a:p>
          <a:p>
            <a:pPr algn="just">
              <a:spcAft>
                <a:spcPts val="600"/>
              </a:spcAft>
            </a:pPr>
            <a:r>
              <a:rPr lang="tr-TR" sz="2200" b="1" dirty="0">
                <a:latin typeface="Arial" panose="020B0604020202020204" pitchFamily="34" charset="0"/>
                <a:cs typeface="Arial" panose="020B0604020202020204" pitchFamily="34" charset="0"/>
              </a:rPr>
              <a:t>Aşağıdakilerden hangisi Hz. Peygamber’in insanlara verdiği değeri kanıtlayan bir örnek </a:t>
            </a:r>
            <a:r>
              <a:rPr lang="tr-TR" sz="2200" b="1" u="sng" dirty="0">
                <a:latin typeface="Arial" panose="020B0604020202020204" pitchFamily="34" charset="0"/>
                <a:cs typeface="Arial" panose="020B0604020202020204" pitchFamily="34" charset="0"/>
              </a:rPr>
              <a:t>değildir</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Eldeki imkânları idareli kullanır, gereksiz harcamada bulunmazdı. </a:t>
            </a:r>
          </a:p>
          <a:p>
            <a:pPr>
              <a:spcAft>
                <a:spcPts val="600"/>
              </a:spcAft>
            </a:pPr>
            <a:r>
              <a:rPr lang="tr-TR" sz="2200" dirty="0">
                <a:latin typeface="Arial" panose="020B0604020202020204" pitchFamily="34" charset="0"/>
                <a:cs typeface="Arial" panose="020B0604020202020204" pitchFamily="34" charset="0"/>
              </a:rPr>
              <a:t>B) Az sözle çok şey ifade eder, tane tane, açık seçik ve herkesin anlayabileceği bir tarzda konuşurdu. </a:t>
            </a:r>
          </a:p>
          <a:p>
            <a:pPr algn="just">
              <a:spcAft>
                <a:spcPts val="600"/>
              </a:spcAft>
            </a:pPr>
            <a:r>
              <a:rPr lang="tr-TR" sz="2200" dirty="0">
                <a:latin typeface="Arial" panose="020B0604020202020204" pitchFamily="34" charset="0"/>
                <a:cs typeface="Arial" panose="020B0604020202020204" pitchFamily="34" charset="0"/>
              </a:rPr>
              <a:t>C) Kimsesizlere, yetim ve öksüzlere, yaşlılara ve hastalara sahip çıkardı. </a:t>
            </a:r>
          </a:p>
          <a:p>
            <a:pPr>
              <a:spcAft>
                <a:spcPts val="600"/>
              </a:spcAft>
            </a:pPr>
            <a:r>
              <a:rPr lang="tr-TR" sz="2200" dirty="0">
                <a:latin typeface="Arial" panose="020B0604020202020204" pitchFamily="34" charset="0"/>
                <a:cs typeface="Arial" panose="020B0604020202020204" pitchFamily="34" charset="0"/>
              </a:rPr>
              <a:t>D) Karşısındakini dinlediğini ve anladığını göstermek için yüzüne bakarak konuşurdu.</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791050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2" name="Metin kutusu 1">
            <a:extLst>
              <a:ext uri="{FF2B5EF4-FFF2-40B4-BE49-F238E27FC236}">
                <a16:creationId xmlns:a16="http://schemas.microsoft.com/office/drawing/2014/main" id="{F5E02864-156A-CA11-6895-8C7AB4F2C3DD}"/>
              </a:ext>
            </a:extLst>
          </p:cNvPr>
          <p:cNvSpPr txBox="1"/>
          <p:nvPr/>
        </p:nvSpPr>
        <p:spPr>
          <a:xfrm>
            <a:off x="0" y="603153"/>
            <a:ext cx="2276475"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F0E13D-B51A-F940-82A1-310396C1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671355" cy="369332"/>
          </a:xfrm>
          <a:prstGeom prst="rect">
            <a:avLst/>
          </a:prstGeom>
          <a:noFill/>
        </p:spPr>
        <p:txBody>
          <a:bodyPr wrap="square" rtlCol="0">
            <a:spAutoFit/>
          </a:bodyPr>
          <a:lstStyle/>
          <a:p>
            <a:r>
              <a:rPr lang="tr-TR" sz="1800" b="1" dirty="0">
                <a:solidFill>
                  <a:srgbClr val="F2FAFF"/>
                </a:solidFill>
                <a:latin typeface="Arial" panose="020B0604020202020204" pitchFamily="34" charset="0"/>
                <a:cs typeface="Arial" panose="020B0604020202020204" pitchFamily="34" charset="0"/>
              </a:rPr>
              <a:t>6. KONU: </a:t>
            </a:r>
            <a:r>
              <a:rPr lang="en-US" sz="1800" b="1" dirty="0">
                <a:solidFill>
                  <a:srgbClr val="F2FAFF"/>
                </a:solidFill>
                <a:latin typeface="Arial" panose="020B0604020202020204" pitchFamily="34" charset="0"/>
                <a:cs typeface="Arial" panose="020B0604020202020204" pitchFamily="34" charset="0"/>
              </a:rPr>
              <a:t>HZ. MUHAMMED’</a:t>
            </a:r>
            <a:r>
              <a:rPr lang="tr-TR" sz="1800" b="1" dirty="0">
                <a:solidFill>
                  <a:srgbClr val="F2FAFF"/>
                </a:solidFill>
                <a:latin typeface="Arial" panose="020B0604020202020204" pitchFamily="34" charset="0"/>
                <a:cs typeface="Arial" panose="020B0604020202020204" pitchFamily="34" charset="0"/>
              </a:rPr>
              <a:t>İ</a:t>
            </a:r>
            <a:r>
              <a:rPr lang="en-US" sz="1800" b="1" dirty="0">
                <a:solidFill>
                  <a:srgbClr val="F2FAFF"/>
                </a:solidFill>
                <a:latin typeface="Arial" panose="020B0604020202020204" pitchFamily="34" charset="0"/>
                <a:cs typeface="Arial" panose="020B0604020202020204" pitchFamily="34" charset="0"/>
              </a:rPr>
              <a:t>N (S.A.V.) İNSANLARA DEĞER VERMES</a:t>
            </a:r>
            <a:r>
              <a:rPr lang="tr-TR" sz="1800" b="1" dirty="0">
                <a:solidFill>
                  <a:srgbClr val="F2FAFF"/>
                </a:solidFill>
                <a:latin typeface="Arial" panose="020B0604020202020204" pitchFamily="34" charset="0"/>
                <a:cs typeface="Arial" panose="020B0604020202020204" pitchFamily="34" charset="0"/>
              </a:rPr>
              <a:t>İ</a:t>
            </a:r>
            <a:r>
              <a:rPr lang="en-US" sz="1800" b="1" dirty="0">
                <a:solidFill>
                  <a:srgbClr val="F2FAFF"/>
                </a:solidFill>
                <a:latin typeface="Arial" panose="020B0604020202020204" pitchFamily="34" charset="0"/>
                <a:cs typeface="Arial" panose="020B0604020202020204" pitchFamily="34" charset="0"/>
              </a:rPr>
              <a:t> </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037056" y="725483"/>
            <a:ext cx="7919187" cy="3108543"/>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Muhammed (s.a.v.) kadın ve erkek eşitsizliğinin olduğu cahiliye döneminde mazlumların hakkını savunmuş, kadınların hakkını korumuş ve kız çocuklarına değer verilmeyen bir dönemde kız çocuklarına şefkat göstermiş, insanlara da bu konuda uyarılar yapmıştır.</a:t>
            </a:r>
          </a:p>
        </p:txBody>
      </p:sp>
      <p:pic>
        <p:nvPicPr>
          <p:cNvPr id="9" name="Resim 8" descr="aksesuar, yardakçı, suç ortağı, bronz cilt, zemin, mektup, harf içeren bir resim&#10;&#10;Açıklama otomatik olarak oluşturuldu">
            <a:extLst>
              <a:ext uri="{FF2B5EF4-FFF2-40B4-BE49-F238E27FC236}">
                <a16:creationId xmlns:a16="http://schemas.microsoft.com/office/drawing/2014/main" id="{F5C78E6B-D5EE-8C82-8530-32EA824BC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10" name="Metin kutusu 9">
            <a:extLst>
              <a:ext uri="{FF2B5EF4-FFF2-40B4-BE49-F238E27FC236}">
                <a16:creationId xmlns:a16="http://schemas.microsoft.com/office/drawing/2014/main" id="{F927A792-5915-D977-D58E-3F37B22F6EE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7" name="Metin kutusu 6">
            <a:extLst>
              <a:ext uri="{FF2B5EF4-FFF2-40B4-BE49-F238E27FC236}">
                <a16:creationId xmlns:a16="http://schemas.microsoft.com/office/drawing/2014/main" id="{42BB0E6C-3245-B73E-9C8E-1838CB85F35C}"/>
              </a:ext>
            </a:extLst>
          </p:cNvPr>
          <p:cNvSpPr txBox="1"/>
          <p:nvPr/>
        </p:nvSpPr>
        <p:spPr>
          <a:xfrm>
            <a:off x="4037056" y="4129234"/>
            <a:ext cx="8049445" cy="1815882"/>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 Hz. Muhammed (s.a.v.), çocuklara değer verir, çocukları ile vakit geçirir, şakalaşır, oyunlar oynar, onlara çeşitli hediyeler verir ve yetim çocukları toplum içinde gözetirdi. </a:t>
            </a:r>
          </a:p>
        </p:txBody>
      </p:sp>
    </p:spTree>
    <p:extLst>
      <p:ext uri="{BB962C8B-B14F-4D97-AF65-F5344CB8AC3E}">
        <p14:creationId xmlns:p14="http://schemas.microsoft.com/office/powerpoint/2010/main" val="21577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8023046"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765241913"/>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algn="l"/>
                      <a:r>
                        <a:rPr lang="tr-TR" sz="1800" kern="1200" dirty="0">
                          <a:solidFill>
                            <a:schemeClr val="tx1"/>
                          </a:solidFill>
                          <a:latin typeface="Arial" panose="020B0604020202020204" pitchFamily="34" charset="0"/>
                          <a:ea typeface="+mn-ea"/>
                          <a:cs typeface="Arial" panose="020B0604020202020204" pitchFamily="34" charset="0"/>
                        </a:rPr>
                        <a:t>Hz. Muhammed (s.a.v.) mazlumların hakkını savunmuş, kadınların hakkını korumuştur.</a:t>
                      </a: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a:solidFill>
                            <a:schemeClr val="tx1"/>
                          </a:solidFill>
                          <a:latin typeface="Arial" panose="020B0604020202020204" pitchFamily="34" charset="0"/>
                          <a:ea typeface="+mn-ea"/>
                          <a:cs typeface="Arial" panose="020B0604020202020204" pitchFamily="34" charset="0"/>
                        </a:rPr>
                        <a:t>“Bu toplumun efendisi kimdir?” diyen birine</a:t>
                      </a:r>
                      <a:r>
                        <a:rPr lang="tr-TR" sz="1800" kern="1200" baseline="0" dirty="0">
                          <a:solidFill>
                            <a:schemeClr val="tx1"/>
                          </a:solidFill>
                          <a:latin typeface="Arial" panose="020B0604020202020204" pitchFamily="34" charset="0"/>
                          <a:ea typeface="+mn-ea"/>
                          <a:cs typeface="Arial" panose="020B0604020202020204" pitchFamily="34" charset="0"/>
                        </a:rPr>
                        <a:t> </a:t>
                      </a:r>
                      <a:r>
                        <a:rPr lang="tr-TR" sz="1800" kern="1200" dirty="0">
                          <a:solidFill>
                            <a:schemeClr val="tx1"/>
                          </a:solidFill>
                          <a:latin typeface="Arial" panose="020B0604020202020204" pitchFamily="34" charset="0"/>
                          <a:ea typeface="+mn-ea"/>
                          <a:cs typeface="Arial" panose="020B0604020202020204" pitchFamily="34" charset="0"/>
                        </a:rPr>
                        <a:t>Hz. Peygamber “Bir toplumun efendisi onu fethedendir.” buyurdu</a:t>
                      </a: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H</a:t>
                      </a:r>
                      <a:r>
                        <a:rPr lang="tr-TR" sz="1800" kern="1200" dirty="0">
                          <a:solidFill>
                            <a:schemeClr val="tx1"/>
                          </a:solidFill>
                          <a:latin typeface="Arial" panose="020B0604020202020204" pitchFamily="34" charset="0"/>
                          <a:ea typeface="+mn-ea"/>
                          <a:cs typeface="Arial" panose="020B0604020202020204" pitchFamily="34" charset="0"/>
                        </a:rPr>
                        <a:t>z. Muhammed (s.a.v.), çocuklara değer verir, onlarla vakit geçirir, şakalaşır, oyunlar oynar, onlara hediyeler verirdi. </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Medine’ye gelen biri, Hz. Peygamber’in İran ve Bizans krallarından</a:t>
                      </a:r>
                      <a:r>
                        <a:rPr lang="tr-TR" sz="1800" baseline="0" dirty="0">
                          <a:latin typeface="Arial" panose="020B0604020202020204" pitchFamily="34" charset="0"/>
                          <a:cs typeface="Arial" panose="020B0604020202020204" pitchFamily="34" charset="0"/>
                        </a:rPr>
                        <a:t> daha konforlu olduğunu belirtir</a:t>
                      </a:r>
                      <a:r>
                        <a:rPr lang="tr-TR" sz="1800" dirty="0">
                          <a:latin typeface="Arial" panose="020B0604020202020204" pitchFamily="34" charset="0"/>
                          <a:cs typeface="Arial" panose="020B0604020202020204" pitchFamily="34" charset="0"/>
                        </a:rPr>
                        <a:t>.</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1800" dirty="0">
                          <a:latin typeface="Arial" panose="020B0604020202020204" pitchFamily="34" charset="0"/>
                          <a:cs typeface="Arial" panose="020B0604020202020204" pitchFamily="34" charset="0"/>
                        </a:rPr>
                        <a:t>Hz. Peygamber komşularıyla iyi ilişkiler kurmuş, komşuluk haklarına dikkat etmiş, hastalandıklarında ziyaret etmiştir. </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tr-TR" sz="1800" dirty="0">
                          <a:latin typeface="Arial" panose="020B0604020202020204" pitchFamily="34" charset="0"/>
                          <a:cs typeface="Arial" panose="020B0604020202020204" pitchFamily="34" charset="0"/>
                        </a:rPr>
                        <a:t>Peygamberimiz cahiliye adetlerinin</a:t>
                      </a:r>
                      <a:r>
                        <a:rPr lang="tr-TR" sz="1800" baseline="0" dirty="0">
                          <a:latin typeface="Arial" panose="020B0604020202020204" pitchFamily="34" charset="0"/>
                          <a:cs typeface="Arial" panose="020B0604020202020204" pitchFamily="34" charset="0"/>
                        </a:rPr>
                        <a:t> izlerini ortadan kaldırmak ve insanı yüceltmek için çabalamıştır.</a:t>
                      </a:r>
                      <a:endParaRPr lang="tr-TR" sz="1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Beyazın siyaha, siyahın da beyaza hiçbir üstünlüğü yoktur. Allah katında üstünlük ancak servet iledir </a:t>
                      </a:r>
                      <a:endParaRPr lang="tr-TR" sz="180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7698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2670580" y="5596094"/>
            <a:ext cx="684256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A7DB085E-33CE-19BD-F11F-8776BCF2EDC6}"/>
              </a:ext>
            </a:extLst>
          </p:cNvPr>
          <p:cNvSpPr/>
          <p:nvPr/>
        </p:nvSpPr>
        <p:spPr>
          <a:xfrm rot="5400000">
            <a:off x="8203849" y="4662018"/>
            <a:ext cx="224337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a:off x="2670580" y="4188628"/>
            <a:ext cx="407312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3324225" y="1384209"/>
            <a:ext cx="554355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rot="5400000">
            <a:off x="6551036" y="3943588"/>
            <a:ext cx="2685677"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a:off x="4057649" y="2315374"/>
            <a:ext cx="337185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8219112" y="2321358"/>
            <a:ext cx="223008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D05E0743-2A52-6FA3-FBFF-51A2ADC40337}"/>
              </a:ext>
            </a:extLst>
          </p:cNvPr>
          <p:cNvSpPr/>
          <p:nvPr/>
        </p:nvSpPr>
        <p:spPr>
          <a:xfrm rot="5400000">
            <a:off x="3894923" y="2794337"/>
            <a:ext cx="2230085"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498504" y="3030824"/>
            <a:ext cx="2703064"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TAKVA</a:t>
            </a:r>
          </a:p>
          <a:p>
            <a:pPr algn="ctr">
              <a:lnSpc>
                <a:spcPct val="150000"/>
              </a:lnSpc>
              <a:spcAft>
                <a:spcPts val="600"/>
              </a:spcAft>
            </a:pPr>
            <a:r>
              <a:rPr lang="tr-TR" b="1" dirty="0">
                <a:latin typeface="Arial" panose="020B0604020202020204" pitchFamily="34" charset="0"/>
                <a:cs typeface="Arial" panose="020B0604020202020204" pitchFamily="34" charset="0"/>
              </a:rPr>
              <a:t>DEĞER</a:t>
            </a:r>
          </a:p>
          <a:p>
            <a:pPr algn="ctr">
              <a:lnSpc>
                <a:spcPct val="150000"/>
              </a:lnSpc>
              <a:spcAft>
                <a:spcPts val="600"/>
              </a:spcAft>
            </a:pPr>
            <a:r>
              <a:rPr lang="tr-TR" b="1" dirty="0">
                <a:latin typeface="Arial" panose="020B0604020202020204" pitchFamily="34" charset="0"/>
                <a:cs typeface="Arial" panose="020B0604020202020204" pitchFamily="34" charset="0"/>
              </a:rPr>
              <a:t>SÜNNET</a:t>
            </a:r>
          </a:p>
          <a:p>
            <a:pPr algn="ctr">
              <a:lnSpc>
                <a:spcPct val="150000"/>
              </a:lnSpc>
              <a:spcAft>
                <a:spcPts val="600"/>
              </a:spcAft>
            </a:pPr>
            <a:r>
              <a:rPr lang="tr-TR" b="1" dirty="0">
                <a:latin typeface="Arial" panose="020B0604020202020204" pitchFamily="34" charset="0"/>
                <a:cs typeface="Arial" panose="020B0604020202020204" pitchFamily="34" charset="0"/>
              </a:rPr>
              <a:t>TEVAZU</a:t>
            </a:r>
          </a:p>
          <a:p>
            <a:pPr algn="ctr">
              <a:lnSpc>
                <a:spcPct val="150000"/>
              </a:lnSpc>
              <a:spcAft>
                <a:spcPts val="600"/>
              </a:spcAft>
            </a:pPr>
            <a:r>
              <a:rPr lang="tr-TR" b="1" dirty="0">
                <a:latin typeface="Arial" panose="020B0604020202020204" pitchFamily="34" charset="0"/>
                <a:cs typeface="Arial" panose="020B0604020202020204" pitchFamily="34" charset="0"/>
              </a:rPr>
              <a:t>ÖRNEKLİK</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1933863"/>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KIYMET</a:t>
            </a:r>
          </a:p>
          <a:p>
            <a:pPr algn="ctr">
              <a:lnSpc>
                <a:spcPct val="150000"/>
              </a:lnSpc>
              <a:spcAft>
                <a:spcPts val="600"/>
              </a:spcAft>
            </a:pPr>
            <a:r>
              <a:rPr lang="tr-TR" b="1" dirty="0">
                <a:latin typeface="Arial" panose="020B0604020202020204" pitchFamily="34" charset="0"/>
                <a:cs typeface="Arial" panose="020B0604020202020204" pitchFamily="34" charset="0"/>
              </a:rPr>
              <a:t>YETİM</a:t>
            </a:r>
          </a:p>
          <a:p>
            <a:pPr algn="ctr">
              <a:lnSpc>
                <a:spcPct val="150000"/>
              </a:lnSpc>
              <a:spcAft>
                <a:spcPts val="600"/>
              </a:spcAft>
            </a:pPr>
            <a:r>
              <a:rPr lang="tr-TR" b="1" dirty="0">
                <a:latin typeface="Arial" panose="020B0604020202020204" pitchFamily="34" charset="0"/>
                <a:cs typeface="Arial" panose="020B0604020202020204" pitchFamily="34" charset="0"/>
              </a:rPr>
              <a:t>İNSAN HAKKI</a:t>
            </a:r>
          </a:p>
          <a:p>
            <a:pPr algn="ctr">
              <a:lnSpc>
                <a:spcPct val="150000"/>
              </a:lnSpc>
              <a:spcAft>
                <a:spcPts val="600"/>
              </a:spcAft>
            </a:pPr>
            <a:r>
              <a:rPr lang="tr-TR" b="1" dirty="0">
                <a:latin typeface="Arial" panose="020B0604020202020204" pitchFamily="34" charset="0"/>
                <a:cs typeface="Arial" panose="020B0604020202020204" pitchFamily="34" charset="0"/>
              </a:rPr>
              <a:t>SAYGI</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graphicFrame>
        <p:nvGraphicFramePr>
          <p:cNvPr id="5" name="4 Tablo">
            <a:extLst>
              <a:ext uri="{FF2B5EF4-FFF2-40B4-BE49-F238E27FC236}">
                <a16:creationId xmlns:a16="http://schemas.microsoft.com/office/drawing/2014/main" id="{85B043E1-61B8-6BC5-B664-512235C24CFA}"/>
              </a:ext>
            </a:extLst>
          </p:cNvPr>
          <p:cNvGraphicFramePr>
            <a:graphicFrameLocks noGrp="1"/>
          </p:cNvGraphicFramePr>
          <p:nvPr>
            <p:extLst>
              <p:ext uri="{D42A27DB-BD31-4B8C-83A1-F6EECF244321}">
                <p14:modId xmlns:p14="http://schemas.microsoft.com/office/powerpoint/2010/main" val="4022611779"/>
              </p:ext>
            </p:extLst>
          </p:nvPr>
        </p:nvGraphicFramePr>
        <p:xfrm>
          <a:off x="2496000" y="1336650"/>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rgbClr val="FF3399"/>
                          </a:solidFill>
                          <a:latin typeface="+mn-lt"/>
                          <a:ea typeface="+mn-ea"/>
                          <a:cs typeface="+mn-cs"/>
                        </a:rPr>
                        <a:t>A</a:t>
                      </a:r>
                    </a:p>
                  </a:txBody>
                  <a:tcPr anchor="ctr"/>
                </a:tc>
                <a:tc>
                  <a:txBody>
                    <a:bodyPr/>
                    <a:lstStyle/>
                    <a:p>
                      <a:pPr algn="ctr"/>
                      <a:r>
                        <a:rPr lang="tr-TR" sz="2000" kern="1200" dirty="0">
                          <a:solidFill>
                            <a:srgbClr val="FF3399"/>
                          </a:solidFill>
                          <a:latin typeface="+mn-lt"/>
                          <a:ea typeface="+mn-ea"/>
                          <a:cs typeface="+mn-cs"/>
                        </a:rPr>
                        <a:t>Ö</a:t>
                      </a:r>
                    </a:p>
                  </a:txBody>
                  <a:tcPr anchor="ctr"/>
                </a:tc>
                <a:tc>
                  <a:txBody>
                    <a:bodyPr/>
                    <a:lstStyle/>
                    <a:p>
                      <a:pPr algn="ctr"/>
                      <a:r>
                        <a:rPr lang="tr-TR" sz="2000" kern="1200" dirty="0">
                          <a:solidFill>
                            <a:srgbClr val="FF3399"/>
                          </a:solidFill>
                          <a:latin typeface="+mn-lt"/>
                          <a:ea typeface="+mn-ea"/>
                          <a:cs typeface="+mn-cs"/>
                        </a:rPr>
                        <a:t>R</a:t>
                      </a:r>
                    </a:p>
                  </a:txBody>
                  <a:tcPr anchor="ctr"/>
                </a:tc>
                <a:tc>
                  <a:txBody>
                    <a:bodyPr/>
                    <a:lstStyle/>
                    <a:p>
                      <a:pPr algn="ctr"/>
                      <a:r>
                        <a:rPr lang="tr-TR" sz="2000" kern="1200" dirty="0">
                          <a:solidFill>
                            <a:srgbClr val="FF0000"/>
                          </a:solidFill>
                          <a:latin typeface="+mn-lt"/>
                          <a:ea typeface="+mn-ea"/>
                          <a:cs typeface="+mn-cs"/>
                        </a:rPr>
                        <a:t>N</a:t>
                      </a:r>
                    </a:p>
                  </a:txBody>
                  <a:tcPr anchor="ctr"/>
                </a:tc>
                <a:tc>
                  <a:txBody>
                    <a:bodyPr/>
                    <a:lstStyle/>
                    <a:p>
                      <a:pPr algn="ctr"/>
                      <a:r>
                        <a:rPr lang="tr-TR" sz="2000" kern="1200" dirty="0">
                          <a:solidFill>
                            <a:srgbClr val="FF0000"/>
                          </a:solidFill>
                          <a:latin typeface="+mn-lt"/>
                          <a:ea typeface="+mn-ea"/>
                          <a:cs typeface="+mn-cs"/>
                        </a:rPr>
                        <a:t>E</a:t>
                      </a:r>
                    </a:p>
                  </a:txBody>
                  <a:tcPr anchor="ctr"/>
                </a:tc>
                <a:tc>
                  <a:txBody>
                    <a:bodyPr/>
                    <a:lstStyle/>
                    <a:p>
                      <a:pPr algn="ctr"/>
                      <a:r>
                        <a:rPr lang="tr-TR" sz="2000" kern="1200" dirty="0">
                          <a:solidFill>
                            <a:srgbClr val="FF0000"/>
                          </a:solidFill>
                          <a:latin typeface="+mn-lt"/>
                          <a:ea typeface="+mn-ea"/>
                          <a:cs typeface="+mn-cs"/>
                        </a:rPr>
                        <a:t>K</a:t>
                      </a:r>
                    </a:p>
                  </a:txBody>
                  <a:tcPr anchor="ctr"/>
                </a:tc>
                <a:tc>
                  <a:txBody>
                    <a:bodyPr/>
                    <a:lstStyle/>
                    <a:p>
                      <a:pPr algn="ctr"/>
                      <a:r>
                        <a:rPr lang="tr-TR" sz="2000" kern="1200" dirty="0">
                          <a:solidFill>
                            <a:srgbClr val="FF0000"/>
                          </a:solidFill>
                          <a:latin typeface="+mn-lt"/>
                          <a:ea typeface="+mn-ea"/>
                          <a:cs typeface="+mn-cs"/>
                        </a:rPr>
                        <a:t>L</a:t>
                      </a:r>
                    </a:p>
                  </a:txBody>
                  <a:tcPr anchor="ctr"/>
                </a:tc>
                <a:tc>
                  <a:txBody>
                    <a:bodyPr/>
                    <a:lstStyle/>
                    <a:p>
                      <a:pPr algn="ctr"/>
                      <a:r>
                        <a:rPr lang="tr-TR" sz="2000" kern="1200" dirty="0">
                          <a:solidFill>
                            <a:srgbClr val="FF0000"/>
                          </a:solidFill>
                          <a:latin typeface="+mn-lt"/>
                          <a:ea typeface="+mn-ea"/>
                          <a:cs typeface="+mn-cs"/>
                        </a:rPr>
                        <a:t>İ</a:t>
                      </a:r>
                    </a:p>
                  </a:txBody>
                  <a:tcPr anchor="ctr"/>
                </a:tc>
                <a:tc>
                  <a:txBody>
                    <a:bodyPr/>
                    <a:lstStyle/>
                    <a:p>
                      <a:pPr algn="ctr"/>
                      <a:r>
                        <a:rPr lang="tr-TR" sz="2000" kern="1200" dirty="0">
                          <a:solidFill>
                            <a:srgbClr val="FF0000"/>
                          </a:solidFill>
                          <a:latin typeface="+mn-lt"/>
                          <a:ea typeface="+mn-ea"/>
                          <a:cs typeface="+mn-cs"/>
                        </a:rPr>
                        <a:t>K</a:t>
                      </a:r>
                    </a:p>
                  </a:txBody>
                  <a:tcPr anchor="ctr"/>
                </a:tc>
                <a:tc>
                  <a:txBody>
                    <a:bodyPr/>
                    <a:lstStyle/>
                    <a:p>
                      <a:pPr algn="ctr"/>
                      <a:r>
                        <a:rPr lang="tr-TR" sz="2000" kern="1200" dirty="0">
                          <a:solidFill>
                            <a:srgbClr val="FF3399"/>
                          </a:solidFill>
                          <a:latin typeface="+mn-lt"/>
                          <a:ea typeface="+mn-ea"/>
                          <a:cs typeface="+mn-cs"/>
                        </a:rPr>
                        <a:t>T</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rgbClr val="FF0000"/>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rgbClr val="FF0000"/>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rgbClr val="FF0000"/>
                          </a:solidFill>
                          <a:latin typeface="+mn-lt"/>
                          <a:ea typeface="+mn-ea"/>
                          <a:cs typeface="+mn-cs"/>
                        </a:rPr>
                        <a:t>A</a:t>
                      </a:r>
                    </a:p>
                  </a:txBody>
                  <a:tcPr anchor="ctr"/>
                </a:tc>
                <a:extLst>
                  <a:ext uri="{0D108BD9-81ED-4DB2-BD59-A6C34878D82A}">
                    <a16:rowId xmlns:a16="http://schemas.microsoft.com/office/drawing/2014/main" val="10001"/>
                  </a:ext>
                </a:extLst>
              </a:tr>
              <a:tr h="468000">
                <a:tc>
                  <a:txBody>
                    <a:bodyPr/>
                    <a:lstStyle/>
                    <a:p>
                      <a:pPr algn="ctr"/>
                      <a:r>
                        <a:rPr lang="tr-TR" dirty="0">
                          <a:solidFill>
                            <a:srgbClr val="FF0000"/>
                          </a:solidFill>
                        </a:rPr>
                        <a:t>Ü</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rgbClr val="FF0000"/>
                          </a:solidFill>
                          <a:latin typeface="+mn-lt"/>
                          <a:ea typeface="+mn-ea"/>
                          <a:cs typeface="+mn-cs"/>
                        </a:rPr>
                        <a:t>D</a:t>
                      </a:r>
                    </a:p>
                  </a:txBody>
                  <a:tcPr anchor="ctr"/>
                </a:tc>
                <a:tc>
                  <a:txBody>
                    <a:bodyPr/>
                    <a:lstStyle/>
                    <a:p>
                      <a:pPr algn="ctr"/>
                      <a:r>
                        <a:rPr lang="tr-TR" sz="2000" kern="1200" dirty="0">
                          <a:solidFill>
                            <a:srgbClr val="FF0000"/>
                          </a:solidFill>
                          <a:latin typeface="+mn-lt"/>
                          <a:ea typeface="+mn-ea"/>
                          <a:cs typeface="+mn-cs"/>
                        </a:rPr>
                        <a:t>E</a:t>
                      </a:r>
                    </a:p>
                  </a:txBody>
                  <a:tcPr anchor="ctr"/>
                </a:tc>
                <a:tc>
                  <a:txBody>
                    <a:bodyPr/>
                    <a:lstStyle/>
                    <a:p>
                      <a:pPr algn="ctr"/>
                      <a:r>
                        <a:rPr lang="tr-TR" sz="2000" kern="1200" dirty="0">
                          <a:solidFill>
                            <a:srgbClr val="FF0000"/>
                          </a:solidFill>
                          <a:latin typeface="+mn-lt"/>
                          <a:ea typeface="+mn-ea"/>
                          <a:cs typeface="+mn-cs"/>
                        </a:rPr>
                        <a:t>Ğ</a:t>
                      </a:r>
                    </a:p>
                  </a:txBody>
                  <a:tcPr anchor="ctr"/>
                </a:tc>
                <a:tc>
                  <a:txBody>
                    <a:bodyPr/>
                    <a:lstStyle/>
                    <a:p>
                      <a:pPr algn="ctr"/>
                      <a:r>
                        <a:rPr lang="tr-TR" sz="2000" kern="1200" dirty="0">
                          <a:solidFill>
                            <a:srgbClr val="FF0000"/>
                          </a:solidFill>
                          <a:latin typeface="+mn-lt"/>
                          <a:ea typeface="+mn-ea"/>
                          <a:cs typeface="+mn-cs"/>
                        </a:rPr>
                        <a:t>E</a:t>
                      </a:r>
                    </a:p>
                  </a:txBody>
                  <a:tcPr anchor="ctr"/>
                </a:tc>
                <a:tc>
                  <a:txBody>
                    <a:bodyPr/>
                    <a:lstStyle/>
                    <a:p>
                      <a:pPr algn="ctr"/>
                      <a:r>
                        <a:rPr lang="tr-TR" sz="2000" kern="1200" dirty="0">
                          <a:solidFill>
                            <a:srgbClr val="FF0000"/>
                          </a:solidFill>
                          <a:latin typeface="+mn-lt"/>
                          <a:ea typeface="+mn-ea"/>
                          <a:cs typeface="+mn-cs"/>
                        </a:rPr>
                        <a:t>R</a:t>
                      </a:r>
                    </a:p>
                  </a:txBody>
                  <a:tcPr anchor="ctr"/>
                </a:tc>
                <a:tc>
                  <a:txBody>
                    <a:bodyPr/>
                    <a:lstStyle/>
                    <a:p>
                      <a:pPr algn="ctr"/>
                      <a:r>
                        <a:rPr lang="tr-TR" sz="2000" kern="1200" dirty="0">
                          <a:solidFill>
                            <a:srgbClr val="FF0000"/>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rgbClr val="FF3399"/>
                          </a:solidFill>
                          <a:latin typeface="+mn-lt"/>
                          <a:ea typeface="+mn-ea"/>
                          <a:cs typeface="+mn-cs"/>
                        </a:rPr>
                        <a:t>K</a:t>
                      </a:r>
                    </a:p>
                  </a:txBody>
                  <a:tcPr anchor="ctr"/>
                </a:tc>
                <a:extLst>
                  <a:ext uri="{0D108BD9-81ED-4DB2-BD59-A6C34878D82A}">
                    <a16:rowId xmlns:a16="http://schemas.microsoft.com/office/drawing/2014/main" val="10002"/>
                  </a:ext>
                </a:extLst>
              </a:tr>
              <a:tr h="468000">
                <a:tc>
                  <a:txBody>
                    <a:bodyPr/>
                    <a:lstStyle/>
                    <a:p>
                      <a:pPr algn="ctr"/>
                      <a:r>
                        <a:rPr lang="tr-TR" dirty="0">
                          <a:solidFill>
                            <a:srgbClr val="FF0000"/>
                          </a:solidFill>
                        </a:rPr>
                        <a:t>N</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rgbClr val="FF0000"/>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rgbClr val="FF0000"/>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rgbClr val="FF3399"/>
                          </a:solidFill>
                          <a:latin typeface="+mn-lt"/>
                          <a:ea typeface="+mn-ea"/>
                          <a:cs typeface="+mn-cs"/>
                        </a:rPr>
                        <a:t>V</a:t>
                      </a:r>
                    </a:p>
                  </a:txBody>
                  <a:tcPr anchor="ctr"/>
                </a:tc>
                <a:extLst>
                  <a:ext uri="{0D108BD9-81ED-4DB2-BD59-A6C34878D82A}">
                    <a16:rowId xmlns:a16="http://schemas.microsoft.com/office/drawing/2014/main" val="10003"/>
                  </a:ext>
                </a:extLst>
              </a:tr>
              <a:tr h="468000">
                <a:tc>
                  <a:txBody>
                    <a:bodyPr/>
                    <a:lstStyle/>
                    <a:p>
                      <a:pPr algn="ctr"/>
                      <a:r>
                        <a:rPr lang="tr-TR" dirty="0">
                          <a:solidFill>
                            <a:srgbClr val="FF0000"/>
                          </a:solidFill>
                        </a:rPr>
                        <a:t>N</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rgbClr val="FF0000"/>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rgbClr val="FF0000"/>
                          </a:solidFill>
                          <a:latin typeface="+mn-lt"/>
                          <a:ea typeface="+mn-ea"/>
                          <a:cs typeface="+mn-cs"/>
                        </a:rPr>
                        <a:t>I</a:t>
                      </a:r>
                    </a:p>
                  </a:txBody>
                  <a:tcPr anchor="ctr"/>
                </a:tc>
                <a:tc>
                  <a:txBody>
                    <a:bodyPr/>
                    <a:lstStyle/>
                    <a:p>
                      <a:pPr algn="ctr"/>
                      <a:r>
                        <a:rPr lang="tr-TR" sz="2000" kern="1200" dirty="0">
                          <a:solidFill>
                            <a:schemeClr val="dk1"/>
                          </a:solidFill>
                          <a:latin typeface="+mn-lt"/>
                          <a:ea typeface="+mn-ea"/>
                          <a:cs typeface="+mn-cs"/>
                        </a:rPr>
                        <a:t>J</a:t>
                      </a:r>
                    </a:p>
                  </a:txBody>
                  <a:tcPr anchor="ctr"/>
                </a:tc>
                <a:tc>
                  <a:txBody>
                    <a:bodyPr/>
                    <a:lstStyle/>
                    <a:p>
                      <a:pPr algn="ctr"/>
                      <a:r>
                        <a:rPr lang="tr-TR" sz="2000" kern="1200" dirty="0">
                          <a:solidFill>
                            <a:srgbClr val="FF3399"/>
                          </a:solidFill>
                          <a:latin typeface="+mn-lt"/>
                          <a:ea typeface="+mn-ea"/>
                          <a:cs typeface="+mn-cs"/>
                        </a:rPr>
                        <a:t>A</a:t>
                      </a:r>
                    </a:p>
                  </a:txBody>
                  <a:tcPr anchor="ctr"/>
                </a:tc>
                <a:extLst>
                  <a:ext uri="{0D108BD9-81ED-4DB2-BD59-A6C34878D82A}">
                    <a16:rowId xmlns:a16="http://schemas.microsoft.com/office/drawing/2014/main" val="10004"/>
                  </a:ext>
                </a:extLst>
              </a:tr>
              <a:tr h="468000">
                <a:tc>
                  <a:txBody>
                    <a:bodyPr/>
                    <a:lstStyle/>
                    <a:p>
                      <a:pPr algn="ctr"/>
                      <a:r>
                        <a:rPr lang="tr-TR" dirty="0">
                          <a:solidFill>
                            <a:srgbClr val="FF0000"/>
                          </a:solidFill>
                        </a:rPr>
                        <a:t>E</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rgbClr val="FF0000"/>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rgbClr val="FF0000"/>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rgbClr val="FF0000"/>
                          </a:solidFill>
                          <a:latin typeface="+mn-lt"/>
                          <a:ea typeface="+mn-ea"/>
                          <a:cs typeface="+mn-cs"/>
                        </a:rPr>
                        <a:t>S</a:t>
                      </a:r>
                    </a:p>
                  </a:txBody>
                  <a:tcPr anchor="ctr"/>
                </a:tc>
                <a:extLst>
                  <a:ext uri="{0D108BD9-81ED-4DB2-BD59-A6C34878D82A}">
                    <a16:rowId xmlns:a16="http://schemas.microsoft.com/office/drawing/2014/main" val="10005"/>
                  </a:ext>
                </a:extLst>
              </a:tr>
              <a:tr h="468000">
                <a:tc>
                  <a:txBody>
                    <a:bodyPr/>
                    <a:lstStyle/>
                    <a:p>
                      <a:pPr algn="ctr"/>
                      <a:r>
                        <a:rPr lang="tr-TR" dirty="0">
                          <a:solidFill>
                            <a:srgbClr val="FF0000"/>
                          </a:solidFill>
                        </a:rPr>
                        <a:t>T</a:t>
                      </a:r>
                    </a:p>
                  </a:txBody>
                  <a:tcPr anchor="ctr"/>
                </a:tc>
                <a:tc>
                  <a:txBody>
                    <a:bodyPr/>
                    <a:lstStyle/>
                    <a:p>
                      <a:pPr algn="ctr"/>
                      <a:r>
                        <a:rPr lang="tr-TR" sz="2000" kern="1200" dirty="0">
                          <a:solidFill>
                            <a:srgbClr val="FF0000"/>
                          </a:solidFill>
                          <a:latin typeface="+mn-lt"/>
                          <a:ea typeface="+mn-ea"/>
                          <a:cs typeface="+mn-cs"/>
                        </a:rPr>
                        <a:t>E</a:t>
                      </a:r>
                    </a:p>
                  </a:txBody>
                  <a:tcPr anchor="ctr"/>
                </a:tc>
                <a:tc>
                  <a:txBody>
                    <a:bodyPr/>
                    <a:lstStyle/>
                    <a:p>
                      <a:pPr algn="ctr"/>
                      <a:r>
                        <a:rPr lang="tr-TR" sz="2000" kern="1200" dirty="0">
                          <a:solidFill>
                            <a:srgbClr val="FF0000"/>
                          </a:solidFill>
                          <a:latin typeface="+mn-lt"/>
                          <a:ea typeface="+mn-ea"/>
                          <a:cs typeface="+mn-cs"/>
                        </a:rPr>
                        <a:t>V</a:t>
                      </a:r>
                    </a:p>
                  </a:txBody>
                  <a:tcPr anchor="ctr"/>
                </a:tc>
                <a:tc>
                  <a:txBody>
                    <a:bodyPr/>
                    <a:lstStyle/>
                    <a:p>
                      <a:pPr algn="ctr"/>
                      <a:r>
                        <a:rPr lang="tr-TR" sz="2000" kern="1200" dirty="0">
                          <a:solidFill>
                            <a:srgbClr val="FF0000"/>
                          </a:solidFill>
                          <a:latin typeface="+mn-lt"/>
                          <a:ea typeface="+mn-ea"/>
                          <a:cs typeface="+mn-cs"/>
                        </a:rPr>
                        <a:t>A</a:t>
                      </a:r>
                    </a:p>
                  </a:txBody>
                  <a:tcPr anchor="ctr"/>
                </a:tc>
                <a:tc>
                  <a:txBody>
                    <a:bodyPr/>
                    <a:lstStyle/>
                    <a:p>
                      <a:pPr algn="ctr"/>
                      <a:r>
                        <a:rPr lang="tr-TR" sz="2000" kern="1200" dirty="0">
                          <a:solidFill>
                            <a:srgbClr val="FF0000"/>
                          </a:solidFill>
                          <a:latin typeface="+mn-lt"/>
                          <a:ea typeface="+mn-ea"/>
                          <a:cs typeface="+mn-cs"/>
                        </a:rPr>
                        <a:t>Z</a:t>
                      </a:r>
                    </a:p>
                  </a:txBody>
                  <a:tcPr anchor="ctr"/>
                </a:tc>
                <a:tc>
                  <a:txBody>
                    <a:bodyPr/>
                    <a:lstStyle/>
                    <a:p>
                      <a:pPr algn="ctr"/>
                      <a:r>
                        <a:rPr lang="tr-TR" sz="2000" kern="1200" dirty="0">
                          <a:solidFill>
                            <a:srgbClr val="FF0000"/>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rgbClr val="FF0000"/>
                          </a:solidFill>
                          <a:latin typeface="+mn-lt"/>
                          <a:ea typeface="+mn-ea"/>
                          <a:cs typeface="+mn-cs"/>
                        </a:rPr>
                        <a:t>M</a:t>
                      </a:r>
                    </a:p>
                  </a:txBody>
                  <a:tcPr anchor="ctr"/>
                </a:tc>
                <a:tc>
                  <a:txBody>
                    <a:bodyPr/>
                    <a:lstStyle/>
                    <a:p>
                      <a:pPr algn="ctr"/>
                      <a:r>
                        <a:rPr lang="tr-TR" sz="2000" kern="1200" dirty="0">
                          <a:solidFill>
                            <a:schemeClr val="dk1"/>
                          </a:solidFill>
                          <a:latin typeface="+mn-lt"/>
                          <a:ea typeface="+mn-ea"/>
                          <a:cs typeface="+mn-cs"/>
                        </a:rPr>
                        <a:t>Ğ</a:t>
                      </a:r>
                    </a:p>
                  </a:txBody>
                  <a:tcPr anchor="ctr"/>
                </a:tc>
                <a:tc>
                  <a:txBody>
                    <a:bodyPr/>
                    <a:lstStyle/>
                    <a:p>
                      <a:pPr algn="ctr"/>
                      <a:r>
                        <a:rPr lang="tr-TR" sz="2000" kern="1200" dirty="0">
                          <a:solidFill>
                            <a:srgbClr val="FF0000"/>
                          </a:solidFill>
                          <a:latin typeface="+mn-lt"/>
                          <a:ea typeface="+mn-ea"/>
                          <a:cs typeface="+mn-cs"/>
                        </a:rPr>
                        <a:t>A</a:t>
                      </a:r>
                    </a:p>
                  </a:txBody>
                  <a:tcPr anchor="ctr"/>
                </a:tc>
                <a:extLst>
                  <a:ext uri="{0D108BD9-81ED-4DB2-BD59-A6C34878D82A}">
                    <a16:rowId xmlns:a16="http://schemas.microsoft.com/office/drawing/2014/main" val="10006"/>
                  </a:ext>
                </a:extLst>
              </a:tr>
              <a:tr h="468000">
                <a:tc>
                  <a:txBody>
                    <a:bodyPr/>
                    <a:lstStyle/>
                    <a:p>
                      <a:pPr algn="ctr"/>
                      <a:r>
                        <a:rPr lang="tr-TR" dirty="0">
                          <a:solidFill>
                            <a:srgbClr val="FF0000"/>
                          </a:solidFill>
                        </a:rPr>
                        <a:t>D</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rgbClr val="FF0000"/>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rgbClr val="FF0000"/>
                          </a:solidFill>
                          <a:latin typeface="+mn-lt"/>
                          <a:ea typeface="+mn-ea"/>
                          <a:cs typeface="+mn-cs"/>
                        </a:rPr>
                        <a:t>Y</a:t>
                      </a:r>
                    </a:p>
                  </a:txBody>
                  <a:tcPr anchor="ctr"/>
                </a:tc>
                <a:extLst>
                  <a:ext uri="{0D108BD9-81ED-4DB2-BD59-A6C34878D82A}">
                    <a16:rowId xmlns:a16="http://schemas.microsoft.com/office/drawing/2014/main" val="10007"/>
                  </a:ext>
                </a:extLst>
              </a:tr>
              <a:tr h="468000">
                <a:tc>
                  <a:txBody>
                    <a:bodyPr/>
                    <a:lstStyle/>
                    <a:p>
                      <a:pPr algn="ctr"/>
                      <a:r>
                        <a:rPr lang="tr-TR" dirty="0">
                          <a:solidFill>
                            <a:schemeClr val="tx1"/>
                          </a:solidFill>
                        </a:rPr>
                        <a:t>X</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W</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rgbClr val="FF0000"/>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rgbClr val="FF0000"/>
                          </a:solidFill>
                          <a:latin typeface="+mn-lt"/>
                          <a:ea typeface="+mn-ea"/>
                          <a:cs typeface="+mn-cs"/>
                        </a:rPr>
                        <a:t>G</a:t>
                      </a:r>
                    </a:p>
                  </a:txBody>
                  <a:tcPr anchor="ctr"/>
                </a:tc>
                <a:extLst>
                  <a:ext uri="{0D108BD9-81ED-4DB2-BD59-A6C34878D82A}">
                    <a16:rowId xmlns:a16="http://schemas.microsoft.com/office/drawing/2014/main" val="10008"/>
                  </a:ext>
                </a:extLst>
              </a:tr>
              <a:tr h="468000">
                <a:tc>
                  <a:txBody>
                    <a:bodyPr/>
                    <a:lstStyle/>
                    <a:p>
                      <a:pPr algn="ctr"/>
                      <a:r>
                        <a:rPr lang="tr-TR" dirty="0">
                          <a:solidFill>
                            <a:srgbClr val="FF0000"/>
                          </a:solidFill>
                        </a:rPr>
                        <a:t>İ</a:t>
                      </a:r>
                    </a:p>
                  </a:txBody>
                  <a:tcPr anchor="ctr"/>
                </a:tc>
                <a:tc>
                  <a:txBody>
                    <a:bodyPr/>
                    <a:lstStyle/>
                    <a:p>
                      <a:pPr algn="ctr"/>
                      <a:r>
                        <a:rPr lang="tr-TR" dirty="0">
                          <a:solidFill>
                            <a:srgbClr val="FF0000"/>
                          </a:solidFill>
                        </a:rPr>
                        <a:t>N</a:t>
                      </a:r>
                    </a:p>
                  </a:txBody>
                  <a:tcPr anchor="ctr"/>
                </a:tc>
                <a:tc>
                  <a:txBody>
                    <a:bodyPr/>
                    <a:lstStyle/>
                    <a:p>
                      <a:pPr algn="ctr"/>
                      <a:r>
                        <a:rPr lang="tr-TR" dirty="0">
                          <a:solidFill>
                            <a:srgbClr val="FF0000"/>
                          </a:solidFill>
                        </a:rPr>
                        <a:t>S</a:t>
                      </a:r>
                    </a:p>
                  </a:txBody>
                  <a:tcPr anchor="ctr"/>
                </a:tc>
                <a:tc>
                  <a:txBody>
                    <a:bodyPr/>
                    <a:lstStyle/>
                    <a:p>
                      <a:pPr algn="ctr"/>
                      <a:r>
                        <a:rPr lang="tr-TR" dirty="0">
                          <a:solidFill>
                            <a:srgbClr val="FF0000"/>
                          </a:solidFill>
                        </a:rPr>
                        <a:t>A</a:t>
                      </a:r>
                    </a:p>
                  </a:txBody>
                  <a:tcPr anchor="ctr"/>
                </a:tc>
                <a:tc>
                  <a:txBody>
                    <a:bodyPr/>
                    <a:lstStyle/>
                    <a:p>
                      <a:pPr algn="ctr"/>
                      <a:r>
                        <a:rPr lang="tr-TR" dirty="0">
                          <a:solidFill>
                            <a:srgbClr val="FF0000"/>
                          </a:solidFill>
                        </a:rPr>
                        <a:t>N</a:t>
                      </a:r>
                    </a:p>
                  </a:txBody>
                  <a:tcPr anchor="ctr"/>
                </a:tc>
                <a:tc>
                  <a:txBody>
                    <a:bodyPr/>
                    <a:lstStyle/>
                    <a:p>
                      <a:pPr algn="ctr"/>
                      <a:r>
                        <a:rPr lang="tr-TR" dirty="0">
                          <a:solidFill>
                            <a:srgbClr val="FF0000"/>
                          </a:solidFill>
                        </a:rPr>
                        <a:t>H</a:t>
                      </a:r>
                    </a:p>
                  </a:txBody>
                  <a:tcPr anchor="ctr"/>
                </a:tc>
                <a:tc>
                  <a:txBody>
                    <a:bodyPr/>
                    <a:lstStyle/>
                    <a:p>
                      <a:pPr algn="ctr"/>
                      <a:r>
                        <a:rPr lang="tr-TR" sz="2000" kern="1200" dirty="0">
                          <a:solidFill>
                            <a:srgbClr val="FF0000"/>
                          </a:solidFill>
                          <a:latin typeface="+mn-lt"/>
                          <a:ea typeface="+mn-ea"/>
                          <a:cs typeface="+mn-cs"/>
                        </a:rPr>
                        <a:t>A</a:t>
                      </a:r>
                    </a:p>
                  </a:txBody>
                  <a:tcPr anchor="ctr"/>
                </a:tc>
                <a:tc>
                  <a:txBody>
                    <a:bodyPr/>
                    <a:lstStyle/>
                    <a:p>
                      <a:pPr algn="ctr"/>
                      <a:r>
                        <a:rPr lang="tr-TR" sz="2000" kern="1200" dirty="0">
                          <a:solidFill>
                            <a:srgbClr val="FF0000"/>
                          </a:solidFill>
                          <a:latin typeface="+mn-lt"/>
                          <a:ea typeface="+mn-ea"/>
                          <a:cs typeface="+mn-cs"/>
                        </a:rPr>
                        <a:t>K</a:t>
                      </a:r>
                    </a:p>
                  </a:txBody>
                  <a:tcPr anchor="ctr"/>
                </a:tc>
                <a:tc>
                  <a:txBody>
                    <a:bodyPr/>
                    <a:lstStyle/>
                    <a:p>
                      <a:pPr algn="ctr"/>
                      <a:r>
                        <a:rPr lang="tr-TR" sz="2000" kern="1200" dirty="0">
                          <a:solidFill>
                            <a:srgbClr val="FF0000"/>
                          </a:solidFill>
                          <a:latin typeface="+mn-lt"/>
                          <a:ea typeface="+mn-ea"/>
                          <a:cs typeface="+mn-cs"/>
                        </a:rPr>
                        <a:t>K</a:t>
                      </a:r>
                    </a:p>
                  </a:txBody>
                  <a:tcPr anchor="ctr"/>
                </a:tc>
                <a:tc>
                  <a:txBody>
                    <a:bodyPr/>
                    <a:lstStyle/>
                    <a:p>
                      <a:pPr algn="ctr"/>
                      <a:r>
                        <a:rPr lang="tr-TR" dirty="0">
                          <a:solidFill>
                            <a:srgbClr val="FF0000"/>
                          </a:solidFill>
                        </a:rPr>
                        <a:t>I</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P spid="14" grpId="0" animBg="1"/>
      <p:bldP spid="15"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84478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Cahiliye devri</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Takva</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Tevazu</a:t>
            </a: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2475808" cy="461665"/>
          </a:xfrm>
          <a:prstGeom prst="rect">
            <a:avLst/>
          </a:prstGeom>
          <a:noFill/>
          <a:ln>
            <a:noFill/>
          </a:ln>
        </p:spPr>
        <p:txBody>
          <a:bodyPr wrap="square" rtlCol="0">
            <a:spAutoFit/>
          </a:bodyPr>
          <a:lstStyle/>
          <a:p>
            <a:pPr>
              <a:spcAft>
                <a:spcPts val="600"/>
              </a:spcAft>
            </a:pPr>
            <a:r>
              <a:rPr lang="tr-TR" sz="2400" b="1" dirty="0" err="1">
                <a:solidFill>
                  <a:schemeClr val="bg1"/>
                </a:solidFill>
                <a:latin typeface="Arial" panose="020B0604020202020204" pitchFamily="34" charset="0"/>
                <a:cs typeface="Arial" panose="020B0604020202020204" pitchFamily="34" charset="0"/>
              </a:rPr>
              <a:t>Üsve</a:t>
            </a:r>
            <a:r>
              <a:rPr lang="tr-TR" sz="2400" b="1" dirty="0">
                <a:solidFill>
                  <a:schemeClr val="bg1"/>
                </a:solidFill>
                <a:latin typeface="Arial" panose="020B0604020202020204" pitchFamily="34" charset="0"/>
                <a:cs typeface="Arial" panose="020B0604020202020204" pitchFamily="34" charset="0"/>
              </a:rPr>
              <a:t>-i </a:t>
            </a:r>
            <a:r>
              <a:rPr lang="tr-TR" sz="2400" b="1" dirty="0" err="1">
                <a:solidFill>
                  <a:schemeClr val="bg1"/>
                </a:solidFill>
                <a:latin typeface="Arial" panose="020B0604020202020204" pitchFamily="34" charset="0"/>
                <a:cs typeface="Arial" panose="020B0604020202020204" pitchFamily="34" charset="0"/>
              </a:rPr>
              <a:t>hasene</a:t>
            </a:r>
            <a:endParaRPr lang="tr-TR" sz="2400" b="1" dirty="0">
              <a:solidFill>
                <a:schemeClr val="bg1"/>
              </a:solidFill>
              <a:latin typeface="Arial" panose="020B0604020202020204" pitchFamily="34" charset="0"/>
              <a:cs typeface="Arial" panose="020B0604020202020204" pitchFamily="34" charset="0"/>
            </a:endParaRP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92201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Sünnet</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Rol model</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243421"/>
            <a:ext cx="6443562" cy="707886"/>
          </a:xfrm>
          <a:prstGeom prst="rect">
            <a:avLst/>
          </a:prstGeom>
          <a:noFill/>
          <a:ln>
            <a:noFill/>
          </a:ln>
        </p:spPr>
        <p:txBody>
          <a:bodyPr wrap="square" rtlCol="0">
            <a:spAutoFit/>
          </a:bodyPr>
          <a:lstStyle/>
          <a:p>
            <a:pPr>
              <a:spcAft>
                <a:spcPts val="600"/>
              </a:spcAft>
            </a:pPr>
            <a:r>
              <a:rPr lang="de-DE" sz="2000" dirty="0" err="1">
                <a:solidFill>
                  <a:schemeClr val="bg1"/>
                </a:solidFill>
                <a:latin typeface="Arial" panose="020B0604020202020204" pitchFamily="34" charset="0"/>
                <a:cs typeface="Arial" panose="020B0604020202020204" pitchFamily="34" charset="0"/>
              </a:rPr>
              <a:t>Bir</a:t>
            </a:r>
            <a:r>
              <a:rPr lang="de-DE" sz="2000" dirty="0">
                <a:solidFill>
                  <a:schemeClr val="bg1"/>
                </a:solidFill>
                <a:latin typeface="Arial" panose="020B0604020202020204" pitchFamily="34" charset="0"/>
                <a:cs typeface="Arial" panose="020B0604020202020204" pitchFamily="34" charset="0"/>
              </a:rPr>
              <a:t> işte </a:t>
            </a:r>
            <a:r>
              <a:rPr lang="de-DE" sz="2000" dirty="0" err="1">
                <a:solidFill>
                  <a:schemeClr val="bg1"/>
                </a:solidFill>
                <a:latin typeface="Arial" panose="020B0604020202020204" pitchFamily="34" charset="0"/>
                <a:cs typeface="Arial" panose="020B0604020202020204" pitchFamily="34" charset="0"/>
              </a:rPr>
              <a:t>gösteriş</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yapmamak</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alçakgönüllü</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ve</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ağırbaşlı</a:t>
            </a:r>
            <a:r>
              <a:rPr lang="de-DE" sz="2000" dirty="0">
                <a:solidFill>
                  <a:schemeClr val="bg1"/>
                </a:solidFill>
                <a:latin typeface="Arial" panose="020B0604020202020204" pitchFamily="34" charset="0"/>
                <a:cs typeface="Arial" panose="020B0604020202020204" pitchFamily="34" charset="0"/>
              </a:rPr>
              <a:t> </a:t>
            </a:r>
            <a:r>
              <a:rPr lang="de-DE" sz="2000" dirty="0" err="1">
                <a:solidFill>
                  <a:schemeClr val="bg1"/>
                </a:solidFill>
                <a:latin typeface="Arial" panose="020B0604020202020204" pitchFamily="34" charset="0"/>
                <a:cs typeface="Arial" panose="020B0604020202020204" pitchFamily="34" charset="0"/>
              </a:rPr>
              <a:t>olmak</a:t>
            </a:r>
            <a:endParaRPr lang="de-DE" sz="2000" dirty="0">
              <a:solidFill>
                <a:schemeClr val="bg1"/>
              </a:solidFill>
              <a:latin typeface="Arial" panose="020B0604020202020204" pitchFamily="34" charset="0"/>
              <a:cs typeface="Arial" panose="020B0604020202020204" pitchFamily="34" charset="0"/>
            </a:endParaRP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79259"/>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sözleri ve yol gösterici kural ve ilkelerinin bütünü</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2918609"/>
            <a:ext cx="6608454" cy="707886"/>
          </a:xfrm>
          <a:prstGeom prst="rect">
            <a:avLst/>
          </a:prstGeom>
          <a:noFill/>
          <a:ln>
            <a:noFill/>
          </a:ln>
        </p:spPr>
        <p:txBody>
          <a:bodyPr wrap="square" rtlCol="0">
            <a:spAutoFit/>
          </a:bodyPr>
          <a:lstStyle/>
          <a:p>
            <a:pPr>
              <a:spcAft>
                <a:spcPts val="600"/>
              </a:spcAft>
            </a:pPr>
            <a:r>
              <a:rPr lang="nn-NO" sz="2000" dirty="0">
                <a:solidFill>
                  <a:schemeClr val="bg1"/>
                </a:solidFill>
                <a:latin typeface="Arial" panose="020B0604020202020204" pitchFamily="34" charset="0"/>
                <a:cs typeface="Arial" panose="020B0604020202020204" pitchFamily="34" charset="0"/>
              </a:rPr>
              <a:t>Bireyin toplumsal davranışlarını şekillendirerek eğilim gösterdiği kişilik</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909009"/>
            <a:ext cx="6323641" cy="400110"/>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Peygamber’in (s.a.v.) insanlığa güzel örnek olması</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614555"/>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Her türlü eşitsizliğin ve değersizliğin yaygın olduğu İslam öncesi dönem</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586989"/>
            <a:ext cx="6443560" cy="400110"/>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Allah (c.c.) katında üstünlük vesilesi olan tek özellik</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2" y="60943"/>
            <a:ext cx="824813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C2CB3-FF35-9466-D09D-BA8A34F4EA1E}"/>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388AD160-FC42-AFA4-256C-252D9C883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4BAC84C-7F01-477C-53D9-BC312762F388}"/>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4" name="Metin kutusu 3">
            <a:extLst>
              <a:ext uri="{FF2B5EF4-FFF2-40B4-BE49-F238E27FC236}">
                <a16:creationId xmlns:a16="http://schemas.microsoft.com/office/drawing/2014/main" id="{DC3BF7F4-38A8-891F-3350-9A9F5FF868F8}"/>
              </a:ext>
            </a:extLst>
          </p:cNvPr>
          <p:cNvSpPr txBox="1"/>
          <p:nvPr/>
        </p:nvSpPr>
        <p:spPr>
          <a:xfrm>
            <a:off x="4015482" y="1725667"/>
            <a:ext cx="7919187" cy="3539430"/>
          </a:xfrm>
          <a:prstGeom prst="rect">
            <a:avLst/>
          </a:prstGeom>
          <a:noFill/>
          <a:ln>
            <a:noFill/>
          </a:ln>
        </p:spPr>
        <p:txBody>
          <a:bodyPr wrap="square" rtlCol="0">
            <a:spAutoFit/>
          </a:bodyPr>
          <a:lstStyle/>
          <a:p>
            <a:pPr>
              <a:spcAft>
                <a:spcPts val="600"/>
              </a:spcAft>
            </a:pPr>
            <a:r>
              <a:rPr lang="tr-TR" sz="2800" dirty="0" err="1">
                <a:latin typeface="Arial" panose="020B0604020202020204" pitchFamily="34" charset="0"/>
                <a:cs typeface="Arial" panose="020B0604020202020204" pitchFamily="34" charset="0"/>
              </a:rPr>
              <a:t>Mescid</a:t>
            </a:r>
            <a:r>
              <a:rPr lang="tr-TR" sz="2800" dirty="0">
                <a:latin typeface="Arial" panose="020B0604020202020204" pitchFamily="34" charset="0"/>
                <a:cs typeface="Arial" panose="020B0604020202020204" pitchFamily="34" charset="0"/>
              </a:rPr>
              <a:t>-i Nebi’nin temizliğini herhangi bir karşılık almadan yapan </a:t>
            </a:r>
            <a:r>
              <a:rPr lang="tr-TR" sz="2800" dirty="0" err="1">
                <a:latin typeface="Arial" panose="020B0604020202020204" pitchFamily="34" charset="0"/>
                <a:cs typeface="Arial" panose="020B0604020202020204" pitchFamily="34" charset="0"/>
              </a:rPr>
              <a:t>Ümmü</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Mihcen</a:t>
            </a:r>
            <a:r>
              <a:rPr lang="tr-TR" sz="2800" dirty="0">
                <a:latin typeface="Arial" panose="020B0604020202020204" pitchFamily="34" charset="0"/>
                <a:cs typeface="Arial" panose="020B0604020202020204" pitchFamily="34" charset="0"/>
              </a:rPr>
              <a:t> isminde kimsesiz bir kadın vardı. Hz. Muhammed (s.a.v.) kadının vefat ettiğini duyunca “Neden bana haber vermediniz!” diyerek arkadaşlarına sitemde bulundu, </a:t>
            </a:r>
            <a:r>
              <a:rPr lang="tr-TR" sz="2800" dirty="0" err="1">
                <a:latin typeface="Arial" panose="020B0604020202020204" pitchFamily="34" charset="0"/>
                <a:cs typeface="Arial" panose="020B0604020202020204" pitchFamily="34" charset="0"/>
              </a:rPr>
              <a:t>Ümmü</a:t>
            </a:r>
            <a:r>
              <a:rPr lang="tr-TR" sz="2800" dirty="0">
                <a:latin typeface="Arial" panose="020B0604020202020204" pitchFamily="34" charset="0"/>
                <a:cs typeface="Arial" panose="020B0604020202020204" pitchFamily="34" charset="0"/>
              </a:rPr>
              <a:t> </a:t>
            </a:r>
            <a:r>
              <a:rPr lang="tr-TR" sz="2800" dirty="0" err="1">
                <a:latin typeface="Arial" panose="020B0604020202020204" pitchFamily="34" charset="0"/>
                <a:cs typeface="Arial" panose="020B0604020202020204" pitchFamily="34" charset="0"/>
              </a:rPr>
              <a:t>Mihcen’e</a:t>
            </a:r>
            <a:r>
              <a:rPr lang="tr-TR" sz="2800" dirty="0">
                <a:latin typeface="Arial" panose="020B0604020202020204" pitchFamily="34" charset="0"/>
                <a:cs typeface="Arial" panose="020B0604020202020204" pitchFamily="34" charset="0"/>
              </a:rPr>
              <a:t> verdiği değeri göstermek üzere kadının mezarına gitti ve onun için dua etti.</a:t>
            </a:r>
          </a:p>
        </p:txBody>
      </p:sp>
      <p:sp>
        <p:nvSpPr>
          <p:cNvPr id="10" name="Metin kutusu 9">
            <a:extLst>
              <a:ext uri="{FF2B5EF4-FFF2-40B4-BE49-F238E27FC236}">
                <a16:creationId xmlns:a16="http://schemas.microsoft.com/office/drawing/2014/main" id="{28F4649F-CCDA-9190-5FFA-3FA77913F7DC}"/>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mezar, mezarlık, dış mekan, cenaze içeren bir resim&#10;&#10;Açıklama otomatik olarak oluşturuldu">
            <a:extLst>
              <a:ext uri="{FF2B5EF4-FFF2-40B4-BE49-F238E27FC236}">
                <a16:creationId xmlns:a16="http://schemas.microsoft.com/office/drawing/2014/main" id="{E8BB6155-CC15-B11C-89EC-FA4902009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2517"/>
            <a:ext cx="3600000" cy="5400000"/>
          </a:xfrm>
          <a:prstGeom prst="rect">
            <a:avLst/>
          </a:prstGeom>
        </p:spPr>
      </p:pic>
      <p:sp>
        <p:nvSpPr>
          <p:cNvPr id="8" name="Dikdörtgen: Köşeleri Yuvarlatılmış 7">
            <a:extLst>
              <a:ext uri="{FF2B5EF4-FFF2-40B4-BE49-F238E27FC236}">
                <a16:creationId xmlns:a16="http://schemas.microsoft.com/office/drawing/2014/main" id="{4EE691E8-FC93-D124-6866-78B1548EB974}"/>
              </a:ext>
            </a:extLst>
          </p:cNvPr>
          <p:cNvSpPr/>
          <p:nvPr/>
        </p:nvSpPr>
        <p:spPr>
          <a:xfrm>
            <a:off x="4015481" y="729000"/>
            <a:ext cx="241345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- 1</a:t>
            </a:r>
          </a:p>
        </p:txBody>
      </p:sp>
    </p:spTree>
    <p:extLst>
      <p:ext uri="{BB962C8B-B14F-4D97-AF65-F5344CB8AC3E}">
        <p14:creationId xmlns:p14="http://schemas.microsoft.com/office/powerpoint/2010/main" val="351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4E74-F006-95FD-99BF-0BF2C29718C6}"/>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87A5E87A-B08E-857A-35DA-F4F546811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E69A82EE-6753-F33D-2DD2-C29BCA044350}"/>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4" name="Metin kutusu 3">
            <a:extLst>
              <a:ext uri="{FF2B5EF4-FFF2-40B4-BE49-F238E27FC236}">
                <a16:creationId xmlns:a16="http://schemas.microsoft.com/office/drawing/2014/main" id="{A7B75824-866C-28F3-1A16-28F95B6FBBD8}"/>
              </a:ext>
            </a:extLst>
          </p:cNvPr>
          <p:cNvSpPr txBox="1"/>
          <p:nvPr/>
        </p:nvSpPr>
        <p:spPr>
          <a:xfrm>
            <a:off x="4015482" y="1725667"/>
            <a:ext cx="7919187" cy="1815882"/>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Bir gün Peygamberimiz arkadaşlarıyla oturup konuşurken yaşlı bir kadın ona, “Ey Allah’ın peygamberi, sana anlatacak bazı sorunlarım var. Yanıma gelir misin?” dedi. </a:t>
            </a:r>
          </a:p>
        </p:txBody>
      </p:sp>
      <p:sp>
        <p:nvSpPr>
          <p:cNvPr id="10" name="Metin kutusu 9">
            <a:extLst>
              <a:ext uri="{FF2B5EF4-FFF2-40B4-BE49-F238E27FC236}">
                <a16:creationId xmlns:a16="http://schemas.microsoft.com/office/drawing/2014/main" id="{11BD9C7E-5E29-EE4E-188B-83C1D7B6F5CB}"/>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
        <p:nvSpPr>
          <p:cNvPr id="8" name="Dikdörtgen: Köşeleri Yuvarlatılmış 7">
            <a:extLst>
              <a:ext uri="{FF2B5EF4-FFF2-40B4-BE49-F238E27FC236}">
                <a16:creationId xmlns:a16="http://schemas.microsoft.com/office/drawing/2014/main" id="{DEBAFA3A-E775-4211-1D9E-D2F294069439}"/>
              </a:ext>
            </a:extLst>
          </p:cNvPr>
          <p:cNvSpPr/>
          <p:nvPr/>
        </p:nvSpPr>
        <p:spPr>
          <a:xfrm>
            <a:off x="4015481" y="729000"/>
            <a:ext cx="241345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- 2</a:t>
            </a:r>
          </a:p>
        </p:txBody>
      </p:sp>
      <p:pic>
        <p:nvPicPr>
          <p:cNvPr id="7" name="Resim 6" descr="kişi, şahıs, parmak, çivi, baş parmak içeren bir resim&#10;&#10;Açıklama otomatik olarak oluşturuldu">
            <a:extLst>
              <a:ext uri="{FF2B5EF4-FFF2-40B4-BE49-F238E27FC236}">
                <a16:creationId xmlns:a16="http://schemas.microsoft.com/office/drawing/2014/main" id="{B68D287F-C353-8B4A-E8B4-16F186679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5" name="Metin kutusu 4">
            <a:extLst>
              <a:ext uri="{FF2B5EF4-FFF2-40B4-BE49-F238E27FC236}">
                <a16:creationId xmlns:a16="http://schemas.microsoft.com/office/drawing/2014/main" id="{DA2DA71D-1AA3-83A8-5BA2-767AF75ED259}"/>
              </a:ext>
            </a:extLst>
          </p:cNvPr>
          <p:cNvSpPr txBox="1"/>
          <p:nvPr/>
        </p:nvSpPr>
        <p:spPr>
          <a:xfrm>
            <a:off x="4015481" y="3818688"/>
            <a:ext cx="7919187" cy="138499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Peygamberimiz ona doğru dönerek; “</a:t>
            </a:r>
            <a:r>
              <a:rPr lang="tr-TR" sz="2800" dirty="0">
                <a:solidFill>
                  <a:srgbClr val="FF0000"/>
                </a:solidFill>
                <a:latin typeface="Arial" panose="020B0604020202020204" pitchFamily="34" charset="0"/>
                <a:cs typeface="Arial" panose="020B0604020202020204" pitchFamily="34" charset="0"/>
              </a:rPr>
              <a:t>Medine’nin neresine dersen geleyim. Derdini söyle, dinleyip sana yardımcı olayım.</a:t>
            </a:r>
            <a:r>
              <a:rPr lang="tr-TR" sz="2800" dirty="0">
                <a:latin typeface="Arial" panose="020B0604020202020204" pitchFamily="34" charset="0"/>
                <a:cs typeface="Arial" panose="020B0604020202020204" pitchFamily="34" charset="0"/>
              </a:rPr>
              <a:t>” buyurdu.</a:t>
            </a:r>
          </a:p>
        </p:txBody>
      </p:sp>
    </p:spTree>
    <p:extLst>
      <p:ext uri="{BB962C8B-B14F-4D97-AF65-F5344CB8AC3E}">
        <p14:creationId xmlns:p14="http://schemas.microsoft.com/office/powerpoint/2010/main" val="322830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C17A8-D32C-8A71-51FA-4A46D4A947EA}"/>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97CF778D-8F47-CB53-B589-6F738B817B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A8F1EA59-7643-7CD1-2D4B-122642875913}"/>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4" name="Metin kutusu 3">
            <a:extLst>
              <a:ext uri="{FF2B5EF4-FFF2-40B4-BE49-F238E27FC236}">
                <a16:creationId xmlns:a16="http://schemas.microsoft.com/office/drawing/2014/main" id="{FA59B9C4-BF7E-8ABF-2182-759B817ED09F}"/>
              </a:ext>
            </a:extLst>
          </p:cNvPr>
          <p:cNvSpPr txBox="1"/>
          <p:nvPr/>
        </p:nvSpPr>
        <p:spPr>
          <a:xfrm>
            <a:off x="4015482" y="1725667"/>
            <a:ext cx="7919187" cy="2677656"/>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Bir gün Hz. Muhammed ve arkadaşları otururken önlerinden bir cenaze geçer. O hemen ayağa kalkar. Yanındakiler, cenazenin Müslüman olmadığını söylerler. Bunun üzerine, “Bu da bir insan değil mi?” buyurarak her insanın saygıya değer olduğunu vurgular.</a:t>
            </a:r>
          </a:p>
        </p:txBody>
      </p:sp>
      <p:sp>
        <p:nvSpPr>
          <p:cNvPr id="10" name="Metin kutusu 9">
            <a:extLst>
              <a:ext uri="{FF2B5EF4-FFF2-40B4-BE49-F238E27FC236}">
                <a16:creationId xmlns:a16="http://schemas.microsoft.com/office/drawing/2014/main" id="{E3DD0377-3A2E-D601-93FC-712513C59D0B}"/>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7" name="Resim 6" descr="cenaze, ekran görüntüsü, kişi, şahıs, başlama içeren bir resim&#10;&#10;Açıklama otomatik olarak oluşturuldu">
            <a:extLst>
              <a:ext uri="{FF2B5EF4-FFF2-40B4-BE49-F238E27FC236}">
                <a16:creationId xmlns:a16="http://schemas.microsoft.com/office/drawing/2014/main" id="{A0E10630-1962-4FF1-38B3-B52FBBC3B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874A906D-4413-439B-E780-C43EB33C688A}"/>
              </a:ext>
            </a:extLst>
          </p:cNvPr>
          <p:cNvSpPr/>
          <p:nvPr/>
        </p:nvSpPr>
        <p:spPr>
          <a:xfrm>
            <a:off x="4015481" y="729000"/>
            <a:ext cx="241345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- 3</a:t>
            </a:r>
          </a:p>
        </p:txBody>
      </p:sp>
    </p:spTree>
    <p:extLst>
      <p:ext uri="{BB962C8B-B14F-4D97-AF65-F5344CB8AC3E}">
        <p14:creationId xmlns:p14="http://schemas.microsoft.com/office/powerpoint/2010/main" val="396701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C79E4-16A7-73FD-C1BC-FC0A90F835E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55F59F4C-49BB-0D1D-8525-4B7736053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E48CEBBD-6490-FBC3-B7C5-5825E0644BE5}"/>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4" name="Metin kutusu 3">
            <a:extLst>
              <a:ext uri="{FF2B5EF4-FFF2-40B4-BE49-F238E27FC236}">
                <a16:creationId xmlns:a16="http://schemas.microsoft.com/office/drawing/2014/main" id="{9745A24B-46AC-252F-0783-58B69C6881B8}"/>
              </a:ext>
            </a:extLst>
          </p:cNvPr>
          <p:cNvSpPr txBox="1"/>
          <p:nvPr/>
        </p:nvSpPr>
        <p:spPr>
          <a:xfrm>
            <a:off x="4015482" y="1725667"/>
            <a:ext cx="7919187" cy="3108543"/>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Evinde bir serçe kuş besleyen Ebu </a:t>
            </a:r>
            <a:r>
              <a:rPr lang="tr-TR" sz="2800" dirty="0" err="1">
                <a:latin typeface="Arial" panose="020B0604020202020204" pitchFamily="34" charset="0"/>
                <a:cs typeface="Arial" panose="020B0604020202020204" pitchFamily="34" charset="0"/>
              </a:rPr>
              <a:t>Umeyr</a:t>
            </a:r>
            <a:r>
              <a:rPr lang="tr-TR" sz="2800" dirty="0">
                <a:latin typeface="Arial" panose="020B0604020202020204" pitchFamily="34" charset="0"/>
                <a:cs typeface="Arial" panose="020B0604020202020204" pitchFamily="34" charset="0"/>
              </a:rPr>
              <a:t> adında bir çocuk vardı. Hz. Peygamber onu bir süre göremeyince nerede olduğunu sordu. Serçe kuşun öldüğünü öğrenen Peygamberimiz çocuğun evine gitti. “</a:t>
            </a:r>
            <a:r>
              <a:rPr lang="tr-TR" sz="2800" dirty="0">
                <a:solidFill>
                  <a:srgbClr val="FF0000"/>
                </a:solidFill>
                <a:latin typeface="Arial" panose="020B0604020202020204" pitchFamily="34" charset="0"/>
                <a:cs typeface="Arial" panose="020B0604020202020204" pitchFamily="34" charset="0"/>
              </a:rPr>
              <a:t>Ey Ebu </a:t>
            </a:r>
            <a:r>
              <a:rPr lang="tr-TR" sz="2800" dirty="0" err="1">
                <a:solidFill>
                  <a:srgbClr val="FF0000"/>
                </a:solidFill>
                <a:latin typeface="Arial" panose="020B0604020202020204" pitchFamily="34" charset="0"/>
                <a:cs typeface="Arial" panose="020B0604020202020204" pitchFamily="34" charset="0"/>
              </a:rPr>
              <a:t>Umeyr</a:t>
            </a:r>
            <a:r>
              <a:rPr lang="tr-TR" sz="2800" dirty="0">
                <a:solidFill>
                  <a:srgbClr val="FF0000"/>
                </a:solidFill>
                <a:latin typeface="Arial" panose="020B0604020202020204" pitchFamily="34" charset="0"/>
                <a:cs typeface="Arial" panose="020B0604020202020204" pitchFamily="34" charset="0"/>
              </a:rPr>
              <a:t>! Serçe kuşuna ne oldu? Başın sağ olsun.</a:t>
            </a:r>
            <a:r>
              <a:rPr lang="tr-TR" sz="2800" dirty="0">
                <a:latin typeface="Arial" panose="020B0604020202020204" pitchFamily="34" charset="0"/>
                <a:cs typeface="Arial" panose="020B0604020202020204" pitchFamily="34" charset="0"/>
              </a:rPr>
              <a:t>” buyurarak çocuğu teselli etti. </a:t>
            </a:r>
          </a:p>
        </p:txBody>
      </p:sp>
      <p:sp>
        <p:nvSpPr>
          <p:cNvPr id="10" name="Metin kutusu 9">
            <a:extLst>
              <a:ext uri="{FF2B5EF4-FFF2-40B4-BE49-F238E27FC236}">
                <a16:creationId xmlns:a16="http://schemas.microsoft.com/office/drawing/2014/main" id="{3A1D0BB8-5DC0-ED92-3F63-A9A5FDCA62B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6" name="Resim 5" descr="kuş, siluet, gökyüzü, tünemiş içeren bir resim&#10;&#10;Açıklama otomatik olarak oluşturuldu">
            <a:extLst>
              <a:ext uri="{FF2B5EF4-FFF2-40B4-BE49-F238E27FC236}">
                <a16:creationId xmlns:a16="http://schemas.microsoft.com/office/drawing/2014/main" id="{DF88DB3A-382F-45B4-A92F-79498AF3E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2517"/>
            <a:ext cx="3600000" cy="5400000"/>
          </a:xfrm>
          <a:prstGeom prst="rect">
            <a:avLst/>
          </a:prstGeom>
        </p:spPr>
      </p:pic>
      <p:sp>
        <p:nvSpPr>
          <p:cNvPr id="8" name="Dikdörtgen: Köşeleri Yuvarlatılmış 7">
            <a:extLst>
              <a:ext uri="{FF2B5EF4-FFF2-40B4-BE49-F238E27FC236}">
                <a16:creationId xmlns:a16="http://schemas.microsoft.com/office/drawing/2014/main" id="{80FD34F0-E9BE-33B4-2C65-9A9F2685EA88}"/>
              </a:ext>
            </a:extLst>
          </p:cNvPr>
          <p:cNvSpPr/>
          <p:nvPr/>
        </p:nvSpPr>
        <p:spPr>
          <a:xfrm>
            <a:off x="4015481" y="729000"/>
            <a:ext cx="241345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- 4</a:t>
            </a:r>
          </a:p>
        </p:txBody>
      </p:sp>
    </p:spTree>
    <p:extLst>
      <p:ext uri="{BB962C8B-B14F-4D97-AF65-F5344CB8AC3E}">
        <p14:creationId xmlns:p14="http://schemas.microsoft.com/office/powerpoint/2010/main" val="130502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EDF1-41CB-4D2E-2B30-BCAF0614281F}"/>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01C1DCD5-4A52-F143-B96B-4A3254037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7246D4E-9DAD-D5C1-24A6-1B0C0C112883}"/>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4" name="Metin kutusu 3">
            <a:extLst>
              <a:ext uri="{FF2B5EF4-FFF2-40B4-BE49-F238E27FC236}">
                <a16:creationId xmlns:a16="http://schemas.microsoft.com/office/drawing/2014/main" id="{2F71A05E-E633-8D78-24D4-2A87D2046894}"/>
              </a:ext>
            </a:extLst>
          </p:cNvPr>
          <p:cNvSpPr txBox="1"/>
          <p:nvPr/>
        </p:nvSpPr>
        <p:spPr>
          <a:xfrm>
            <a:off x="4015482" y="1725667"/>
            <a:ext cx="7919187" cy="3970318"/>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Hz. Peygamber, bir gün bir elinde sürahi, bir elinde tas ile ashabına içecek ikram ediyordu. Bu sırada yabancı biri içeri girdi. Uzak bir ülkeden gelen bir elçiye benziyordu. Elindeki diplomatik mektubu bir an önce Hz. Muhammed’e (s.a.v) vermesi gerekiyordu. Telaşla ve yüksek bir sesle topluluğa seslendi: “Bu toplumun efendisi kimdir?” Hz. Peygamber adama döndü ve “</a:t>
            </a:r>
            <a:r>
              <a:rPr lang="tr-TR" sz="2800" dirty="0">
                <a:solidFill>
                  <a:srgbClr val="FF0000"/>
                </a:solidFill>
                <a:latin typeface="Arial" panose="020B0604020202020204" pitchFamily="34" charset="0"/>
                <a:cs typeface="Arial" panose="020B0604020202020204" pitchFamily="34" charset="0"/>
              </a:rPr>
              <a:t>Bir toplumun efendisi ona hizmet edendir.</a:t>
            </a:r>
            <a:r>
              <a:rPr lang="tr-TR" sz="2800" dirty="0">
                <a:latin typeface="Arial" panose="020B0604020202020204" pitchFamily="34" charset="0"/>
                <a:cs typeface="Arial" panose="020B0604020202020204" pitchFamily="34" charset="0"/>
              </a:rPr>
              <a:t>” buyurdu. </a:t>
            </a:r>
          </a:p>
        </p:txBody>
      </p:sp>
      <p:sp>
        <p:nvSpPr>
          <p:cNvPr id="10" name="Metin kutusu 9">
            <a:extLst>
              <a:ext uri="{FF2B5EF4-FFF2-40B4-BE49-F238E27FC236}">
                <a16:creationId xmlns:a16="http://schemas.microsoft.com/office/drawing/2014/main" id="{0E08AA3E-218A-70B4-3355-279DB979AC4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6" name="Resim 5" descr="topraktan çanak çömlek, seramik, çömlekçilik, çırpma kasesi içeren bir resim&#10;&#10;Açıklama otomatik olarak oluşturuldu">
            <a:extLst>
              <a:ext uri="{FF2B5EF4-FFF2-40B4-BE49-F238E27FC236}">
                <a16:creationId xmlns:a16="http://schemas.microsoft.com/office/drawing/2014/main" id="{E1606873-23A7-0BD5-F375-B5F697115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25483"/>
            <a:ext cx="3600000" cy="5400000"/>
          </a:xfrm>
          <a:prstGeom prst="rect">
            <a:avLst/>
          </a:prstGeom>
        </p:spPr>
      </p:pic>
      <p:sp>
        <p:nvSpPr>
          <p:cNvPr id="8" name="Dikdörtgen: Köşeleri Yuvarlatılmış 7">
            <a:extLst>
              <a:ext uri="{FF2B5EF4-FFF2-40B4-BE49-F238E27FC236}">
                <a16:creationId xmlns:a16="http://schemas.microsoft.com/office/drawing/2014/main" id="{643220FB-4370-CFC6-0D37-FE15F40D2B63}"/>
              </a:ext>
            </a:extLst>
          </p:cNvPr>
          <p:cNvSpPr/>
          <p:nvPr/>
        </p:nvSpPr>
        <p:spPr>
          <a:xfrm>
            <a:off x="4015481" y="729000"/>
            <a:ext cx="241345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- 5</a:t>
            </a:r>
          </a:p>
        </p:txBody>
      </p:sp>
    </p:spTree>
    <p:extLst>
      <p:ext uri="{BB962C8B-B14F-4D97-AF65-F5344CB8AC3E}">
        <p14:creationId xmlns:p14="http://schemas.microsoft.com/office/powerpoint/2010/main" val="4892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DEFCD36-CCE9-C45F-EBC5-89C82824A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387246" y="2939852"/>
            <a:ext cx="11417509" cy="2169825"/>
          </a:xfrm>
          <a:prstGeom prst="rect">
            <a:avLst/>
          </a:prstGeom>
          <a:noFill/>
          <a:ln>
            <a:noFill/>
          </a:ln>
        </p:spPr>
        <p:txBody>
          <a:bodyPr wrap="square" rtlCol="0">
            <a:spAutoFit/>
          </a:bodyPr>
          <a:lstStyle/>
          <a:p>
            <a:pPr algn="ctr">
              <a:spcAft>
                <a:spcPts val="600"/>
              </a:spcAft>
            </a:pPr>
            <a:r>
              <a:rPr lang="tr-TR" sz="2600" dirty="0">
                <a:latin typeface="Arial" panose="020B0604020202020204" pitchFamily="34" charset="0"/>
                <a:cs typeface="Arial" panose="020B0604020202020204" pitchFamily="34" charset="0"/>
              </a:rPr>
              <a:t>Hz. Peygamber (s.a.v.) selamlaşmak, davete katılmak, öğüt isteyene öğüt vermek, aksırana “Allah sağlık ve afiyet versin” demek, hastayı ziyaret etmek, cenazeye katılmak gibi birçok güzel davranışı Müslümanın Müslümana karşı görevi olarak belirtmiştir.</a:t>
            </a:r>
          </a:p>
          <a:p>
            <a:pPr algn="ctr">
              <a:spcAft>
                <a:spcPts val="600"/>
              </a:spcAft>
            </a:pPr>
            <a:r>
              <a:rPr lang="tr-TR" sz="2600" dirty="0">
                <a:latin typeface="Arial" panose="020B0604020202020204" pitchFamily="34" charset="0"/>
                <a:cs typeface="Arial" panose="020B0604020202020204" pitchFamily="34" charset="0"/>
              </a:rPr>
              <a:t>(Hadis)</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896437"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3" name="Freeform 11">
            <a:extLst>
              <a:ext uri="{FF2B5EF4-FFF2-40B4-BE49-F238E27FC236}">
                <a16:creationId xmlns:a16="http://schemas.microsoft.com/office/drawing/2014/main" id="{4E890130-B633-46D1-C634-FC2ACC5AD764}"/>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96D59680-FAFA-D593-CA7D-41B1567C65DB}"/>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NOT EDELİM</a:t>
            </a:r>
          </a:p>
        </p:txBody>
      </p:sp>
      <p:sp>
        <p:nvSpPr>
          <p:cNvPr id="7" name="Metin kutusu 6">
            <a:extLst>
              <a:ext uri="{FF2B5EF4-FFF2-40B4-BE49-F238E27FC236}">
                <a16:creationId xmlns:a16="http://schemas.microsoft.com/office/drawing/2014/main" id="{BF2ABE08-B869-6595-D040-57B05609C3E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spTree>
    <p:extLst>
      <p:ext uri="{BB962C8B-B14F-4D97-AF65-F5344CB8AC3E}">
        <p14:creationId xmlns:p14="http://schemas.microsoft.com/office/powerpoint/2010/main" val="41940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6670E-E27F-9F9F-7541-7DDE0BAE455A}"/>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E68CAD8F-04A9-2658-8A00-8FF05C67F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25583DB-AFC5-F02D-C9FB-DE95ED4B68D1}"/>
              </a:ext>
            </a:extLst>
          </p:cNvPr>
          <p:cNvSpPr txBox="1"/>
          <p:nvPr/>
        </p:nvSpPr>
        <p:spPr>
          <a:xfrm>
            <a:off x="459771" y="60943"/>
            <a:ext cx="767135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6. KONU: HZ. MUHAMMED’İN (S.A.V.) İNSANLARA DEĞER VERMESİ </a:t>
            </a:r>
          </a:p>
        </p:txBody>
      </p:sp>
      <p:sp>
        <p:nvSpPr>
          <p:cNvPr id="4" name="Metin kutusu 3">
            <a:extLst>
              <a:ext uri="{FF2B5EF4-FFF2-40B4-BE49-F238E27FC236}">
                <a16:creationId xmlns:a16="http://schemas.microsoft.com/office/drawing/2014/main" id="{FD439F5A-8DAB-E45C-88CD-A60EDD593DC4}"/>
              </a:ext>
            </a:extLst>
          </p:cNvPr>
          <p:cNvSpPr txBox="1"/>
          <p:nvPr/>
        </p:nvSpPr>
        <p:spPr>
          <a:xfrm>
            <a:off x="4015482" y="1725667"/>
            <a:ext cx="7919187" cy="4401205"/>
          </a:xfrm>
          <a:prstGeom prst="rect">
            <a:avLst/>
          </a:prstGeom>
          <a:noFill/>
          <a:ln>
            <a:noFill/>
          </a:ln>
        </p:spPr>
        <p:txBody>
          <a:bodyPr wrap="square" rtlCol="0">
            <a:spAutoFit/>
          </a:bodyPr>
          <a:lstStyle/>
          <a:p>
            <a:pPr>
              <a:spcAft>
                <a:spcPts val="600"/>
              </a:spcAft>
            </a:pPr>
            <a:r>
              <a:rPr lang="tr-TR" sz="2800" dirty="0">
                <a:latin typeface="Arial" panose="020B0604020202020204" pitchFamily="34" charset="0"/>
                <a:cs typeface="Arial" panose="020B0604020202020204" pitchFamily="34" charset="0"/>
              </a:rPr>
              <a:t>Mekke’nin fethinde Hz. Muhammed’i (s.a.v) karşısında gören biri heyecandan titremeye başladı. Çünkü baskı, zulüm ve işkenceler sonucu on yıl önce Mekke’den çıkardıkları         Hz. Peygamber (s.a.v.) büyük bir orduyla geri dönmüştü. Hz. Muhammed (s.a.v), korkudan titreyen o kişiyi sakinleştirdi ve ona şöyle dedi: “</a:t>
            </a:r>
            <a:r>
              <a:rPr lang="tr-TR" sz="2800" dirty="0">
                <a:solidFill>
                  <a:srgbClr val="FF0000"/>
                </a:solidFill>
                <a:latin typeface="Arial" panose="020B0604020202020204" pitchFamily="34" charset="0"/>
                <a:cs typeface="Arial" panose="020B0604020202020204" pitchFamily="34" charset="0"/>
              </a:rPr>
              <a:t>Arkadaş! Benden korkma! Ben de aynen senin gibi güneşte kurutulmuş et yiyen bir kadının oğluyum.</a:t>
            </a:r>
            <a:r>
              <a:rPr lang="tr-TR" sz="2800" dirty="0">
                <a:latin typeface="Arial" panose="020B0604020202020204" pitchFamily="34" charset="0"/>
                <a:cs typeface="Arial" panose="020B0604020202020204" pitchFamily="34" charset="0"/>
              </a:rPr>
              <a:t>” </a:t>
            </a:r>
          </a:p>
        </p:txBody>
      </p:sp>
      <p:sp>
        <p:nvSpPr>
          <p:cNvPr id="10" name="Metin kutusu 9">
            <a:extLst>
              <a:ext uri="{FF2B5EF4-FFF2-40B4-BE49-F238E27FC236}">
                <a16:creationId xmlns:a16="http://schemas.microsoft.com/office/drawing/2014/main" id="{047A132C-3B54-AC4A-45F8-E95A74817AC3}"/>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a:solidFill>
                  <a:srgbClr val="FFFFFF"/>
                </a:solidFill>
                <a:latin typeface="Arial"/>
              </a:rPr>
              <a:t>Bu içeriklerin daha fazlasına GÜNAY YAYINLARI Bumerang Konu Anlatımlı Din Kültürü ve Ahlak Bilgisi kitabından ulaşabilirsiniz.</a:t>
            </a:r>
            <a:endParaRPr lang="en-US" sz="1500" dirty="0">
              <a:solidFill>
                <a:srgbClr val="FFFFFF"/>
              </a:solidFill>
              <a:latin typeface="Arial"/>
            </a:endParaRPr>
          </a:p>
        </p:txBody>
      </p:sp>
      <p:pic>
        <p:nvPicPr>
          <p:cNvPr id="6" name="Resim 5" descr="dış mekan, palmiye, bina, siyah beyaz içeren bir resim&#10;&#10;Açıklama otomatik olarak oluşturuldu">
            <a:extLst>
              <a:ext uri="{FF2B5EF4-FFF2-40B4-BE49-F238E27FC236}">
                <a16:creationId xmlns:a16="http://schemas.microsoft.com/office/drawing/2014/main" id="{96AC88C3-0822-7011-14CA-75E57B4061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99" y="732517"/>
            <a:ext cx="3600000" cy="5400000"/>
          </a:xfrm>
          <a:prstGeom prst="rect">
            <a:avLst/>
          </a:prstGeom>
        </p:spPr>
      </p:pic>
      <p:sp>
        <p:nvSpPr>
          <p:cNvPr id="8" name="Dikdörtgen: Köşeleri Yuvarlatılmış 7">
            <a:extLst>
              <a:ext uri="{FF2B5EF4-FFF2-40B4-BE49-F238E27FC236}">
                <a16:creationId xmlns:a16="http://schemas.microsoft.com/office/drawing/2014/main" id="{C831ADAC-1B41-8A69-6D74-8CC3B1012DE1}"/>
              </a:ext>
            </a:extLst>
          </p:cNvPr>
          <p:cNvSpPr/>
          <p:nvPr/>
        </p:nvSpPr>
        <p:spPr>
          <a:xfrm>
            <a:off x="4015481" y="729000"/>
            <a:ext cx="241345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Örnek Olay - 6</a:t>
            </a:r>
          </a:p>
        </p:txBody>
      </p:sp>
    </p:spTree>
    <p:extLst>
      <p:ext uri="{BB962C8B-B14F-4D97-AF65-F5344CB8AC3E}">
        <p14:creationId xmlns:p14="http://schemas.microsoft.com/office/powerpoint/2010/main" val="344917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2345</Words>
  <Application>Microsoft Office PowerPoint</Application>
  <PresentationFormat>Geniş ekran</PresentationFormat>
  <Paragraphs>258</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64</cp:revision>
  <dcterms:created xsi:type="dcterms:W3CDTF">2023-08-29T09:05:15Z</dcterms:created>
  <dcterms:modified xsi:type="dcterms:W3CDTF">2024-03-01T19:13:33Z</dcterms:modified>
</cp:coreProperties>
</file>