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70" r:id="rId4"/>
    <p:sldId id="266" r:id="rId5"/>
    <p:sldId id="283" r:id="rId6"/>
    <p:sldId id="285" r:id="rId7"/>
    <p:sldId id="286" r:id="rId8"/>
    <p:sldId id="287" r:id="rId9"/>
    <p:sldId id="271" r:id="rId10"/>
    <p:sldId id="272" r:id="rId11"/>
    <p:sldId id="260" r:id="rId12"/>
    <p:sldId id="284" r:id="rId13"/>
    <p:sldId id="264" r:id="rId14"/>
    <p:sldId id="265" r:id="rId15"/>
    <p:sldId id="269" r:id="rId16"/>
    <p:sldId id="268" r:id="rId17"/>
    <p:sldId id="25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ekran görüntüsü, grafik içeren bir resim&#10;&#10;Açıklama otomatik olarak oluşturuldu">
            <a:extLst>
              <a:ext uri="{FF2B5EF4-FFF2-40B4-BE49-F238E27FC236}">
                <a16:creationId xmlns:a16="http://schemas.microsoft.com/office/drawing/2014/main" id="{82DFF7FF-6C94-42BB-A3F2-828AF511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b="1" dirty="0">
                <a:solidFill>
                  <a:srgbClr val="F2FAFF"/>
                </a:solidFill>
                <a:latin typeface="Arial" panose="020B0604020202020204" pitchFamily="34" charset="0"/>
                <a:cs typeface="Arial" panose="020B0604020202020204" pitchFamily="34" charset="0"/>
              </a:rPr>
              <a:t>7</a:t>
            </a:r>
            <a:r>
              <a:rPr lang="tr-TR" sz="1800" b="1" dirty="0">
                <a:solidFill>
                  <a:srgbClr val="F2FAFF"/>
                </a:solidFill>
                <a:latin typeface="Arial" panose="020B0604020202020204" pitchFamily="34" charset="0"/>
                <a:cs typeface="Arial" panose="020B0604020202020204" pitchFamily="34" charset="0"/>
              </a:rPr>
              <a:t>. KONU: BİR SURE TANIYORUM: KUREYŞ SURESİ VE ANLAMI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1" y="227203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İbadet eden insana üzüntü ve kaygı ilişmez.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00527" y="796252"/>
              <a:ext cx="1218318" cy="369332"/>
            </a:xfrm>
            <a:prstGeom prst="rect">
              <a:avLst/>
            </a:prstGeom>
            <a:noFill/>
          </p:spPr>
          <p:txBody>
            <a:bodyPr wrap="square" rtlCol="0">
              <a:spAutoFit/>
            </a:bodyPr>
            <a:lstStyle/>
            <a:p>
              <a:pPr algn="ctr"/>
              <a:r>
                <a:rPr lang="tr-TR" b="1" dirty="0">
                  <a:solidFill>
                    <a:schemeClr val="bg1"/>
                  </a:solidFill>
                </a:rPr>
                <a:t>Ayetlerin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049172"/>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Dua ve kulluk sadece Yüce Allah’a yapılmalıdır.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3826307"/>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Allah’a (c.c.) ibadet etmek dünya ve ahirette ödül kazandırır.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31" y="4654263"/>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355038"/>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“Kureyş’e kolaylaştırıldığı, evet, kış ve yaz seyahatleri onlara kolaylaştırıldığı için onlar, kendilerini açlıktan doyuran ve her çeşit korkudan emin kılan şu evin (Kâbe’nin) </a:t>
            </a:r>
            <a:r>
              <a:rPr lang="tr-TR" sz="2200" dirty="0" err="1">
                <a:latin typeface="Arial" panose="020B0604020202020204" pitchFamily="34" charset="0"/>
                <a:cs typeface="Arial" panose="020B0604020202020204" pitchFamily="34" charset="0"/>
              </a:rPr>
              <a:t>Rabb’ine</a:t>
            </a:r>
            <a:r>
              <a:rPr lang="tr-TR" sz="2200" dirty="0">
                <a:latin typeface="Arial" panose="020B0604020202020204" pitchFamily="34" charset="0"/>
                <a:cs typeface="Arial" panose="020B0604020202020204" pitchFamily="34" charset="0"/>
              </a:rPr>
              <a:t> kulluk etsinler.” 				(Kureyş suresi, 1-4. ayetler)</a:t>
            </a:r>
          </a:p>
          <a:p>
            <a:pPr algn="just">
              <a:spcAft>
                <a:spcPts val="600"/>
              </a:spcAft>
            </a:pPr>
            <a:r>
              <a:rPr lang="tr-TR" sz="2200" b="1" dirty="0">
                <a:latin typeface="Arial" panose="020B0604020202020204" pitchFamily="34" charset="0"/>
                <a:cs typeface="Arial" panose="020B0604020202020204" pitchFamily="34" charset="0"/>
              </a:rPr>
              <a:t>Bu surenin anlamı düşünüldüğünde Allah (c.c.) Kureyş kabilesinden;</a:t>
            </a:r>
          </a:p>
          <a:p>
            <a:pPr algn="just">
              <a:spcAft>
                <a:spcPts val="600"/>
              </a:spcAft>
            </a:pPr>
            <a:r>
              <a:rPr lang="tr-TR" sz="2200" dirty="0">
                <a:latin typeface="Arial" panose="020B0604020202020204" pitchFamily="34" charset="0"/>
                <a:cs typeface="Arial" panose="020B0604020202020204" pitchFamily="34" charset="0"/>
              </a:rPr>
              <a:t>I.   Şükür </a:t>
            </a:r>
          </a:p>
          <a:p>
            <a:pPr algn="just">
              <a:spcAft>
                <a:spcPts val="600"/>
              </a:spcAft>
            </a:pPr>
            <a:r>
              <a:rPr lang="tr-TR" sz="2200" dirty="0">
                <a:latin typeface="Arial" panose="020B0604020202020204" pitchFamily="34" charset="0"/>
                <a:cs typeface="Arial" panose="020B0604020202020204" pitchFamily="34" charset="0"/>
              </a:rPr>
              <a:t>II.  Tevekkül </a:t>
            </a:r>
          </a:p>
          <a:p>
            <a:pPr algn="just">
              <a:spcAft>
                <a:spcPts val="600"/>
              </a:spcAft>
            </a:pPr>
            <a:r>
              <a:rPr lang="tr-TR" sz="2200" dirty="0">
                <a:latin typeface="Arial" panose="020B0604020202020204" pitchFamily="34" charset="0"/>
                <a:cs typeface="Arial" panose="020B0604020202020204" pitchFamily="34" charset="0"/>
              </a:rPr>
              <a:t>III. Şecaat</a:t>
            </a:r>
          </a:p>
          <a:p>
            <a:pPr algn="just">
              <a:spcAft>
                <a:spcPts val="600"/>
              </a:spcAft>
            </a:pPr>
            <a:r>
              <a:rPr lang="tr-TR" sz="2200" b="1" dirty="0">
                <a:latin typeface="Arial" panose="020B0604020202020204" pitchFamily="34" charset="0"/>
                <a:cs typeface="Arial" panose="020B0604020202020204" pitchFamily="34" charset="0"/>
              </a:rPr>
              <a:t>hangilerini yapmasını istemektedir? </a:t>
            </a:r>
          </a:p>
          <a:p>
            <a:pPr algn="just">
              <a:spcAft>
                <a:spcPts val="600"/>
              </a:spcAft>
            </a:pPr>
            <a:r>
              <a:rPr lang="tr-TR" sz="2200" dirty="0">
                <a:latin typeface="Arial" panose="020B0604020202020204" pitchFamily="34" charset="0"/>
                <a:cs typeface="Arial" panose="020B0604020202020204" pitchFamily="34" charset="0"/>
              </a:rPr>
              <a:t>A) Yalnız I 				B) Yalnız II </a:t>
            </a:r>
          </a:p>
          <a:p>
            <a:pPr algn="just">
              <a:spcAft>
                <a:spcPts val="600"/>
              </a:spcAft>
            </a:pPr>
            <a:r>
              <a:rPr lang="tr-TR" sz="2200" dirty="0">
                <a:latin typeface="Arial" panose="020B0604020202020204" pitchFamily="34" charset="0"/>
                <a:cs typeface="Arial" panose="020B0604020202020204" pitchFamily="34" charset="0"/>
              </a:rPr>
              <a:t>C) I ve II 				D) I ve III</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descr="daire, sarı, kehribar, grafik içeren bir resim&#10;&#10;Açıklama otomatik olarak oluşturuldu">
            <a:extLst>
              <a:ext uri="{FF2B5EF4-FFF2-40B4-BE49-F238E27FC236}">
                <a16:creationId xmlns:a16="http://schemas.microsoft.com/office/drawing/2014/main" id="{B5B763A4-3C0A-AB1F-4880-EC4802538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242489"/>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524042"/>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Kureyş kabilesi, Kâbe’nin gözetim ve bakımını üstlenmişti. Bu yüzden diğer Arap kabileleri onlara büyük saygı gösteriyorlardı. Özellikle 571 yılında gerçekleşen Allah’ın mucizesiyle saygınlıkları daha da arttı.</a:t>
            </a:r>
          </a:p>
          <a:p>
            <a:pPr algn="just">
              <a:spcAft>
                <a:spcPts val="600"/>
              </a:spcAft>
            </a:pPr>
            <a:r>
              <a:rPr lang="tr-TR" sz="2200" b="1" dirty="0">
                <a:latin typeface="Arial" panose="020B0604020202020204" pitchFamily="34" charset="0"/>
                <a:cs typeface="Arial" panose="020B0604020202020204" pitchFamily="34" charset="0"/>
              </a:rPr>
              <a:t>Buna göre Kureyş </a:t>
            </a:r>
            <a:r>
              <a:rPr lang="tr-TR" sz="2200" b="1" dirty="0" err="1">
                <a:latin typeface="Arial" panose="020B0604020202020204" pitchFamily="34" charset="0"/>
                <a:cs typeface="Arial" panose="020B0604020202020204" pitchFamily="34" charset="0"/>
              </a:rPr>
              <a:t>Kabilesi’nin</a:t>
            </a:r>
            <a:r>
              <a:rPr lang="tr-TR" sz="2200" b="1" dirty="0">
                <a:latin typeface="Arial" panose="020B0604020202020204" pitchFamily="34" charset="0"/>
                <a:cs typeface="Arial" panose="020B0604020202020204" pitchFamily="34" charset="0"/>
              </a:rPr>
              <a:t> saygınlıklarının daha da artmasına sebep olan olay aşağıdakilerden hangisidir? </a:t>
            </a:r>
          </a:p>
          <a:p>
            <a:pPr algn="just">
              <a:spcAft>
                <a:spcPts val="600"/>
              </a:spcAft>
            </a:pPr>
            <a:r>
              <a:rPr lang="tr-TR" sz="2200" dirty="0">
                <a:latin typeface="Arial" panose="020B0604020202020204" pitchFamily="34" charset="0"/>
                <a:cs typeface="Arial" panose="020B0604020202020204" pitchFamily="34" charset="0"/>
              </a:rPr>
              <a:t>A) Bedir ve Uhud savaşları </a:t>
            </a:r>
          </a:p>
          <a:p>
            <a:pPr algn="just">
              <a:spcAft>
                <a:spcPts val="600"/>
              </a:spcAft>
            </a:pPr>
            <a:r>
              <a:rPr lang="tr-TR" sz="2200" dirty="0">
                <a:latin typeface="Arial" panose="020B0604020202020204" pitchFamily="34" charset="0"/>
                <a:cs typeface="Arial" panose="020B0604020202020204" pitchFamily="34" charset="0"/>
              </a:rPr>
              <a:t>B) </a:t>
            </a:r>
            <a:r>
              <a:rPr lang="tr-TR" sz="2200" dirty="0" err="1">
                <a:latin typeface="Arial" panose="020B0604020202020204" pitchFamily="34" charset="0"/>
                <a:cs typeface="Arial" panose="020B0604020202020204" pitchFamily="34" charset="0"/>
              </a:rPr>
              <a:t>Hudeybiye</a:t>
            </a:r>
            <a:r>
              <a:rPr lang="tr-TR" sz="2200" dirty="0">
                <a:latin typeface="Arial" panose="020B0604020202020204" pitchFamily="34" charset="0"/>
                <a:cs typeface="Arial" panose="020B0604020202020204" pitchFamily="34" charset="0"/>
              </a:rPr>
              <a:t> Barış Anlaşması </a:t>
            </a:r>
          </a:p>
          <a:p>
            <a:pPr algn="just">
              <a:spcAft>
                <a:spcPts val="600"/>
              </a:spcAft>
            </a:pPr>
            <a:r>
              <a:rPr lang="tr-TR" sz="2200" dirty="0">
                <a:latin typeface="Arial" panose="020B0604020202020204" pitchFamily="34" charset="0"/>
                <a:cs typeface="Arial" panose="020B0604020202020204" pitchFamily="34" charset="0"/>
              </a:rPr>
              <a:t>C) Hz. Muhammed’in (s.a.v.) doğumu </a:t>
            </a:r>
          </a:p>
          <a:p>
            <a:pPr algn="just">
              <a:spcAft>
                <a:spcPts val="600"/>
              </a:spcAft>
            </a:pPr>
            <a:r>
              <a:rPr lang="tr-TR" sz="2200" dirty="0">
                <a:latin typeface="Arial" panose="020B0604020202020204" pitchFamily="34" charset="0"/>
                <a:cs typeface="Arial" panose="020B0604020202020204" pitchFamily="34" charset="0"/>
              </a:rPr>
              <a:t>D) Fil olayı</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1" y="60943"/>
            <a:ext cx="774169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82A45445-17AE-91F0-CEE0-21969FD522FB}"/>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164564"/>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201150"/>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Bu sure, Mekke döneminde inmiştir ve 4 ayetten oluşmaktadır. Surenin adı               Hz. Peygamber’in mensup olduğu kabilenin adıdır. Bu surede cahiliye dönemi Araplarının durumlarından bahsedilir. Cahiliye döneminde Hz. Muhammed’in (s.a.v.) kabilesi ayrıcalıklara sahipti. Sure, yaz kış onlara verilen nimetler nedeniyle Allah’a ibadet etmek gerektiğini hatırlatıyor. </a:t>
            </a:r>
          </a:p>
          <a:p>
            <a:pPr algn="just">
              <a:spcAft>
                <a:spcPts val="600"/>
              </a:spcAft>
            </a:pPr>
            <a:r>
              <a:rPr lang="tr-TR" sz="2200" b="1" dirty="0">
                <a:latin typeface="Arial" panose="020B0604020202020204" pitchFamily="34" charset="0"/>
                <a:cs typeface="Arial" panose="020B0604020202020204" pitchFamily="34" charset="0"/>
              </a:rPr>
              <a:t>Aşağıdakilerden hangisi surenin anlamında yer almaktadır? </a:t>
            </a:r>
          </a:p>
          <a:p>
            <a:pPr algn="just">
              <a:spcAft>
                <a:spcPts val="600"/>
              </a:spcAft>
            </a:pPr>
            <a:r>
              <a:rPr lang="tr-TR" sz="2200" dirty="0">
                <a:latin typeface="Arial" panose="020B0604020202020204" pitchFamily="34" charset="0"/>
                <a:cs typeface="Arial" panose="020B0604020202020204" pitchFamily="34" charset="0"/>
              </a:rPr>
              <a:t>A) “O, kullarının önlerinde ve arkalarında ne varsa hepsini bilir.” </a:t>
            </a:r>
          </a:p>
          <a:p>
            <a:pPr algn="just">
              <a:spcAft>
                <a:spcPts val="600"/>
              </a:spcAft>
            </a:pPr>
            <a:r>
              <a:rPr lang="tr-TR" sz="2200" dirty="0">
                <a:latin typeface="Arial" panose="020B0604020202020204" pitchFamily="34" charset="0"/>
                <a:cs typeface="Arial" panose="020B0604020202020204" pitchFamily="34" charset="0"/>
              </a:rPr>
              <a:t>B) “İşte o, yetimi itip kakan, yoksula yedirmeyi özendirmeyen kimsedir.” </a:t>
            </a:r>
          </a:p>
          <a:p>
            <a:pPr algn="just">
              <a:spcAft>
                <a:spcPts val="600"/>
              </a:spcAft>
            </a:pPr>
            <a:r>
              <a:rPr lang="tr-TR" sz="2200" dirty="0">
                <a:latin typeface="Arial" panose="020B0604020202020204" pitchFamily="34" charset="0"/>
                <a:cs typeface="Arial" panose="020B0604020202020204" pitchFamily="34" charset="0"/>
              </a:rPr>
              <a:t>C) “Onlar, kendilerini açlıktan doyuran ve her çeşit korkudan emin kılan şu evin (Kâbe’nin) </a:t>
            </a:r>
            <a:r>
              <a:rPr lang="tr-TR" sz="2200" dirty="0" err="1">
                <a:latin typeface="Arial" panose="020B0604020202020204" pitchFamily="34" charset="0"/>
                <a:cs typeface="Arial" panose="020B0604020202020204" pitchFamily="34" charset="0"/>
              </a:rPr>
              <a:t>Rabb'ine</a:t>
            </a:r>
            <a:r>
              <a:rPr lang="tr-TR" sz="2200" dirty="0">
                <a:latin typeface="Arial" panose="020B0604020202020204" pitchFamily="34" charset="0"/>
                <a:cs typeface="Arial" panose="020B0604020202020204" pitchFamily="34" charset="0"/>
              </a:rPr>
              <a:t> kulluk etsinler.” </a:t>
            </a:r>
          </a:p>
          <a:p>
            <a:pPr algn="just">
              <a:spcAft>
                <a:spcPts val="600"/>
              </a:spcAft>
            </a:pPr>
            <a:r>
              <a:rPr lang="tr-TR" sz="2200" dirty="0">
                <a:latin typeface="Arial" panose="020B0604020202020204" pitchFamily="34" charset="0"/>
                <a:cs typeface="Arial" panose="020B0604020202020204" pitchFamily="34" charset="0"/>
              </a:rPr>
              <a:t>D) “Onu ne uyuklama tutar ne de uyku. Göklerde ve yerde ne varsa hepsi O'nundur.”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85423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E6676666-90E5-DEC9-293E-4E35EB9E98B0}"/>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85423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3164341421"/>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marL="0" indent="-342900" algn="l" defTabSz="914400" rtl="0" eaLnBrk="1" latinLnBrk="0" hangingPunct="1">
                        <a:spcBef>
                          <a:spcPct val="20000"/>
                        </a:spcBef>
                        <a:buFont typeface="Wingdings" pitchFamily="2" charset="2"/>
                        <a:buNone/>
                        <a:defRPr/>
                      </a:pPr>
                      <a:r>
                        <a:rPr lang="tr-TR" sz="1800" dirty="0">
                          <a:latin typeface="Arial" panose="020B0604020202020204" pitchFamily="34" charset="0"/>
                          <a:cs typeface="Arial" panose="020B0604020202020204" pitchFamily="34" charset="0"/>
                        </a:rPr>
                        <a:t>Hz. Muhammed (s.a.v.), Mekkelilere Allah’ın verdiği nimetleri hatırlatıp onları şirkten vazgeçmeye çağırmıştı.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err="1">
                          <a:latin typeface="Arial" panose="020B0604020202020204" pitchFamily="34" charset="0"/>
                          <a:cs typeface="Arial" panose="020B0604020202020204" pitchFamily="34" charset="0"/>
                        </a:rPr>
                        <a:t>Kureyş</a:t>
                      </a:r>
                      <a:r>
                        <a:rPr lang="tr-TR" sz="1800" dirty="0">
                          <a:latin typeface="Arial" panose="020B0604020202020204" pitchFamily="34" charset="0"/>
                          <a:cs typeface="Arial" panose="020B0604020202020204" pitchFamily="34" charset="0"/>
                        </a:rPr>
                        <a:t> suresinin ilk dört ayetinde Medineli Yahudiler imana davet edilmiştir.</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514350" indent="-514350" algn="l">
                        <a:buNone/>
                      </a:pPr>
                      <a:r>
                        <a:rPr lang="tr-TR" sz="1800" kern="1200" dirty="0" err="1">
                          <a:solidFill>
                            <a:schemeClr val="tx1"/>
                          </a:solidFill>
                          <a:latin typeface="Arial" panose="020B0604020202020204" pitchFamily="34" charset="0"/>
                          <a:ea typeface="+mn-ea"/>
                          <a:cs typeface="Arial" panose="020B0604020202020204" pitchFamily="34" charset="0"/>
                        </a:rPr>
                        <a:t>Kureyş</a:t>
                      </a:r>
                      <a:r>
                        <a:rPr lang="tr-TR" sz="1800" kern="1200" dirty="0">
                          <a:solidFill>
                            <a:schemeClr val="tx1"/>
                          </a:solidFill>
                          <a:latin typeface="Arial" panose="020B0604020202020204" pitchFamily="34" charset="0"/>
                          <a:ea typeface="+mn-ea"/>
                          <a:cs typeface="Arial" panose="020B0604020202020204" pitchFamily="34" charset="0"/>
                        </a:rPr>
                        <a:t> </a:t>
                      </a:r>
                      <a:r>
                        <a:rPr lang="tr-TR" sz="1800" kern="1200" dirty="0" err="1">
                          <a:solidFill>
                            <a:schemeClr val="tx1"/>
                          </a:solidFill>
                          <a:latin typeface="Arial" panose="020B0604020202020204" pitchFamily="34" charset="0"/>
                          <a:ea typeface="+mn-ea"/>
                          <a:cs typeface="Arial" panose="020B0604020202020204" pitchFamily="34" charset="0"/>
                        </a:rPr>
                        <a:t>sûresi</a:t>
                      </a:r>
                      <a:r>
                        <a:rPr lang="tr-TR" sz="1800" kern="1200" dirty="0">
                          <a:solidFill>
                            <a:schemeClr val="tx1"/>
                          </a:solidFill>
                          <a:latin typeface="Arial" panose="020B0604020202020204" pitchFamily="34" charset="0"/>
                          <a:ea typeface="+mn-ea"/>
                          <a:cs typeface="Arial" panose="020B0604020202020204" pitchFamily="34" charset="0"/>
                        </a:rPr>
                        <a:t> ihsan edilen nimetlere lâyık olmaya ve yalnızca Allah’a kulluk etmeye yöneliktir.</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Kureyş kabilesi, Hz. Peygamber’in (s.a.v.)</a:t>
                      </a:r>
                      <a:r>
                        <a:rPr lang="tr-TR" sz="1800" baseline="0" dirty="0">
                          <a:latin typeface="Arial" panose="020B0604020202020204" pitchFamily="34" charset="0"/>
                          <a:cs typeface="Arial" panose="020B0604020202020204" pitchFamily="34" charset="0"/>
                        </a:rPr>
                        <a:t> tebliğ faaliyetlerini destekleyen en büyük </a:t>
                      </a:r>
                      <a:r>
                        <a:rPr lang="tr-TR" sz="1800" dirty="0">
                          <a:latin typeface="Arial" panose="020B0604020202020204" pitchFamily="34" charset="0"/>
                          <a:cs typeface="Arial" panose="020B0604020202020204" pitchFamily="34" charset="0"/>
                        </a:rPr>
                        <a:t>kabilenin adıdır.</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a:latin typeface="Arial" panose="020B0604020202020204" pitchFamily="34" charset="0"/>
                          <a:cs typeface="Arial" panose="020B0604020202020204" pitchFamily="34" charset="0"/>
                        </a:rPr>
                        <a:t>Hz. Muhammed (s.a.v.) </a:t>
                      </a:r>
                      <a:r>
                        <a:rPr lang="tr-TR" sz="1800" dirty="0" err="1">
                          <a:latin typeface="Arial" panose="020B0604020202020204" pitchFamily="34" charset="0"/>
                          <a:cs typeface="Arial" panose="020B0604020202020204" pitchFamily="34" charset="0"/>
                        </a:rPr>
                        <a:t>Kureyş</a:t>
                      </a:r>
                      <a:r>
                        <a:rPr lang="tr-TR" sz="1800" dirty="0">
                          <a:latin typeface="Arial" panose="020B0604020202020204" pitchFamily="34" charset="0"/>
                          <a:cs typeface="Arial" panose="020B0604020202020204" pitchFamily="34" charset="0"/>
                        </a:rPr>
                        <a:t> kabilesi özelinde tüm insanlara şükür ve</a:t>
                      </a:r>
                      <a:r>
                        <a:rPr lang="tr-TR" sz="1800" baseline="0" dirty="0">
                          <a:latin typeface="Arial" panose="020B0604020202020204" pitchFamily="34" charset="0"/>
                          <a:cs typeface="Arial" panose="020B0604020202020204" pitchFamily="34" charset="0"/>
                        </a:rPr>
                        <a:t> kulluk mesajı vermektedir</a:t>
                      </a:r>
                      <a:r>
                        <a:rPr lang="tr-TR" sz="1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Arial" panose="020B0604020202020204" pitchFamily="34" charset="0"/>
                          <a:ea typeface="+mn-ea"/>
                          <a:cs typeface="Arial" panose="020B0604020202020204" pitchFamily="34" charset="0"/>
                        </a:rPr>
                        <a:t>Surede Kureyş’e yer verilmiş olması Kâbe’nin bakımı</a:t>
                      </a:r>
                      <a:r>
                        <a:rPr lang="tr-TR" sz="1800" kern="1200" baseline="0" dirty="0">
                          <a:solidFill>
                            <a:schemeClr val="tx1"/>
                          </a:solidFill>
                          <a:latin typeface="Arial" panose="020B0604020202020204" pitchFamily="34" charset="0"/>
                          <a:ea typeface="+mn-ea"/>
                          <a:cs typeface="Arial" panose="020B0604020202020204" pitchFamily="34" charset="0"/>
                        </a:rPr>
                        <a:t> ve </a:t>
                      </a:r>
                      <a:r>
                        <a:rPr lang="tr-TR" sz="1800" kern="1200" dirty="0">
                          <a:solidFill>
                            <a:schemeClr val="tx1"/>
                          </a:solidFill>
                          <a:latin typeface="Arial" panose="020B0604020202020204" pitchFamily="34" charset="0"/>
                          <a:ea typeface="+mn-ea"/>
                          <a:cs typeface="Arial" panose="020B0604020202020204" pitchFamily="34" charset="0"/>
                        </a:rPr>
                        <a:t>korunmasının</a:t>
                      </a:r>
                      <a:r>
                        <a:rPr lang="tr-TR" sz="1800" kern="1200" baseline="0" dirty="0">
                          <a:solidFill>
                            <a:schemeClr val="tx1"/>
                          </a:solidFill>
                          <a:latin typeface="Arial" panose="020B0604020202020204" pitchFamily="34" charset="0"/>
                          <a:ea typeface="+mn-ea"/>
                          <a:cs typeface="Arial" panose="020B0604020202020204" pitchFamily="34" charset="0"/>
                        </a:rPr>
                        <a:t> bu </a:t>
                      </a:r>
                      <a:r>
                        <a:rPr lang="tr-TR" sz="1800" kern="1200" dirty="0">
                          <a:solidFill>
                            <a:schemeClr val="tx1"/>
                          </a:solidFill>
                          <a:latin typeface="Arial" panose="020B0604020202020204" pitchFamily="34" charset="0"/>
                          <a:ea typeface="+mn-ea"/>
                          <a:cs typeface="Arial" panose="020B0604020202020204" pitchFamily="34" charset="0"/>
                        </a:rPr>
                        <a:t>kabilece</a:t>
                      </a:r>
                      <a:r>
                        <a:rPr lang="tr-TR" sz="1800" kern="1200" baseline="0" dirty="0">
                          <a:solidFill>
                            <a:schemeClr val="tx1"/>
                          </a:solidFill>
                          <a:latin typeface="Arial" panose="020B0604020202020204" pitchFamily="34" charset="0"/>
                          <a:ea typeface="+mn-ea"/>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yerine getirilmesiyle bağlantılıdır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Mekkeliler ticaret maksadıyla</a:t>
                      </a:r>
                      <a:r>
                        <a:rPr lang="tr-TR" sz="1800" baseline="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kuzeyde Yemen ülkesine ve güneyde Suriye bölgesine seyahatler yapmıştır.</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5533646" y="5593933"/>
            <a:ext cx="333767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rot="5400000">
            <a:off x="5569997" y="3010627"/>
            <a:ext cx="17697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899" y="4655642"/>
            <a:ext cx="484542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1" y="1384209"/>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rot="5400000">
            <a:off x="6780555" y="3726089"/>
            <a:ext cx="223432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2670237" y="3240531"/>
            <a:ext cx="3321798"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216993" y="2310977"/>
            <a:ext cx="223432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507964" y="2535884"/>
            <a:ext cx="268414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6904848" y="1381420"/>
            <a:ext cx="262472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KUREYŞ</a:t>
            </a:r>
          </a:p>
          <a:p>
            <a:pPr algn="ctr">
              <a:lnSpc>
                <a:spcPct val="150000"/>
              </a:lnSpc>
              <a:spcAft>
                <a:spcPts val="600"/>
              </a:spcAft>
            </a:pPr>
            <a:r>
              <a:rPr lang="tr-TR" b="1" dirty="0">
                <a:latin typeface="Arial" panose="020B0604020202020204" pitchFamily="34" charset="0"/>
                <a:cs typeface="Arial" panose="020B0604020202020204" pitchFamily="34" charset="0"/>
              </a:rPr>
              <a:t>MEKKE</a:t>
            </a:r>
          </a:p>
          <a:p>
            <a:pPr algn="ctr">
              <a:lnSpc>
                <a:spcPct val="150000"/>
              </a:lnSpc>
              <a:spcAft>
                <a:spcPts val="600"/>
              </a:spcAft>
            </a:pPr>
            <a:r>
              <a:rPr lang="tr-TR" b="1" dirty="0">
                <a:latin typeface="Arial" panose="020B0604020202020204" pitchFamily="34" charset="0"/>
                <a:cs typeface="Arial" panose="020B0604020202020204" pitchFamily="34" charset="0"/>
              </a:rPr>
              <a:t>NİMET</a:t>
            </a:r>
          </a:p>
          <a:p>
            <a:pPr algn="ctr">
              <a:lnSpc>
                <a:spcPct val="150000"/>
              </a:lnSpc>
              <a:spcAft>
                <a:spcPts val="600"/>
              </a:spcAft>
            </a:pPr>
            <a:r>
              <a:rPr lang="tr-TR" b="1" dirty="0">
                <a:latin typeface="Arial" panose="020B0604020202020204" pitchFamily="34" charset="0"/>
                <a:cs typeface="Arial" panose="020B0604020202020204" pitchFamily="34" charset="0"/>
              </a:rPr>
              <a:t>KULLUK</a:t>
            </a:r>
          </a:p>
          <a:p>
            <a:pPr algn="ctr">
              <a:lnSpc>
                <a:spcPct val="150000"/>
              </a:lnSpc>
              <a:spcAft>
                <a:spcPts val="600"/>
              </a:spcAft>
            </a:pPr>
            <a:r>
              <a:rPr lang="tr-TR" b="1" dirty="0">
                <a:latin typeface="Arial" panose="020B0604020202020204" pitchFamily="34" charset="0"/>
                <a:cs typeface="Arial" panose="020B0604020202020204" pitchFamily="34" charset="0"/>
              </a:rPr>
              <a:t>KABE</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TİCARET</a:t>
            </a:r>
          </a:p>
          <a:p>
            <a:pPr algn="ctr">
              <a:lnSpc>
                <a:spcPct val="150000"/>
              </a:lnSpc>
              <a:spcAft>
                <a:spcPts val="600"/>
              </a:spcAft>
            </a:pPr>
            <a:r>
              <a:rPr lang="tr-TR" b="1" dirty="0">
                <a:latin typeface="Arial" panose="020B0604020202020204" pitchFamily="34" charset="0"/>
                <a:cs typeface="Arial" panose="020B0604020202020204" pitchFamily="34" charset="0"/>
              </a:rPr>
              <a:t>KORKU	</a:t>
            </a:r>
          </a:p>
          <a:p>
            <a:pPr algn="ctr">
              <a:lnSpc>
                <a:spcPct val="150000"/>
              </a:lnSpc>
              <a:spcAft>
                <a:spcPts val="600"/>
              </a:spcAft>
            </a:pPr>
            <a:r>
              <a:rPr lang="tr-TR" b="1" dirty="0">
                <a:latin typeface="Arial" panose="020B0604020202020204" pitchFamily="34" charset="0"/>
                <a:cs typeface="Arial" panose="020B0604020202020204" pitchFamily="34" charset="0"/>
              </a:rPr>
              <a:t>EMİN</a:t>
            </a:r>
          </a:p>
          <a:p>
            <a:pPr algn="ctr">
              <a:lnSpc>
                <a:spcPct val="150000"/>
              </a:lnSpc>
              <a:spcAft>
                <a:spcPts val="600"/>
              </a:spcAft>
            </a:pPr>
            <a:r>
              <a:rPr lang="tr-TR" b="1" dirty="0">
                <a:latin typeface="Arial" panose="020B0604020202020204" pitchFamily="34" charset="0"/>
                <a:cs typeface="Arial" panose="020B0604020202020204" pitchFamily="34" charset="0"/>
              </a:rPr>
              <a:t>ALLAH</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3" name="4 Tablo">
            <a:extLst>
              <a:ext uri="{FF2B5EF4-FFF2-40B4-BE49-F238E27FC236}">
                <a16:creationId xmlns:a16="http://schemas.microsoft.com/office/drawing/2014/main" id="{E1BC0E8A-4605-BCDD-3F55-720A39147B4B}"/>
              </a:ext>
            </a:extLst>
          </p:cNvPr>
          <p:cNvGraphicFramePr>
            <a:graphicFrameLocks noGrp="1"/>
          </p:cNvGraphicFramePr>
          <p:nvPr>
            <p:extLst>
              <p:ext uri="{D42A27DB-BD31-4B8C-83A1-F6EECF244321}">
                <p14:modId xmlns:p14="http://schemas.microsoft.com/office/powerpoint/2010/main" val="3295958460"/>
              </p:ext>
            </p:extLst>
          </p:nvPr>
        </p:nvGraphicFramePr>
        <p:xfrm>
          <a:off x="2496000" y="1340460"/>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rgbClr val="FF0000"/>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Y</a:t>
                      </a:r>
                    </a:p>
                  </a:txBody>
                  <a:tcPr anchor="ctr"/>
                </a:tc>
                <a:tc>
                  <a:txBody>
                    <a:bodyPr/>
                    <a:lstStyle/>
                    <a:p>
                      <a:pPr algn="ctr"/>
                      <a:r>
                        <a:rPr lang="tr-TR" sz="2000" kern="1200" dirty="0">
                          <a:solidFill>
                            <a:srgbClr val="FF0000"/>
                          </a:solidFill>
                          <a:latin typeface="+mn-lt"/>
                          <a:ea typeface="+mn-ea"/>
                          <a:cs typeface="+mn-cs"/>
                        </a:rPr>
                        <a:t>Ş</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M</a:t>
                      </a:r>
                    </a:p>
                  </a:txBody>
                  <a:tcPr anchor="ctr"/>
                </a:tc>
                <a:tc>
                  <a:txBody>
                    <a:bodyPr/>
                    <a:lstStyle/>
                    <a:p>
                      <a:pPr algn="ctr"/>
                      <a:r>
                        <a:rPr lang="tr-TR" sz="2000" kern="1200" dirty="0">
                          <a:solidFill>
                            <a:srgbClr val="FF0000"/>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N</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chemeClr val="dk1"/>
                          </a:solidFill>
                          <a:latin typeface="+mn-lt"/>
                          <a:ea typeface="+mn-ea"/>
                          <a:cs typeface="+mn-cs"/>
                        </a:rPr>
                        <a:t>X</a:t>
                      </a:r>
                    </a:p>
                  </a:txBody>
                  <a:tcPr anchor="ctr"/>
                </a:tc>
                <a:tc>
                  <a:txBody>
                    <a:bodyPr/>
                    <a:lstStyle/>
                    <a:p>
                      <a:pPr algn="ctr"/>
                      <a:r>
                        <a:rPr lang="tr-TR" sz="2000" kern="1200" dirty="0">
                          <a:solidFill>
                            <a:schemeClr val="dk1"/>
                          </a:solidFill>
                          <a:latin typeface="+mn-lt"/>
                          <a:ea typeface="+mn-ea"/>
                          <a:cs typeface="+mn-cs"/>
                        </a:rPr>
                        <a:t>H</a:t>
                      </a:r>
                    </a:p>
                  </a:txBody>
                  <a:tcPr anchor="ctr"/>
                </a:tc>
                <a:tc>
                  <a:txBody>
                    <a:bodyPr/>
                    <a:lstStyle/>
                    <a:p>
                      <a:pPr algn="ctr"/>
                      <a:r>
                        <a:rPr lang="tr-TR" sz="2000" kern="1200" dirty="0">
                          <a:solidFill>
                            <a:schemeClr val="dk1"/>
                          </a:solidFill>
                          <a:latin typeface="+mn-lt"/>
                          <a:ea typeface="+mn-ea"/>
                          <a:cs typeface="+mn-cs"/>
                        </a:rPr>
                        <a:t>C</a:t>
                      </a:r>
                    </a:p>
                  </a:txBody>
                  <a:tcPr anchor="ctr"/>
                </a:tc>
                <a:tc>
                  <a:txBody>
                    <a:bodyPr/>
                    <a:lstStyle/>
                    <a:p>
                      <a:pPr algn="ctr"/>
                      <a:r>
                        <a:rPr lang="tr-TR" sz="2000" kern="1200" dirty="0">
                          <a:solidFill>
                            <a:schemeClr val="dk1"/>
                          </a:solidFill>
                          <a:latin typeface="+mn-lt"/>
                          <a:ea typeface="+mn-ea"/>
                          <a:cs typeface="+mn-cs"/>
                        </a:rPr>
                        <a:t>X</a:t>
                      </a:r>
                    </a:p>
                  </a:txBody>
                  <a:tcPr anchor="ctr"/>
                </a:tc>
                <a:tc>
                  <a:txBody>
                    <a:bodyPr/>
                    <a:lstStyle/>
                    <a:p>
                      <a:pPr algn="ctr"/>
                      <a:r>
                        <a:rPr lang="tr-TR" sz="2000" kern="1200" dirty="0">
                          <a:solidFill>
                            <a:schemeClr val="dk1"/>
                          </a:solidFill>
                          <a:latin typeface="+mn-lt"/>
                          <a:ea typeface="+mn-ea"/>
                          <a:cs typeface="+mn-cs"/>
                        </a:rPr>
                        <a:t>H</a:t>
                      </a:r>
                    </a:p>
                  </a:txBody>
                  <a:tcPr anchor="ctr"/>
                </a:tc>
                <a:tc>
                  <a:txBody>
                    <a:bodyPr/>
                    <a:lstStyle/>
                    <a:p>
                      <a:pPr algn="ctr"/>
                      <a:r>
                        <a:rPr lang="tr-TR" sz="2000" kern="1200" dirty="0">
                          <a:solidFill>
                            <a:schemeClr val="dk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rgbClr val="FF0000"/>
                          </a:solidFill>
                          <a:latin typeface="+mn-lt"/>
                          <a:ea typeface="+mn-ea"/>
                          <a:cs typeface="+mn-cs"/>
                        </a:rPr>
                        <a:t>İ</a:t>
                      </a:r>
                    </a:p>
                  </a:txBody>
                  <a:tcPr anchor="ctr"/>
                </a:tc>
                <a:extLst>
                  <a:ext uri="{0D108BD9-81ED-4DB2-BD59-A6C34878D82A}">
                    <a16:rowId xmlns:a16="http://schemas.microsoft.com/office/drawing/2014/main" val="10001"/>
                  </a:ext>
                </a:extLst>
              </a:tr>
              <a:tr h="468000">
                <a:tc>
                  <a:txBody>
                    <a:bodyPr/>
                    <a:lstStyle/>
                    <a:p>
                      <a:pPr algn="ctr"/>
                      <a:r>
                        <a:rPr lang="tr-TR" dirty="0">
                          <a:solidFill>
                            <a:srgbClr val="FF0000"/>
                          </a:solidFill>
                        </a:rPr>
                        <a:t>L</a:t>
                      </a:r>
                    </a:p>
                  </a:txBody>
                  <a:tcPr anchor="ctr"/>
                </a:tc>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rgbClr val="FF0000"/>
                          </a:solidFill>
                          <a:latin typeface="+mn-lt"/>
                          <a:ea typeface="+mn-ea"/>
                          <a:cs typeface="+mn-cs"/>
                        </a:rPr>
                        <a:t>L</a:t>
                      </a:r>
                    </a:p>
                  </a:txBody>
                  <a:tcPr anchor="ctr"/>
                </a:tc>
                <a:tc>
                  <a:txBody>
                    <a:bodyPr/>
                    <a:lstStyle/>
                    <a:p>
                      <a:pPr algn="ctr"/>
                      <a:r>
                        <a:rPr lang="tr-TR" sz="2000" kern="1200" dirty="0">
                          <a:solidFill>
                            <a:srgbClr val="FF0000"/>
                          </a:solidFill>
                          <a:latin typeface="+mn-lt"/>
                          <a:ea typeface="+mn-ea"/>
                          <a:cs typeface="+mn-cs"/>
                        </a:rPr>
                        <a:t>L</a:t>
                      </a:r>
                    </a:p>
                  </a:txBody>
                  <a:tcPr anchor="ctr"/>
                </a:tc>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Ş</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L</a:t>
                      </a:r>
                    </a:p>
                  </a:txBody>
                  <a:tcPr anchor="ctr"/>
                </a:tc>
                <a:tc>
                  <a:txBody>
                    <a:bodyPr/>
                    <a:lstStyle/>
                    <a:p>
                      <a:pPr algn="ctr"/>
                      <a:r>
                        <a:rPr lang="tr-TR" dirty="0">
                          <a:solidFill>
                            <a:srgbClr val="FF0000"/>
                          </a:solidFill>
                        </a:rPr>
                        <a:t>M</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rgbClr val="FF0000"/>
                          </a:solidFill>
                          <a:latin typeface="+mn-lt"/>
                          <a:ea typeface="+mn-ea"/>
                          <a:cs typeface="+mn-cs"/>
                        </a:rPr>
                        <a:t>L</a:t>
                      </a:r>
                    </a:p>
                  </a:txBody>
                  <a:tcPr anchor="ctr"/>
                </a:tc>
                <a:tc>
                  <a:txBody>
                    <a:bodyPr/>
                    <a:lstStyle/>
                    <a:p>
                      <a:pPr algn="ctr"/>
                      <a:r>
                        <a:rPr lang="tr-TR" sz="2000" kern="1200" dirty="0">
                          <a:solidFill>
                            <a:schemeClr val="dk1"/>
                          </a:solidFill>
                          <a:latin typeface="+mn-lt"/>
                          <a:ea typeface="+mn-ea"/>
                          <a:cs typeface="+mn-cs"/>
                        </a:rPr>
                        <a:t>W</a:t>
                      </a:r>
                    </a:p>
                  </a:txBody>
                  <a:tcPr anchor="ctr"/>
                </a:tc>
                <a:tc>
                  <a:txBody>
                    <a:bodyPr/>
                    <a:lstStyle/>
                    <a:p>
                      <a:pPr algn="ctr"/>
                      <a:r>
                        <a:rPr lang="tr-TR" sz="2000" kern="1200" dirty="0">
                          <a:solidFill>
                            <a:schemeClr val="dk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dk1"/>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E</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0000"/>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O</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0000"/>
                          </a:solidFill>
                          <a:latin typeface="+mn-lt"/>
                          <a:ea typeface="+mn-ea"/>
                          <a:cs typeface="+mn-cs"/>
                        </a:rPr>
                        <a:t>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tx1"/>
                          </a:solidFill>
                          <a:latin typeface="+mn-lt"/>
                          <a:ea typeface="+mn-ea"/>
                          <a:cs typeface="+mn-cs"/>
                        </a:rPr>
                        <a:t>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a:solidFill>
                            <a:srgbClr val="FF0000"/>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rgbClr val="FF0000"/>
                          </a:solidFill>
                          <a:latin typeface="+mn-lt"/>
                          <a:ea typeface="+mn-ea"/>
                          <a:cs typeface="+mn-cs"/>
                        </a:rPr>
                        <a:t>T</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rgbClr val="FF0000"/>
                          </a:solidFill>
                          <a:latin typeface="+mn-lt"/>
                          <a:ea typeface="+mn-ea"/>
                          <a:cs typeface="+mn-cs"/>
                        </a:rPr>
                        <a:t>K</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Q</a:t>
                      </a:r>
                    </a:p>
                  </a:txBody>
                  <a:tcPr anchor="ctr"/>
                </a:tc>
                <a:tc>
                  <a:txBody>
                    <a:bodyPr/>
                    <a:lstStyle/>
                    <a:p>
                      <a:pPr algn="ctr"/>
                      <a:r>
                        <a:rPr lang="tr-TR" sz="2000" kern="1200" dirty="0">
                          <a:solidFill>
                            <a:schemeClr val="dk1"/>
                          </a:solidFill>
                          <a:latin typeface="+mn-lt"/>
                          <a:ea typeface="+mn-ea"/>
                          <a:cs typeface="+mn-cs"/>
                        </a:rPr>
                        <a:t>W</a:t>
                      </a:r>
                    </a:p>
                  </a:txBody>
                  <a:tcPr anchor="ctr"/>
                </a:tc>
                <a:tc>
                  <a:txBody>
                    <a:bodyPr/>
                    <a:lstStyle/>
                    <a:p>
                      <a:pPr algn="ctr"/>
                      <a:r>
                        <a:rPr lang="tr-TR" sz="2000" kern="1200" dirty="0">
                          <a:solidFill>
                            <a:schemeClr val="dk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chemeClr val="dk1"/>
                          </a:solidFill>
                          <a:latin typeface="+mn-lt"/>
                          <a:ea typeface="+mn-ea"/>
                          <a:cs typeface="+mn-cs"/>
                        </a:rPr>
                        <a:t>E</a:t>
                      </a:r>
                    </a:p>
                  </a:txBody>
                  <a:tcPr anchor="ctr"/>
                </a:tc>
                <a:tc>
                  <a:txBody>
                    <a:bodyPr/>
                    <a:lstStyle/>
                    <a:p>
                      <a:pPr algn="ctr"/>
                      <a:r>
                        <a:rPr lang="tr-TR" dirty="0">
                          <a:solidFill>
                            <a:srgbClr val="FF0000"/>
                          </a:solidFill>
                        </a:rPr>
                        <a:t>K</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S</a:t>
                      </a:r>
                    </a:p>
                  </a:txBody>
                  <a:tcPr anchor="ctr"/>
                </a:tc>
                <a:tc>
                  <a:txBody>
                    <a:bodyPr/>
                    <a:lstStyle/>
                    <a:p>
                      <a:pPr marL="0" algn="ctr" defTabSz="914400" rtl="0" eaLnBrk="1" latinLnBrk="0" hangingPunct="1"/>
                      <a:r>
                        <a:rPr lang="tr-TR" sz="2000" kern="1200" dirty="0">
                          <a:solidFill>
                            <a:srgbClr val="FF0000"/>
                          </a:solidFill>
                          <a:latin typeface="+mn-lt"/>
                          <a:ea typeface="+mn-ea"/>
                          <a:cs typeface="+mn-cs"/>
                        </a:rPr>
                        <a:t>A</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dk1"/>
                          </a:solidFill>
                          <a:latin typeface="+mn-lt"/>
                          <a:ea typeface="+mn-ea"/>
                          <a:cs typeface="+mn-cs"/>
                        </a:rPr>
                        <a:t>T</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Ç</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Ş</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Ğ</a:t>
                      </a:r>
                    </a:p>
                  </a:txBody>
                  <a:tcPr anchor="ctr"/>
                </a:tc>
                <a:tc>
                  <a:txBody>
                    <a:bodyPr/>
                    <a:lstStyle/>
                    <a:p>
                      <a:pPr marL="0" algn="ctr" defTabSz="914400" rtl="0" eaLnBrk="1" latinLnBrk="0" hangingPunct="1"/>
                      <a:r>
                        <a:rPr lang="tr-TR" sz="2000" kern="1200" dirty="0">
                          <a:solidFill>
                            <a:schemeClr val="dk1"/>
                          </a:solidFill>
                          <a:latin typeface="+mn-lt"/>
                          <a:ea typeface="+mn-ea"/>
                          <a:cs typeface="+mn-cs"/>
                        </a:rPr>
                        <a:t>S</a:t>
                      </a:r>
                    </a:p>
                  </a:txBody>
                  <a:tcPr anchor="ctr"/>
                </a:tc>
                <a:tc>
                  <a:txBody>
                    <a:bodyPr/>
                    <a:lstStyle/>
                    <a:p>
                      <a:pPr algn="ctr"/>
                      <a:r>
                        <a:rPr lang="tr-TR" sz="2000" kern="1200" dirty="0">
                          <a:solidFill>
                            <a:schemeClr val="dk1"/>
                          </a:solidFill>
                          <a:latin typeface="+mn-lt"/>
                          <a:ea typeface="+mn-ea"/>
                          <a:cs typeface="+mn-cs"/>
                        </a:rPr>
                        <a:t>X</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chemeClr val="dk1"/>
                          </a:solidFill>
                          <a:latin typeface="+mn-lt"/>
                          <a:ea typeface="+mn-ea"/>
                          <a:cs typeface="+mn-cs"/>
                        </a:rPr>
                        <a:t>C</a:t>
                      </a:r>
                    </a:p>
                  </a:txBody>
                  <a:tcPr anchor="ctr"/>
                </a:tc>
                <a:tc>
                  <a:txBody>
                    <a:bodyPr/>
                    <a:lstStyle/>
                    <a:p>
                      <a:pPr algn="ctr"/>
                      <a:r>
                        <a:rPr lang="tr-TR" sz="2000" kern="1200" dirty="0">
                          <a:solidFill>
                            <a:srgbClr val="FF0000"/>
                          </a:solidFill>
                          <a:latin typeface="+mn-lt"/>
                          <a:ea typeface="+mn-ea"/>
                          <a:cs typeface="+mn-cs"/>
                        </a:rPr>
                        <a:t>D</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rgbClr val="FF0000"/>
                          </a:solidFill>
                          <a:latin typeface="+mn-lt"/>
                          <a:ea typeface="+mn-ea"/>
                          <a:cs typeface="+mn-cs"/>
                        </a:rPr>
                        <a:t>T</a:t>
                      </a:r>
                    </a:p>
                  </a:txBody>
                  <a:tcPr anchor="ctr"/>
                </a:tc>
                <a:tc>
                  <a:txBody>
                    <a:bodyPr/>
                    <a:lstStyle/>
                    <a:p>
                      <a:pPr algn="ctr"/>
                      <a:r>
                        <a:rPr lang="tr-TR" sz="2000" kern="1200" dirty="0">
                          <a:solidFill>
                            <a:srgbClr val="FF0000"/>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C</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T</a:t>
                      </a:r>
                    </a:p>
                  </a:txBody>
                  <a:tcPr anchor="ctr"/>
                </a:tc>
                <a:tc>
                  <a:txBody>
                    <a:bodyPr/>
                    <a:lstStyle/>
                    <a:p>
                      <a:pPr algn="ctr"/>
                      <a:r>
                        <a:rPr lang="tr-TR" sz="2000" kern="1200" dirty="0">
                          <a:solidFill>
                            <a:srgbClr val="FF0000"/>
                          </a:solidFill>
                          <a:latin typeface="+mn-lt"/>
                          <a:ea typeface="+mn-ea"/>
                          <a:cs typeface="+mn-cs"/>
                        </a:rPr>
                        <a:t>Z</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dk1"/>
                          </a:solidFill>
                          <a:latin typeface="+mn-lt"/>
                          <a:ea typeface="+mn-ea"/>
                          <a:cs typeface="+mn-cs"/>
                        </a:rPr>
                        <a:t>X</a:t>
                      </a:r>
                    </a:p>
                  </a:txBody>
                  <a:tcPr anchor="ctr"/>
                </a:tc>
                <a:tc>
                  <a:txBody>
                    <a:bodyPr/>
                    <a:lstStyle/>
                    <a:p>
                      <a:pPr algn="ctr"/>
                      <a:r>
                        <a:rPr lang="tr-TR" sz="2000" kern="1200" dirty="0">
                          <a:solidFill>
                            <a:schemeClr val="dk1"/>
                          </a:solidFill>
                          <a:latin typeface="+mn-lt"/>
                          <a:ea typeface="+mn-ea"/>
                          <a:cs typeface="+mn-cs"/>
                        </a:rPr>
                        <a:t>H</a:t>
                      </a:r>
                    </a:p>
                  </a:txBody>
                  <a:tcPr anchor="ctr"/>
                </a:tc>
                <a:tc>
                  <a:txBody>
                    <a:bodyPr/>
                    <a:lstStyle/>
                    <a:p>
                      <a:pPr algn="ctr"/>
                      <a:r>
                        <a:rPr lang="tr-TR" sz="2000" kern="1200" dirty="0">
                          <a:solidFill>
                            <a:schemeClr val="dk1"/>
                          </a:solidFill>
                          <a:latin typeface="+mn-lt"/>
                          <a:ea typeface="+mn-ea"/>
                          <a:cs typeface="+mn-cs"/>
                        </a:rPr>
                        <a:t>C</a:t>
                      </a:r>
                    </a:p>
                  </a:txBody>
                  <a:tcPr anchor="ctr"/>
                </a:tc>
                <a:tc>
                  <a:txBody>
                    <a:bodyPr/>
                    <a:lstStyle/>
                    <a:p>
                      <a:pPr algn="ctr"/>
                      <a:r>
                        <a:rPr lang="tr-TR" sz="2000" kern="1200" dirty="0">
                          <a:solidFill>
                            <a:schemeClr val="dk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dk1"/>
                          </a:solidFill>
                          <a:latin typeface="+mn-lt"/>
                          <a:ea typeface="+mn-ea"/>
                          <a:cs typeface="+mn-cs"/>
                        </a:rPr>
                        <a:t>X</a:t>
                      </a:r>
                    </a:p>
                  </a:txBody>
                  <a:tcPr anchor="ctr"/>
                </a:tc>
                <a:tc>
                  <a:txBody>
                    <a:bodyPr/>
                    <a:lstStyle/>
                    <a:p>
                      <a:pPr algn="ctr"/>
                      <a:r>
                        <a:rPr lang="tr-TR" sz="2000" kern="1200" dirty="0">
                          <a:solidFill>
                            <a:schemeClr val="dk1"/>
                          </a:solidFill>
                          <a:latin typeface="+mn-lt"/>
                          <a:ea typeface="+mn-ea"/>
                          <a:cs typeface="+mn-cs"/>
                        </a:rPr>
                        <a:t>H</a:t>
                      </a:r>
                    </a:p>
                  </a:txBody>
                  <a:tcPr anchor="ctr"/>
                </a:tc>
                <a:tc>
                  <a:txBody>
                    <a:bodyPr/>
                    <a:lstStyle/>
                    <a:p>
                      <a:pPr algn="ctr"/>
                      <a:r>
                        <a:rPr lang="tr-TR" sz="2000" kern="1200" dirty="0">
                          <a:solidFill>
                            <a:schemeClr val="dk1"/>
                          </a:solidFill>
                          <a:latin typeface="+mn-lt"/>
                          <a:ea typeface="+mn-ea"/>
                          <a:cs typeface="+mn-cs"/>
                        </a:rPr>
                        <a:t>C</a:t>
                      </a:r>
                    </a:p>
                  </a:txBody>
                  <a:tcPr anchor="ctr"/>
                </a:tc>
                <a:tc>
                  <a:txBody>
                    <a:bodyPr/>
                    <a:lstStyle/>
                    <a:p>
                      <a:pPr algn="ctr"/>
                      <a:r>
                        <a:rPr lang="tr-TR" sz="2000" kern="1200" dirty="0">
                          <a:solidFill>
                            <a:schemeClr val="dk1"/>
                          </a:solidFill>
                          <a:latin typeface="+mn-lt"/>
                          <a:ea typeface="+mn-ea"/>
                          <a:cs typeface="+mn-cs"/>
                        </a:rPr>
                        <a:t>X</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L</a:t>
                      </a:r>
                    </a:p>
                  </a:txBody>
                  <a:tcPr anchor="ctr"/>
                </a:tc>
                <a:tc>
                  <a:txBody>
                    <a:bodyPr/>
                    <a:lstStyle/>
                    <a:p>
                      <a:pPr algn="ctr"/>
                      <a:r>
                        <a:rPr lang="tr-TR" dirty="0">
                          <a:solidFill>
                            <a:srgbClr val="FF0000"/>
                          </a:solidFill>
                        </a:rPr>
                        <a:t>L</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H</a:t>
                      </a:r>
                    </a:p>
                  </a:txBody>
                  <a:tcPr anchor="ctr"/>
                </a:tc>
                <a:tc>
                  <a:txBody>
                    <a:bodyPr/>
                    <a:lstStyle/>
                    <a:p>
                      <a:pPr algn="ctr"/>
                      <a:r>
                        <a:rPr lang="tr-TR" sz="2000" kern="1200" dirty="0">
                          <a:solidFill>
                            <a:srgbClr val="FF0000"/>
                          </a:solidFill>
                          <a:latin typeface="+mn-lt"/>
                          <a:ea typeface="+mn-ea"/>
                          <a:cs typeface="+mn-cs"/>
                        </a:rPr>
                        <a:t>E</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Kâbe</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Fil vakası</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İbadet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Kureyş kabilesi</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Nimet</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Kureyş suresi</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Yüce Allah’a itaat etmek, kulluk etmek, niyazda bulunmak</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Yüce Allah’ın yarattıklarına bahşettiği imkânlar, ihsan ettiği rızıklar</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Kur’an-ı Kerim’in 106. suresi</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Mekke’nin itibarlı ve Peygamberimizin (s.a.v.) mensubu olduğu kabile</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770959"/>
            <a:ext cx="6608454"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Yeryüzündeki ilk mabet ve Müslümanların kıblesi</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Peygamber’in (s.a.v.) doğumundan önce gerçekleşen sıra dışı olay</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4" y="979478"/>
            <a:ext cx="776678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Kur’an-ı Kerim’de Kureyş suresi             106. suredir ve Mekke suresinden sonra indirilmiştir.</a:t>
            </a:r>
          </a:p>
        </p:txBody>
      </p:sp>
      <p:pic>
        <p:nvPicPr>
          <p:cNvPr id="8" name="Resim 7" descr="metin, kitap, kağıt, ekran görüntüsü içeren bir resim&#10;&#10;Açıklama otomatik olarak oluşturuldu">
            <a:extLst>
              <a:ext uri="{FF2B5EF4-FFF2-40B4-BE49-F238E27FC236}">
                <a16:creationId xmlns:a16="http://schemas.microsoft.com/office/drawing/2014/main" id="{21C90C2B-713C-C9BD-3B7B-59A143FC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3" name="Metin kutusu 2">
            <a:extLst>
              <a:ext uri="{FF2B5EF4-FFF2-40B4-BE49-F238E27FC236}">
                <a16:creationId xmlns:a16="http://schemas.microsoft.com/office/drawing/2014/main" id="{21B3EBB1-55C8-2358-C9F7-23E7755378F0}"/>
              </a:ext>
            </a:extLst>
          </p:cNvPr>
          <p:cNvSpPr txBox="1"/>
          <p:nvPr/>
        </p:nvSpPr>
        <p:spPr>
          <a:xfrm>
            <a:off x="4015484" y="2650519"/>
            <a:ext cx="776678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Kureyş suresinin ilk 4 ayetinde </a:t>
            </a:r>
            <a:r>
              <a:rPr lang="tr-TR" sz="3000" dirty="0" err="1">
                <a:latin typeface="Arial" panose="020B0604020202020204" pitchFamily="34" charset="0"/>
                <a:cs typeface="Arial" panose="020B0604020202020204" pitchFamily="34" charset="0"/>
              </a:rPr>
              <a:t>Mekke’li</a:t>
            </a:r>
            <a:r>
              <a:rPr lang="tr-TR" sz="3000" dirty="0">
                <a:latin typeface="Arial" panose="020B0604020202020204" pitchFamily="34" charset="0"/>
                <a:cs typeface="Arial" panose="020B0604020202020204" pitchFamily="34" charset="0"/>
              </a:rPr>
              <a:t> Müşrikler imana davet edilmiştir.</a:t>
            </a:r>
          </a:p>
        </p:txBody>
      </p:sp>
      <p:sp>
        <p:nvSpPr>
          <p:cNvPr id="6" name="Metin kutusu 5">
            <a:extLst>
              <a:ext uri="{FF2B5EF4-FFF2-40B4-BE49-F238E27FC236}">
                <a16:creationId xmlns:a16="http://schemas.microsoft.com/office/drawing/2014/main" id="{470E24AC-B9B9-D776-5798-0CF3B0E6B7E3}"/>
              </a:ext>
            </a:extLst>
          </p:cNvPr>
          <p:cNvSpPr txBox="1"/>
          <p:nvPr/>
        </p:nvSpPr>
        <p:spPr>
          <a:xfrm>
            <a:off x="4015484" y="3859895"/>
            <a:ext cx="776678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Kureyş, Hz. Peygamberin (s.a.v.) mensup olduğu kabilenin adıdır.</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769829"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pic>
        <p:nvPicPr>
          <p:cNvPr id="11" name="Resim 10">
            <a:extLst>
              <a:ext uri="{FF2B5EF4-FFF2-40B4-BE49-F238E27FC236}">
                <a16:creationId xmlns:a16="http://schemas.microsoft.com/office/drawing/2014/main" id="{036C3080-C440-B148-0381-3EE61DDED422}"/>
              </a:ext>
            </a:extLst>
          </p:cNvPr>
          <p:cNvPicPr>
            <a:picLocks noChangeAspect="1"/>
          </p:cNvPicPr>
          <p:nvPr/>
        </p:nvPicPr>
        <p:blipFill>
          <a:blip r:embed="rId3">
            <a:biLevel thresh="75000"/>
          </a:blip>
          <a:stretch>
            <a:fillRect/>
          </a:stretch>
        </p:blipFill>
        <p:spPr>
          <a:xfrm>
            <a:off x="2718468" y="648324"/>
            <a:ext cx="6755064" cy="2858612"/>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2AEDDFDC-BD50-3BB7-B039-634D38745FD0}"/>
              </a:ext>
            </a:extLst>
          </p:cNvPr>
          <p:cNvSpPr txBox="1"/>
          <p:nvPr/>
        </p:nvSpPr>
        <p:spPr>
          <a:xfrm>
            <a:off x="140790" y="4881344"/>
            <a:ext cx="11910420" cy="1092607"/>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Rahman Rahim Allah’ın adı ile.</a:t>
            </a:r>
          </a:p>
          <a:p>
            <a:pPr algn="ctr">
              <a:spcAft>
                <a:spcPts val="600"/>
              </a:spcAft>
            </a:pPr>
            <a:r>
              <a:rPr lang="tr-TR" sz="2000" dirty="0">
                <a:latin typeface="Arial" panose="020B0604020202020204" pitchFamily="34" charset="0"/>
                <a:cs typeface="Arial" panose="020B0604020202020204" pitchFamily="34" charset="0"/>
              </a:rPr>
              <a:t>Kureyş’e kolaylaştırıldığı, evet, kış ve yaz seyahatleri onlara kolaylaştırıldığı için onlar, kendilerini açlıktan doyuran ve her çeşit korkudan emin kılan şu evin (Kâbe’nin) Rabbine kulluk etsinler.</a:t>
            </a:r>
          </a:p>
        </p:txBody>
      </p:sp>
      <p:sp>
        <p:nvSpPr>
          <p:cNvPr id="9" name="Metin kutusu 8">
            <a:extLst>
              <a:ext uri="{FF2B5EF4-FFF2-40B4-BE49-F238E27FC236}">
                <a16:creationId xmlns:a16="http://schemas.microsoft.com/office/drawing/2014/main" id="{36D7F517-3E16-906A-4B2A-9086DD8F728B}"/>
              </a:ext>
            </a:extLst>
          </p:cNvPr>
          <p:cNvSpPr txBox="1"/>
          <p:nvPr/>
        </p:nvSpPr>
        <p:spPr>
          <a:xfrm>
            <a:off x="140790" y="3506936"/>
            <a:ext cx="11910420" cy="1277273"/>
          </a:xfrm>
          <a:prstGeom prst="rect">
            <a:avLst/>
          </a:prstGeom>
          <a:noFill/>
          <a:ln>
            <a:noFill/>
          </a:ln>
        </p:spPr>
        <p:txBody>
          <a:bodyPr wrap="square" rtlCol="0">
            <a:spAutoFit/>
          </a:bodyPr>
          <a:lstStyle/>
          <a:p>
            <a:pPr algn="ctr">
              <a:spcAft>
                <a:spcPts val="600"/>
              </a:spcAft>
            </a:pPr>
            <a:r>
              <a:rPr lang="tr-TR" sz="2400" dirty="0">
                <a:latin typeface="Arial" panose="020B0604020202020204" pitchFamily="34" charset="0"/>
                <a:cs typeface="Arial" panose="020B0604020202020204" pitchFamily="34" charset="0"/>
              </a:rPr>
              <a:t>Bismillâhirrahmânirrahîm </a:t>
            </a:r>
          </a:p>
          <a:p>
            <a:pPr algn="ctr">
              <a:spcAft>
                <a:spcPts val="600"/>
              </a:spcAft>
            </a:pPr>
            <a:r>
              <a:rPr lang="tr-TR" sz="2400" dirty="0" err="1">
                <a:latin typeface="Arial" panose="020B0604020202020204" pitchFamily="34" charset="0"/>
                <a:cs typeface="Arial" panose="020B0604020202020204" pitchFamily="34" charset="0"/>
              </a:rPr>
              <a:t>Li’î</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lâfi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Kurayş</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Îlâfihim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rihleteşşitâi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vessayf</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Felya’büdû</a:t>
            </a:r>
            <a:r>
              <a:rPr lang="tr-TR" sz="2400" dirty="0">
                <a:latin typeface="Arial" panose="020B0604020202020204" pitchFamily="34" charset="0"/>
                <a:cs typeface="Arial" panose="020B0604020202020204" pitchFamily="34" charset="0"/>
              </a:rPr>
              <a:t> rabbe </a:t>
            </a:r>
            <a:r>
              <a:rPr lang="tr-TR" sz="2400" dirty="0" err="1">
                <a:latin typeface="Arial" panose="020B0604020202020204" pitchFamily="34" charset="0"/>
                <a:cs typeface="Arial" panose="020B0604020202020204" pitchFamily="34" charset="0"/>
              </a:rPr>
              <a:t>hâzelbeyt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Ellezî</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et’amehüm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min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cû’in</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âmenehüm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min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havf</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descr="renklilik, grafik, dikdörtgen, piksel içeren bir resim&#10;&#10;Açıklama otomatik olarak oluşturuldu">
            <a:extLst>
              <a:ext uri="{FF2B5EF4-FFF2-40B4-BE49-F238E27FC236}">
                <a16:creationId xmlns:a16="http://schemas.microsoft.com/office/drawing/2014/main" id="{DA4D0E12-F615-04E2-F819-93C3DAF47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38243"/>
            <a:ext cx="5485714" cy="4981513"/>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89643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7" name="Metin kutusu 6">
            <a:extLst>
              <a:ext uri="{FF2B5EF4-FFF2-40B4-BE49-F238E27FC236}">
                <a16:creationId xmlns:a16="http://schemas.microsoft.com/office/drawing/2014/main" id="{3ECBF28F-968F-54E3-DC9C-ED3D89CA8374}"/>
              </a:ext>
            </a:extLst>
          </p:cNvPr>
          <p:cNvSpPr txBox="1"/>
          <p:nvPr/>
        </p:nvSpPr>
        <p:spPr>
          <a:xfrm>
            <a:off x="6026045" y="1492824"/>
            <a:ext cx="2833142" cy="1384995"/>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Kureyş kabilesinin Cahiliye döneminde kabileler içindeki konumu</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83DA245F-688C-CAE1-ABFC-F4EEFDF0F3E1}"/>
              </a:ext>
            </a:extLst>
          </p:cNvPr>
          <p:cNvSpPr txBox="1"/>
          <p:nvPr/>
        </p:nvSpPr>
        <p:spPr>
          <a:xfrm>
            <a:off x="8920992" y="1329025"/>
            <a:ext cx="2597953" cy="1708160"/>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Kureyşlilerin yazları serin yaylalara ve kış mevsiminde sıcak beldelere ticaret yapması</a:t>
            </a:r>
          </a:p>
        </p:txBody>
      </p:sp>
      <p:sp>
        <p:nvSpPr>
          <p:cNvPr id="15" name="Metin kutusu 14">
            <a:extLst>
              <a:ext uri="{FF2B5EF4-FFF2-40B4-BE49-F238E27FC236}">
                <a16:creationId xmlns:a16="http://schemas.microsoft.com/office/drawing/2014/main" id="{4BC0FDD8-AF6A-71E5-B725-75D2BFF5EA32}"/>
              </a:ext>
            </a:extLst>
          </p:cNvPr>
          <p:cNvSpPr txBox="1"/>
          <p:nvPr/>
        </p:nvSpPr>
        <p:spPr>
          <a:xfrm>
            <a:off x="8836355" y="4182947"/>
            <a:ext cx="2725716" cy="1061829"/>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Açlık ve korkudan uzak kalmanın ayrıcalığı</a:t>
            </a:r>
          </a:p>
        </p:txBody>
      </p:sp>
      <p:sp>
        <p:nvSpPr>
          <p:cNvPr id="16" name="Metin kutusu 15">
            <a:extLst>
              <a:ext uri="{FF2B5EF4-FFF2-40B4-BE49-F238E27FC236}">
                <a16:creationId xmlns:a16="http://schemas.microsoft.com/office/drawing/2014/main" id="{FC912729-6398-10A3-820E-DE87DC948F12}"/>
              </a:ext>
            </a:extLst>
          </p:cNvPr>
          <p:cNvSpPr txBox="1"/>
          <p:nvPr/>
        </p:nvSpPr>
        <p:spPr>
          <a:xfrm>
            <a:off x="6140740" y="4001299"/>
            <a:ext cx="2553096" cy="1384995"/>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Verilen nimetler nedeniyle Allah’a (c.c.) ibadet etmek gerektiği</a:t>
            </a:r>
          </a:p>
        </p:txBody>
      </p:sp>
      <p:pic>
        <p:nvPicPr>
          <p:cNvPr id="8" name="Resim 7" descr="daire, grafik, çizim, tasarım içeren bir resim&#10;&#10;Açıklama otomatik olarak oluşturuldu">
            <a:extLst>
              <a:ext uri="{FF2B5EF4-FFF2-40B4-BE49-F238E27FC236}">
                <a16:creationId xmlns:a16="http://schemas.microsoft.com/office/drawing/2014/main" id="{8D339CDC-8CE2-E3B3-0CBF-4CA8EF61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40" y="1212915"/>
            <a:ext cx="4740288" cy="4432169"/>
          </a:xfrm>
          <a:prstGeom prst="rect">
            <a:avLst/>
          </a:prstGeom>
        </p:spPr>
      </p:pic>
      <p:sp>
        <p:nvSpPr>
          <p:cNvPr id="9" name="Metin kutusu 8">
            <a:extLst>
              <a:ext uri="{FF2B5EF4-FFF2-40B4-BE49-F238E27FC236}">
                <a16:creationId xmlns:a16="http://schemas.microsoft.com/office/drawing/2014/main" id="{28ACE2FA-7D84-A293-2C0E-3AF0E4D2AB77}"/>
              </a:ext>
            </a:extLst>
          </p:cNvPr>
          <p:cNvSpPr txBox="1"/>
          <p:nvPr/>
        </p:nvSpPr>
        <p:spPr>
          <a:xfrm>
            <a:off x="1480800" y="2447581"/>
            <a:ext cx="2833142" cy="1938992"/>
          </a:xfrm>
          <a:prstGeom prst="rect">
            <a:avLst/>
          </a:prstGeom>
          <a:noFill/>
          <a:ln>
            <a:noFill/>
          </a:ln>
        </p:spPr>
        <p:txBody>
          <a:bodyPr wrap="square" rtlCol="0">
            <a:spAutoFit/>
          </a:bodyPr>
          <a:lstStyle/>
          <a:p>
            <a:pPr algn="ctr">
              <a:spcAft>
                <a:spcPts val="600"/>
              </a:spcAft>
            </a:pPr>
            <a:r>
              <a:rPr lang="tr-TR" sz="4000" b="1" dirty="0">
                <a:latin typeface="Arial" panose="020B0604020202020204" pitchFamily="34" charset="0"/>
                <a:cs typeface="Arial" panose="020B0604020202020204" pitchFamily="34" charset="0"/>
              </a:rPr>
              <a:t>Surenin Temel Konuları</a:t>
            </a:r>
          </a:p>
        </p:txBody>
      </p:sp>
    </p:spTree>
    <p:extLst>
      <p:ext uri="{BB962C8B-B14F-4D97-AF65-F5344CB8AC3E}">
        <p14:creationId xmlns:p14="http://schemas.microsoft.com/office/powerpoint/2010/main" val="350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139-F999-E51B-7A4C-BC11B5E06BD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7656BE9-3F16-986F-0161-1DC78B41C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86F0C95-1607-4BAF-B3D8-31A4D77456E2}"/>
              </a:ext>
            </a:extLst>
          </p:cNvPr>
          <p:cNvSpPr txBox="1"/>
          <p:nvPr/>
        </p:nvSpPr>
        <p:spPr>
          <a:xfrm>
            <a:off x="459772" y="60943"/>
            <a:ext cx="722118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10" name="Metin kutusu 9">
            <a:extLst>
              <a:ext uri="{FF2B5EF4-FFF2-40B4-BE49-F238E27FC236}">
                <a16:creationId xmlns:a16="http://schemas.microsoft.com/office/drawing/2014/main" id="{154461B0-88D0-1D3F-ADEE-D78C5798D93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6" name="Dikdörtgen: Köşeleri Yuvarlatılmış 35">
            <a:extLst>
              <a:ext uri="{FF2B5EF4-FFF2-40B4-BE49-F238E27FC236}">
                <a16:creationId xmlns:a16="http://schemas.microsoft.com/office/drawing/2014/main" id="{68E2F1E5-A6A6-C6BD-9921-B75254FB7C95}"/>
              </a:ext>
            </a:extLst>
          </p:cNvPr>
          <p:cNvSpPr/>
          <p:nvPr/>
        </p:nvSpPr>
        <p:spPr>
          <a:xfrm>
            <a:off x="4356200" y="729000"/>
            <a:ext cx="347960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panose="020B0604020202020204" pitchFamily="34" charset="0"/>
                <a:cs typeface="Arial" panose="020B0604020202020204" pitchFamily="34" charset="0"/>
              </a:rPr>
              <a:t>Kavram Bilgisi</a:t>
            </a:r>
          </a:p>
        </p:txBody>
      </p:sp>
      <p:sp>
        <p:nvSpPr>
          <p:cNvPr id="37" name="Metin kutusu 36">
            <a:extLst>
              <a:ext uri="{FF2B5EF4-FFF2-40B4-BE49-F238E27FC236}">
                <a16:creationId xmlns:a16="http://schemas.microsoft.com/office/drawing/2014/main" id="{456FECF6-DC6C-BBC8-D501-4BE6CEE44A37}"/>
              </a:ext>
            </a:extLst>
          </p:cNvPr>
          <p:cNvSpPr txBox="1"/>
          <p:nvPr/>
        </p:nvSpPr>
        <p:spPr>
          <a:xfrm>
            <a:off x="8193248" y="1631978"/>
            <a:ext cx="3776917" cy="1200329"/>
          </a:xfrm>
          <a:prstGeom prst="rect">
            <a:avLst/>
          </a:prstGeom>
          <a:no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Yüce Allah’ın bahşettiği imkânlar, ihsan ettiği rızıklar</a:t>
            </a:r>
          </a:p>
        </p:txBody>
      </p:sp>
      <p:pic>
        <p:nvPicPr>
          <p:cNvPr id="38" name="Resim 37" descr="renklilik, ekran görüntüsü, daire, tasarım içeren bir resim&#10;&#10;Açıklama otomatik olarak oluşturuldu">
            <a:extLst>
              <a:ext uri="{FF2B5EF4-FFF2-40B4-BE49-F238E27FC236}">
                <a16:creationId xmlns:a16="http://schemas.microsoft.com/office/drawing/2014/main" id="{9BBF0E02-0F1C-0C48-C411-E48C983A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542" y="1588854"/>
            <a:ext cx="3776916" cy="4590642"/>
          </a:xfrm>
          <a:prstGeom prst="rect">
            <a:avLst/>
          </a:prstGeom>
        </p:spPr>
      </p:pic>
      <p:sp>
        <p:nvSpPr>
          <p:cNvPr id="39" name="Metin kutusu 38">
            <a:extLst>
              <a:ext uri="{FF2B5EF4-FFF2-40B4-BE49-F238E27FC236}">
                <a16:creationId xmlns:a16="http://schemas.microsoft.com/office/drawing/2014/main" id="{157D516B-1A1B-9794-4F67-8926DF9A13BC}"/>
              </a:ext>
            </a:extLst>
          </p:cNvPr>
          <p:cNvSpPr txBox="1"/>
          <p:nvPr/>
        </p:nvSpPr>
        <p:spPr>
          <a:xfrm>
            <a:off x="298730" y="1617912"/>
            <a:ext cx="3580101" cy="1200329"/>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Yüce Allah’a itaat etmek, kulluk etmek, niyazda bulunmak</a:t>
            </a:r>
          </a:p>
        </p:txBody>
      </p:sp>
      <p:sp>
        <p:nvSpPr>
          <p:cNvPr id="40" name="Metin kutusu 39">
            <a:extLst>
              <a:ext uri="{FF2B5EF4-FFF2-40B4-BE49-F238E27FC236}">
                <a16:creationId xmlns:a16="http://schemas.microsoft.com/office/drawing/2014/main" id="{5BC7F633-60D4-0085-F533-819E4619A3EB}"/>
              </a:ext>
            </a:extLst>
          </p:cNvPr>
          <p:cNvSpPr txBox="1"/>
          <p:nvPr/>
        </p:nvSpPr>
        <p:spPr>
          <a:xfrm>
            <a:off x="8193249" y="3487336"/>
            <a:ext cx="3670040" cy="830997"/>
          </a:xfrm>
          <a:prstGeom prst="rect">
            <a:avLst/>
          </a:prstGeom>
          <a:no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Mekkelilerin geleneksel olarak yaptıkları meslek</a:t>
            </a:r>
          </a:p>
        </p:txBody>
      </p:sp>
      <p:sp>
        <p:nvSpPr>
          <p:cNvPr id="41" name="Metin kutusu 40">
            <a:extLst>
              <a:ext uri="{FF2B5EF4-FFF2-40B4-BE49-F238E27FC236}">
                <a16:creationId xmlns:a16="http://schemas.microsoft.com/office/drawing/2014/main" id="{733F1F08-4E26-6401-D989-0EC0E12DB03B}"/>
              </a:ext>
            </a:extLst>
          </p:cNvPr>
          <p:cNvSpPr txBox="1"/>
          <p:nvPr/>
        </p:nvSpPr>
        <p:spPr>
          <a:xfrm>
            <a:off x="8253209" y="4850017"/>
            <a:ext cx="3670040" cy="1384995"/>
          </a:xfrm>
          <a:prstGeom prst="rect">
            <a:avLst/>
          </a:prstGeom>
          <a:noFill/>
          <a:ln>
            <a:noFill/>
          </a:ln>
        </p:spPr>
        <p:txBody>
          <a:bodyPr wrap="square" rtlCol="0">
            <a:spAutoFit/>
          </a:bodyPr>
          <a:lstStyle/>
          <a:p>
            <a:pPr>
              <a:spcAft>
                <a:spcPts val="600"/>
              </a:spcAft>
            </a:pPr>
            <a:r>
              <a:rPr lang="tr-TR" sz="2100" dirty="0">
                <a:latin typeface="Arial" panose="020B0604020202020204" pitchFamily="34" charset="0"/>
                <a:cs typeface="Arial" panose="020B0604020202020204" pitchFamily="34" charset="0"/>
              </a:rPr>
              <a:t>Genellikle aynı soydan gelen ve genellikle aynı coğrafi bölgede yaşayan insanların oluşturduğu sosyal birimdir.</a:t>
            </a:r>
          </a:p>
        </p:txBody>
      </p:sp>
      <p:sp>
        <p:nvSpPr>
          <p:cNvPr id="42" name="Metin kutusu 41">
            <a:extLst>
              <a:ext uri="{FF2B5EF4-FFF2-40B4-BE49-F238E27FC236}">
                <a16:creationId xmlns:a16="http://schemas.microsoft.com/office/drawing/2014/main" id="{DB63CFD8-EDD2-236F-1403-1BCBF21A425B}"/>
              </a:ext>
            </a:extLst>
          </p:cNvPr>
          <p:cNvSpPr txBox="1"/>
          <p:nvPr/>
        </p:nvSpPr>
        <p:spPr>
          <a:xfrm>
            <a:off x="238771" y="3276318"/>
            <a:ext cx="3640060" cy="1200329"/>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Mekke’nin en itibarlı ve Peygamberimizin mensubu olduğu kabile </a:t>
            </a:r>
          </a:p>
        </p:txBody>
      </p:sp>
      <p:sp>
        <p:nvSpPr>
          <p:cNvPr id="43" name="Metin kutusu 42">
            <a:extLst>
              <a:ext uri="{FF2B5EF4-FFF2-40B4-BE49-F238E27FC236}">
                <a16:creationId xmlns:a16="http://schemas.microsoft.com/office/drawing/2014/main" id="{BD173068-9CE7-E35E-E80B-732BFBFD193C}"/>
              </a:ext>
            </a:extLst>
          </p:cNvPr>
          <p:cNvSpPr txBox="1"/>
          <p:nvPr/>
        </p:nvSpPr>
        <p:spPr>
          <a:xfrm>
            <a:off x="298730" y="5131377"/>
            <a:ext cx="3580101" cy="830997"/>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Yeryüzündeki ilk mabet ve Müslümanların kıblesi</a:t>
            </a:r>
          </a:p>
        </p:txBody>
      </p:sp>
      <p:sp>
        <p:nvSpPr>
          <p:cNvPr id="44" name="Metin kutusu 43">
            <a:extLst>
              <a:ext uri="{FF2B5EF4-FFF2-40B4-BE49-F238E27FC236}">
                <a16:creationId xmlns:a16="http://schemas.microsoft.com/office/drawing/2014/main" id="{C8EC5827-2822-2E1F-0858-FEDA3F6B9A04}"/>
              </a:ext>
            </a:extLst>
          </p:cNvPr>
          <p:cNvSpPr txBox="1"/>
          <p:nvPr/>
        </p:nvSpPr>
        <p:spPr>
          <a:xfrm>
            <a:off x="6760263" y="2006528"/>
            <a:ext cx="1059305" cy="430887"/>
          </a:xfrm>
          <a:prstGeom prst="rect">
            <a:avLst/>
          </a:prstGeom>
          <a:noFill/>
          <a:ln>
            <a:noFill/>
          </a:ln>
        </p:spPr>
        <p:txBody>
          <a:bodyPr wrap="square" rtlCol="0">
            <a:spAutoFit/>
          </a:bodyPr>
          <a:lstStyle/>
          <a:p>
            <a:pPr algn="ctr">
              <a:spcAft>
                <a:spcPts val="600"/>
              </a:spcAft>
            </a:pPr>
            <a:r>
              <a:rPr lang="tr-TR" sz="2200" b="1" dirty="0">
                <a:solidFill>
                  <a:srgbClr val="770081"/>
                </a:solidFill>
                <a:latin typeface="Arial" panose="020B0604020202020204" pitchFamily="34" charset="0"/>
                <a:cs typeface="Arial" panose="020B0604020202020204" pitchFamily="34" charset="0"/>
              </a:rPr>
              <a:t>Nimet</a:t>
            </a:r>
          </a:p>
        </p:txBody>
      </p:sp>
      <p:sp>
        <p:nvSpPr>
          <p:cNvPr id="45" name="Metin kutusu 44">
            <a:extLst>
              <a:ext uri="{FF2B5EF4-FFF2-40B4-BE49-F238E27FC236}">
                <a16:creationId xmlns:a16="http://schemas.microsoft.com/office/drawing/2014/main" id="{000D1DA1-620C-2FE6-6748-133A3F329A02}"/>
              </a:ext>
            </a:extLst>
          </p:cNvPr>
          <p:cNvSpPr txBox="1"/>
          <p:nvPr/>
        </p:nvSpPr>
        <p:spPr>
          <a:xfrm>
            <a:off x="4302179" y="2019129"/>
            <a:ext cx="1211704" cy="400110"/>
          </a:xfrm>
          <a:prstGeom prst="rect">
            <a:avLst/>
          </a:prstGeom>
          <a:noFill/>
          <a:ln>
            <a:noFill/>
          </a:ln>
        </p:spPr>
        <p:txBody>
          <a:bodyPr wrap="square" rtlCol="0">
            <a:spAutoFit/>
          </a:bodyPr>
          <a:lstStyle/>
          <a:p>
            <a:pPr algn="ctr">
              <a:spcAft>
                <a:spcPts val="600"/>
              </a:spcAft>
            </a:pPr>
            <a:r>
              <a:rPr lang="tr-TR" sz="2000" b="1" dirty="0">
                <a:solidFill>
                  <a:srgbClr val="1B8FB3"/>
                </a:solidFill>
                <a:latin typeface="Arial" panose="020B0604020202020204" pitchFamily="34" charset="0"/>
                <a:cs typeface="Arial" panose="020B0604020202020204" pitchFamily="34" charset="0"/>
              </a:rPr>
              <a:t>İbadet</a:t>
            </a:r>
          </a:p>
        </p:txBody>
      </p:sp>
      <p:sp>
        <p:nvSpPr>
          <p:cNvPr id="46" name="Metin kutusu 45">
            <a:extLst>
              <a:ext uri="{FF2B5EF4-FFF2-40B4-BE49-F238E27FC236}">
                <a16:creationId xmlns:a16="http://schemas.microsoft.com/office/drawing/2014/main" id="{51C82AD4-25D7-76D9-51BD-DF335AE999CB}"/>
              </a:ext>
            </a:extLst>
          </p:cNvPr>
          <p:cNvSpPr txBox="1"/>
          <p:nvPr/>
        </p:nvSpPr>
        <p:spPr>
          <a:xfrm>
            <a:off x="4304677" y="3674049"/>
            <a:ext cx="1211704" cy="400110"/>
          </a:xfrm>
          <a:prstGeom prst="rect">
            <a:avLst/>
          </a:prstGeom>
          <a:noFill/>
          <a:ln>
            <a:noFill/>
          </a:ln>
        </p:spPr>
        <p:txBody>
          <a:bodyPr wrap="square" rtlCol="0">
            <a:spAutoFit/>
          </a:bodyPr>
          <a:lstStyle/>
          <a:p>
            <a:pPr algn="ctr">
              <a:spcAft>
                <a:spcPts val="600"/>
              </a:spcAft>
            </a:pPr>
            <a:r>
              <a:rPr lang="tr-TR" sz="2000" b="1" dirty="0">
                <a:solidFill>
                  <a:srgbClr val="023A7F"/>
                </a:solidFill>
                <a:latin typeface="Arial" panose="020B0604020202020204" pitchFamily="34" charset="0"/>
                <a:cs typeface="Arial" panose="020B0604020202020204" pitchFamily="34" charset="0"/>
              </a:rPr>
              <a:t>Kureyş</a:t>
            </a:r>
          </a:p>
        </p:txBody>
      </p:sp>
      <p:sp>
        <p:nvSpPr>
          <p:cNvPr id="47" name="Metin kutusu 46">
            <a:extLst>
              <a:ext uri="{FF2B5EF4-FFF2-40B4-BE49-F238E27FC236}">
                <a16:creationId xmlns:a16="http://schemas.microsoft.com/office/drawing/2014/main" id="{9EF66126-C66A-A96F-FC8A-CF09C08F647F}"/>
              </a:ext>
            </a:extLst>
          </p:cNvPr>
          <p:cNvSpPr txBox="1"/>
          <p:nvPr/>
        </p:nvSpPr>
        <p:spPr>
          <a:xfrm>
            <a:off x="6756792" y="3687380"/>
            <a:ext cx="1059305" cy="400110"/>
          </a:xfrm>
          <a:prstGeom prst="rect">
            <a:avLst/>
          </a:prstGeom>
          <a:noFill/>
          <a:ln>
            <a:noFill/>
          </a:ln>
        </p:spPr>
        <p:txBody>
          <a:bodyPr wrap="square" rtlCol="0">
            <a:spAutoFit/>
          </a:bodyPr>
          <a:lstStyle/>
          <a:p>
            <a:pPr algn="ctr">
              <a:spcAft>
                <a:spcPts val="600"/>
              </a:spcAft>
            </a:pPr>
            <a:r>
              <a:rPr lang="tr-TR" sz="2000" b="1" dirty="0">
                <a:solidFill>
                  <a:srgbClr val="E2207E"/>
                </a:solidFill>
                <a:latin typeface="Arial" panose="020B0604020202020204" pitchFamily="34" charset="0"/>
                <a:cs typeface="Arial" panose="020B0604020202020204" pitchFamily="34" charset="0"/>
              </a:rPr>
              <a:t>Ticaret</a:t>
            </a:r>
          </a:p>
        </p:txBody>
      </p:sp>
      <p:sp>
        <p:nvSpPr>
          <p:cNvPr id="48" name="Metin kutusu 47">
            <a:extLst>
              <a:ext uri="{FF2B5EF4-FFF2-40B4-BE49-F238E27FC236}">
                <a16:creationId xmlns:a16="http://schemas.microsoft.com/office/drawing/2014/main" id="{7E8E354E-6FC5-0259-DE60-B9AE666D4977}"/>
              </a:ext>
            </a:extLst>
          </p:cNvPr>
          <p:cNvSpPr txBox="1"/>
          <p:nvPr/>
        </p:nvSpPr>
        <p:spPr>
          <a:xfrm>
            <a:off x="4380549" y="5352593"/>
            <a:ext cx="1059305" cy="400110"/>
          </a:xfrm>
          <a:prstGeom prst="rect">
            <a:avLst/>
          </a:prstGeom>
          <a:noFill/>
          <a:ln>
            <a:noFill/>
          </a:ln>
        </p:spPr>
        <p:txBody>
          <a:bodyPr wrap="square" rtlCol="0">
            <a:spAutoFit/>
          </a:bodyPr>
          <a:lstStyle/>
          <a:p>
            <a:pPr algn="ctr">
              <a:spcAft>
                <a:spcPts val="600"/>
              </a:spcAft>
            </a:pPr>
            <a:r>
              <a:rPr lang="tr-TR" sz="2000" b="1" dirty="0">
                <a:solidFill>
                  <a:srgbClr val="B22312"/>
                </a:solidFill>
                <a:latin typeface="Arial" panose="020B0604020202020204" pitchFamily="34" charset="0"/>
                <a:cs typeface="Arial" panose="020B0604020202020204" pitchFamily="34" charset="0"/>
              </a:rPr>
              <a:t>Kâbe</a:t>
            </a:r>
          </a:p>
        </p:txBody>
      </p:sp>
      <p:sp>
        <p:nvSpPr>
          <p:cNvPr id="49" name="Metin kutusu 48">
            <a:extLst>
              <a:ext uri="{FF2B5EF4-FFF2-40B4-BE49-F238E27FC236}">
                <a16:creationId xmlns:a16="http://schemas.microsoft.com/office/drawing/2014/main" id="{3A566D27-4D5A-0E9F-2003-FFBD5698E879}"/>
              </a:ext>
            </a:extLst>
          </p:cNvPr>
          <p:cNvSpPr txBox="1"/>
          <p:nvPr/>
        </p:nvSpPr>
        <p:spPr>
          <a:xfrm>
            <a:off x="6756791" y="5355282"/>
            <a:ext cx="1059305" cy="400110"/>
          </a:xfrm>
          <a:prstGeom prst="rect">
            <a:avLst/>
          </a:prstGeom>
          <a:noFill/>
          <a:ln>
            <a:noFill/>
          </a:ln>
        </p:spPr>
        <p:txBody>
          <a:bodyPr wrap="square" rtlCol="0">
            <a:spAutoFit/>
          </a:bodyPr>
          <a:lstStyle/>
          <a:p>
            <a:pPr algn="ctr">
              <a:spcAft>
                <a:spcPts val="600"/>
              </a:spcAft>
            </a:pPr>
            <a:r>
              <a:rPr lang="tr-TR" sz="2000" b="1" dirty="0">
                <a:solidFill>
                  <a:srgbClr val="01A54C"/>
                </a:solidFill>
                <a:latin typeface="Arial" panose="020B0604020202020204" pitchFamily="34" charset="0"/>
                <a:cs typeface="Arial" panose="020B0604020202020204" pitchFamily="34" charset="0"/>
              </a:rPr>
              <a:t>Kabile</a:t>
            </a:r>
          </a:p>
        </p:txBody>
      </p:sp>
    </p:spTree>
    <p:extLst>
      <p:ext uri="{BB962C8B-B14F-4D97-AF65-F5344CB8AC3E}">
        <p14:creationId xmlns:p14="http://schemas.microsoft.com/office/powerpoint/2010/main" val="3142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1+#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0-#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3"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8E3F-B427-A55A-9793-C309E72F0765}"/>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6F19FD0-C46B-0003-8147-E86F9486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CE6D960-84E2-33F5-3B1B-7D958E2F1D73}"/>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pic>
        <p:nvPicPr>
          <p:cNvPr id="14" name="Resim 13" descr="memeli, fil, dış mekan, gökyüzü içeren bir resim&#10;&#10;Açıklama otomatik olarak oluşturuldu">
            <a:extLst>
              <a:ext uri="{FF2B5EF4-FFF2-40B4-BE49-F238E27FC236}">
                <a16:creationId xmlns:a16="http://schemas.microsoft.com/office/drawing/2014/main" id="{34D82B89-C788-10AA-3420-56E2772E0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5296"/>
            <a:ext cx="3600000" cy="5400000"/>
          </a:xfrm>
          <a:prstGeom prst="rect">
            <a:avLst/>
          </a:prstGeom>
        </p:spPr>
      </p:pic>
      <p:sp>
        <p:nvSpPr>
          <p:cNvPr id="5" name="Metin kutusu 4">
            <a:extLst>
              <a:ext uri="{FF2B5EF4-FFF2-40B4-BE49-F238E27FC236}">
                <a16:creationId xmlns:a16="http://schemas.microsoft.com/office/drawing/2014/main" id="{D5EA4325-57D5-60BB-BD40-A3FF265080A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AAEFB0FA-2DAB-7766-AECD-1F66BD56504A}"/>
              </a:ext>
            </a:extLst>
          </p:cNvPr>
          <p:cNvSpPr txBox="1"/>
          <p:nvPr/>
        </p:nvSpPr>
        <p:spPr>
          <a:xfrm>
            <a:off x="4121834" y="1672096"/>
            <a:ext cx="7660435" cy="89255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Kureyş kabilesi Kâbe’nin gözetim, emniyet ve bakım hizmetlerinin sorumluluğunu üstlenmişti.</a:t>
            </a:r>
          </a:p>
        </p:txBody>
      </p:sp>
      <p:sp>
        <p:nvSpPr>
          <p:cNvPr id="6" name="Dikdörtgen: Köşeleri Yuvarlatılmış 5">
            <a:extLst>
              <a:ext uri="{FF2B5EF4-FFF2-40B4-BE49-F238E27FC236}">
                <a16:creationId xmlns:a16="http://schemas.microsoft.com/office/drawing/2014/main" id="{B81C7543-933B-46C7-B647-934D1D2183A6}"/>
              </a:ext>
            </a:extLst>
          </p:cNvPr>
          <p:cNvSpPr/>
          <p:nvPr/>
        </p:nvSpPr>
        <p:spPr>
          <a:xfrm>
            <a:off x="4121834" y="729000"/>
            <a:ext cx="4572000" cy="728779"/>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t>KUREYŞ VE MEKKE'YE BAKIŞ</a:t>
            </a:r>
          </a:p>
        </p:txBody>
      </p:sp>
      <p:sp>
        <p:nvSpPr>
          <p:cNvPr id="7" name="Metin kutusu 6">
            <a:extLst>
              <a:ext uri="{FF2B5EF4-FFF2-40B4-BE49-F238E27FC236}">
                <a16:creationId xmlns:a16="http://schemas.microsoft.com/office/drawing/2014/main" id="{4F380595-C155-BFF4-2E83-31C99B566498}"/>
              </a:ext>
            </a:extLst>
          </p:cNvPr>
          <p:cNvSpPr txBox="1"/>
          <p:nvPr/>
        </p:nvSpPr>
        <p:spPr>
          <a:xfrm>
            <a:off x="4118790" y="2778965"/>
            <a:ext cx="7932420"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Peygamber’in doğumundan önce gerçekleşen </a:t>
            </a:r>
            <a:r>
              <a:rPr lang="tr-TR" sz="2600" dirty="0">
                <a:solidFill>
                  <a:srgbClr val="FF0000"/>
                </a:solidFill>
                <a:latin typeface="Arial" panose="020B0604020202020204" pitchFamily="34" charset="0"/>
                <a:cs typeface="Arial" panose="020B0604020202020204" pitchFamily="34" charset="0"/>
              </a:rPr>
              <a:t>Fil </a:t>
            </a:r>
            <a:r>
              <a:rPr lang="tr-TR" sz="2600" dirty="0" err="1">
                <a:solidFill>
                  <a:srgbClr val="FF0000"/>
                </a:solidFill>
                <a:latin typeface="Arial" panose="020B0604020202020204" pitchFamily="34" charset="0"/>
                <a:cs typeface="Arial" panose="020B0604020202020204" pitchFamily="34" charset="0"/>
              </a:rPr>
              <a:t>Olayı</a:t>
            </a:r>
            <a:r>
              <a:rPr lang="tr-TR" sz="2600" dirty="0" err="1">
                <a:latin typeface="Arial" panose="020B0604020202020204" pitchFamily="34" charset="0"/>
                <a:cs typeface="Arial" panose="020B0604020202020204" pitchFamily="34" charset="0"/>
              </a:rPr>
              <a:t>’ndan</a:t>
            </a:r>
            <a:r>
              <a:rPr lang="tr-TR" sz="2600" dirty="0">
                <a:latin typeface="Arial" panose="020B0604020202020204" pitchFamily="34" charset="0"/>
                <a:cs typeface="Arial" panose="020B0604020202020204" pitchFamily="34" charset="0"/>
              </a:rPr>
              <a:t> sonra Kureyş kabilesinin itibarı gittikçe artmıştır.</a:t>
            </a:r>
          </a:p>
        </p:txBody>
      </p:sp>
      <p:sp>
        <p:nvSpPr>
          <p:cNvPr id="9" name="Metin kutusu 8">
            <a:extLst>
              <a:ext uri="{FF2B5EF4-FFF2-40B4-BE49-F238E27FC236}">
                <a16:creationId xmlns:a16="http://schemas.microsoft.com/office/drawing/2014/main" id="{CBDB5851-AF0B-0DFB-675E-A39EE6675597}"/>
              </a:ext>
            </a:extLst>
          </p:cNvPr>
          <p:cNvSpPr txBox="1"/>
          <p:nvPr/>
        </p:nvSpPr>
        <p:spPr>
          <a:xfrm>
            <a:off x="4118790" y="4283127"/>
            <a:ext cx="7932420"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Mekkeliler ticaret maksadıyla Arabistan’ın kuzeyinde olan Suriye / Şam bölgesine ve güneyde bulunan Yemen ülkesine seyahatler yapmıştır.</a:t>
            </a:r>
          </a:p>
        </p:txBody>
      </p:sp>
    </p:spTree>
    <p:extLst>
      <p:ext uri="{BB962C8B-B14F-4D97-AF65-F5344CB8AC3E}">
        <p14:creationId xmlns:p14="http://schemas.microsoft.com/office/powerpoint/2010/main" val="9545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6E05A-258E-2261-1FAE-91D613654AE9}"/>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B3729414-3CDB-091C-83BE-F995E78DE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26C9752-057A-12C2-2BD6-BBA413E4DF93}"/>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pic>
        <p:nvPicPr>
          <p:cNvPr id="12" name="Resim 11" descr="ekran görüntüsü, gökdelen, gökyüzü, dış mekan içeren bir resim&#10;&#10;Açıklama otomatik olarak oluşturuldu">
            <a:extLst>
              <a:ext uri="{FF2B5EF4-FFF2-40B4-BE49-F238E27FC236}">
                <a16:creationId xmlns:a16="http://schemas.microsoft.com/office/drawing/2014/main" id="{C3A6D0AA-50D2-4F0B-FF4A-1DFEA7648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A3E0A35E-9B20-03AC-0BFC-48CFD3DB197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16724C4C-366C-D020-5568-528A2DF42CD0}"/>
              </a:ext>
            </a:extLst>
          </p:cNvPr>
          <p:cNvSpPr txBox="1"/>
          <p:nvPr/>
        </p:nvSpPr>
        <p:spPr>
          <a:xfrm>
            <a:off x="4121834" y="1672096"/>
            <a:ext cx="7660435" cy="367793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Sûrede</a:t>
            </a:r>
            <a:r>
              <a:rPr lang="tr-TR" sz="2600" dirty="0">
                <a:latin typeface="Arial" panose="020B0604020202020204" pitchFamily="34" charset="0"/>
                <a:cs typeface="Arial" panose="020B0604020202020204" pitchFamily="34" charset="0"/>
              </a:rPr>
              <a:t> Kureyş adına yer verilmiş olması, </a:t>
            </a:r>
          </a:p>
          <a:p>
            <a:pPr>
              <a:spcAft>
                <a:spcPts val="600"/>
              </a:spcAft>
            </a:pPr>
            <a:r>
              <a:rPr lang="tr-TR" sz="2600" dirty="0">
                <a:latin typeface="Arial" panose="020B0604020202020204" pitchFamily="34" charset="0"/>
                <a:cs typeface="Arial" panose="020B0604020202020204" pitchFamily="34" charset="0"/>
              </a:rPr>
              <a:t>- </a:t>
            </a:r>
            <a:r>
              <a:rPr lang="tr-TR" sz="2600" dirty="0">
                <a:solidFill>
                  <a:srgbClr val="7030A0"/>
                </a:solidFill>
                <a:latin typeface="Arial" panose="020B0604020202020204" pitchFamily="34" charset="0"/>
                <a:cs typeface="Arial" panose="020B0604020202020204" pitchFamily="34" charset="0"/>
              </a:rPr>
              <a:t>Hz. Peygamber’in ve ilk Müslümanların bu kabileye mensup olmaları</a:t>
            </a:r>
          </a:p>
          <a:p>
            <a:pPr>
              <a:spcAft>
                <a:spcPts val="600"/>
              </a:spcAft>
            </a:pPr>
            <a:r>
              <a:rPr lang="tr-TR" sz="2600" dirty="0">
                <a:latin typeface="Arial" panose="020B0604020202020204" pitchFamily="34" charset="0"/>
                <a:cs typeface="Arial" panose="020B0604020202020204" pitchFamily="34" charset="0"/>
              </a:rPr>
              <a:t>- </a:t>
            </a:r>
            <a:r>
              <a:rPr lang="tr-TR" sz="2600" dirty="0">
                <a:solidFill>
                  <a:srgbClr val="7030A0"/>
                </a:solidFill>
                <a:latin typeface="Arial" panose="020B0604020202020204" pitchFamily="34" charset="0"/>
                <a:cs typeface="Arial" panose="020B0604020202020204" pitchFamily="34" charset="0"/>
              </a:rPr>
              <a:t>Kâbe’nin bakımı, Kâbe’nin korunması </a:t>
            </a:r>
          </a:p>
          <a:p>
            <a:pPr>
              <a:spcAft>
                <a:spcPts val="600"/>
              </a:spcAft>
            </a:pPr>
            <a:r>
              <a:rPr lang="tr-TR" sz="2600" dirty="0">
                <a:latin typeface="Arial" panose="020B0604020202020204" pitchFamily="34" charset="0"/>
                <a:cs typeface="Arial" panose="020B0604020202020204" pitchFamily="34" charset="0"/>
              </a:rPr>
              <a:t>- </a:t>
            </a:r>
            <a:r>
              <a:rPr lang="tr-TR" sz="2600" dirty="0">
                <a:solidFill>
                  <a:srgbClr val="7030A0"/>
                </a:solidFill>
                <a:latin typeface="Arial" panose="020B0604020202020204" pitchFamily="34" charset="0"/>
                <a:cs typeface="Arial" panose="020B0604020202020204" pitchFamily="34" charset="0"/>
              </a:rPr>
              <a:t>Hac işlerinin yönetimi, </a:t>
            </a:r>
          </a:p>
          <a:p>
            <a:pPr>
              <a:spcAft>
                <a:spcPts val="600"/>
              </a:spcAft>
            </a:pPr>
            <a:r>
              <a:rPr lang="tr-TR" sz="2600" dirty="0">
                <a:latin typeface="Arial" panose="020B0604020202020204" pitchFamily="34" charset="0"/>
                <a:cs typeface="Arial" panose="020B0604020202020204" pitchFamily="34" charset="0"/>
              </a:rPr>
              <a:t>- </a:t>
            </a:r>
            <a:r>
              <a:rPr lang="tr-TR" sz="2600" dirty="0">
                <a:solidFill>
                  <a:srgbClr val="7030A0"/>
                </a:solidFill>
                <a:latin typeface="Arial" panose="020B0604020202020204" pitchFamily="34" charset="0"/>
                <a:cs typeface="Arial" panose="020B0604020202020204" pitchFamily="34" charset="0"/>
              </a:rPr>
              <a:t>Hacılara su ve yemek dağıtımı </a:t>
            </a:r>
          </a:p>
          <a:p>
            <a:pPr>
              <a:spcAft>
                <a:spcPts val="600"/>
              </a:spcAft>
            </a:pPr>
            <a:r>
              <a:rPr lang="tr-TR" sz="2600" dirty="0">
                <a:latin typeface="Arial" panose="020B0604020202020204" pitchFamily="34" charset="0"/>
                <a:cs typeface="Arial" panose="020B0604020202020204" pitchFamily="34" charset="0"/>
              </a:rPr>
              <a:t>gibi hizmetlerin kabile tarafından yerine getirilmiş olmasıyla bağlantılıdır.</a:t>
            </a:r>
          </a:p>
        </p:txBody>
      </p:sp>
      <p:sp>
        <p:nvSpPr>
          <p:cNvPr id="6" name="Dikdörtgen: Köşeleri Yuvarlatılmış 5">
            <a:extLst>
              <a:ext uri="{FF2B5EF4-FFF2-40B4-BE49-F238E27FC236}">
                <a16:creationId xmlns:a16="http://schemas.microsoft.com/office/drawing/2014/main" id="{37256AC2-EFE6-D45B-F1EA-4AE6D6878E3E}"/>
              </a:ext>
            </a:extLst>
          </p:cNvPr>
          <p:cNvSpPr/>
          <p:nvPr/>
        </p:nvSpPr>
        <p:spPr>
          <a:xfrm>
            <a:off x="4121834" y="729000"/>
            <a:ext cx="4572000" cy="728779"/>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t>KUREYŞ VE MEKKE'YE BAKIŞ</a:t>
            </a:r>
          </a:p>
        </p:txBody>
      </p:sp>
    </p:spTree>
    <p:extLst>
      <p:ext uri="{BB962C8B-B14F-4D97-AF65-F5344CB8AC3E}">
        <p14:creationId xmlns:p14="http://schemas.microsoft.com/office/powerpoint/2010/main" val="41557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5FE5A-FE54-C5F0-4BC9-20C66A43711A}"/>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0C771290-17E1-1068-958F-D59FB55D3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0BA4A85-EC19-F9A2-64D4-0E61E0DF4818}"/>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sp>
        <p:nvSpPr>
          <p:cNvPr id="5" name="Metin kutusu 4">
            <a:extLst>
              <a:ext uri="{FF2B5EF4-FFF2-40B4-BE49-F238E27FC236}">
                <a16:creationId xmlns:a16="http://schemas.microsoft.com/office/drawing/2014/main" id="{A73EC173-3A32-3717-D2BF-97DDB19F805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93FCAD72-B2A1-F800-46C9-9A4ED584699D}"/>
              </a:ext>
            </a:extLst>
          </p:cNvPr>
          <p:cNvSpPr txBox="1"/>
          <p:nvPr/>
        </p:nvSpPr>
        <p:spPr>
          <a:xfrm>
            <a:off x="4121834" y="1672096"/>
            <a:ext cx="7660435"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Kâfirun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sûresinde</a:t>
            </a:r>
            <a:r>
              <a:rPr lang="tr-TR" sz="2600" dirty="0">
                <a:latin typeface="Arial" panose="020B0604020202020204" pitchFamily="34" charset="0"/>
                <a:cs typeface="Arial" panose="020B0604020202020204" pitchFamily="34" charset="0"/>
              </a:rPr>
              <a:t> Allah’ın Kureyş kabilesine lütuflarda bulunduğu hatırlatılarak kabile </a:t>
            </a:r>
            <a:r>
              <a:rPr lang="tr-TR" sz="2600" dirty="0">
                <a:solidFill>
                  <a:srgbClr val="FF0000"/>
                </a:solidFill>
                <a:latin typeface="Arial" panose="020B0604020202020204" pitchFamily="34" charset="0"/>
                <a:cs typeface="Arial" panose="020B0604020202020204" pitchFamily="34" charset="0"/>
              </a:rPr>
              <a:t>imana davet</a:t>
            </a:r>
            <a:r>
              <a:rPr lang="tr-TR" sz="2600" dirty="0">
                <a:latin typeface="Arial" panose="020B0604020202020204" pitchFamily="34" charset="0"/>
                <a:cs typeface="Arial" panose="020B0604020202020204" pitchFamily="34" charset="0"/>
              </a:rPr>
              <a:t> edilmektedir.</a:t>
            </a:r>
          </a:p>
        </p:txBody>
      </p:sp>
      <p:sp>
        <p:nvSpPr>
          <p:cNvPr id="6" name="Dikdörtgen: Köşeleri Yuvarlatılmış 5">
            <a:extLst>
              <a:ext uri="{FF2B5EF4-FFF2-40B4-BE49-F238E27FC236}">
                <a16:creationId xmlns:a16="http://schemas.microsoft.com/office/drawing/2014/main" id="{BBCBFA5D-A2F9-173B-A802-AD19AB920619}"/>
              </a:ext>
            </a:extLst>
          </p:cNvPr>
          <p:cNvSpPr/>
          <p:nvPr/>
        </p:nvSpPr>
        <p:spPr>
          <a:xfrm>
            <a:off x="4121834" y="729000"/>
            <a:ext cx="4572000" cy="728779"/>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t>KUREYŞ VE MEKKE'YE BAKIŞ</a:t>
            </a:r>
          </a:p>
        </p:txBody>
      </p:sp>
      <p:sp>
        <p:nvSpPr>
          <p:cNvPr id="7" name="Metin kutusu 6">
            <a:extLst>
              <a:ext uri="{FF2B5EF4-FFF2-40B4-BE49-F238E27FC236}">
                <a16:creationId xmlns:a16="http://schemas.microsoft.com/office/drawing/2014/main" id="{2C1A2992-E9A1-71C0-6B23-BEEE7AC36847}"/>
              </a:ext>
            </a:extLst>
          </p:cNvPr>
          <p:cNvSpPr txBox="1"/>
          <p:nvPr/>
        </p:nvSpPr>
        <p:spPr>
          <a:xfrm>
            <a:off x="4121834" y="3179075"/>
            <a:ext cx="7862424"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Allah’ın Kureyşliler’i doyurup açlıktan kurtardığı ve korkudan emin kıldığı vurgulanarak bu nimetlerden dolayı </a:t>
            </a:r>
            <a:r>
              <a:rPr lang="tr-TR" sz="2600" dirty="0">
                <a:solidFill>
                  <a:srgbClr val="FF0000"/>
                </a:solidFill>
                <a:latin typeface="Arial" panose="020B0604020202020204" pitchFamily="34" charset="0"/>
                <a:cs typeface="Arial" panose="020B0604020202020204" pitchFamily="34" charset="0"/>
              </a:rPr>
              <a:t>Allah’a (c.c.) ibadet etmeleri </a:t>
            </a:r>
            <a:r>
              <a:rPr lang="tr-TR" sz="2600" dirty="0">
                <a:latin typeface="Arial" panose="020B0604020202020204" pitchFamily="34" charset="0"/>
                <a:cs typeface="Arial" panose="020B0604020202020204" pitchFamily="34" charset="0"/>
              </a:rPr>
              <a:t>emredilir.</a:t>
            </a:r>
          </a:p>
        </p:txBody>
      </p:sp>
      <p:sp>
        <p:nvSpPr>
          <p:cNvPr id="3" name="Metin kutusu 2">
            <a:extLst>
              <a:ext uri="{FF2B5EF4-FFF2-40B4-BE49-F238E27FC236}">
                <a16:creationId xmlns:a16="http://schemas.microsoft.com/office/drawing/2014/main" id="{30C6F4BA-DC2F-CC81-0258-581CC495C428}"/>
              </a:ext>
            </a:extLst>
          </p:cNvPr>
          <p:cNvSpPr txBox="1"/>
          <p:nvPr/>
        </p:nvSpPr>
        <p:spPr>
          <a:xfrm>
            <a:off x="4121834" y="4686054"/>
            <a:ext cx="7932420"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Kureyş </a:t>
            </a:r>
            <a:r>
              <a:rPr lang="tr-TR" sz="2600" dirty="0" err="1">
                <a:latin typeface="Arial" panose="020B0604020202020204" pitchFamily="34" charset="0"/>
                <a:cs typeface="Arial" panose="020B0604020202020204" pitchFamily="34" charset="0"/>
              </a:rPr>
              <a:t>sûresinin</a:t>
            </a:r>
            <a:r>
              <a:rPr lang="tr-TR" sz="2600" dirty="0">
                <a:latin typeface="Arial" panose="020B0604020202020204" pitchFamily="34" charset="0"/>
                <a:cs typeface="Arial" panose="020B0604020202020204" pitchFamily="34" charset="0"/>
              </a:rPr>
              <a:t> mesajı genel olarak </a:t>
            </a:r>
            <a:r>
              <a:rPr lang="tr-TR" sz="2600" dirty="0">
                <a:solidFill>
                  <a:srgbClr val="FF0000"/>
                </a:solidFill>
                <a:latin typeface="Arial" panose="020B0604020202020204" pitchFamily="34" charset="0"/>
                <a:cs typeface="Arial" panose="020B0604020202020204" pitchFamily="34" charset="0"/>
              </a:rPr>
              <a:t>ihsan edilen nimetlere lâyık olmaya ve yalnızca Allah’a kulluk etme</a:t>
            </a:r>
            <a:r>
              <a:rPr lang="tr-TR" sz="2600" dirty="0">
                <a:latin typeface="Arial" panose="020B0604020202020204" pitchFamily="34" charset="0"/>
                <a:cs typeface="Arial" panose="020B0604020202020204" pitchFamily="34" charset="0"/>
              </a:rPr>
              <a:t>ye yöneliktir.</a:t>
            </a:r>
          </a:p>
        </p:txBody>
      </p:sp>
      <p:pic>
        <p:nvPicPr>
          <p:cNvPr id="11" name="Resim 10" descr="ekran görüntüsü, gökdelen, gökyüzü, dış mekan içeren bir resim&#10;&#10;Açıklama otomatik olarak oluşturuldu">
            <a:extLst>
              <a:ext uri="{FF2B5EF4-FFF2-40B4-BE49-F238E27FC236}">
                <a16:creationId xmlns:a16="http://schemas.microsoft.com/office/drawing/2014/main" id="{C57B6F38-C7FB-1C77-ADF4-B142C33FC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Tree>
    <p:extLst>
      <p:ext uri="{BB962C8B-B14F-4D97-AF65-F5344CB8AC3E}">
        <p14:creationId xmlns:p14="http://schemas.microsoft.com/office/powerpoint/2010/main" val="20482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207691" y="1993248"/>
            <a:ext cx="11776618" cy="4093428"/>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“Kim ihsan üzere Allah’a kulluk ederse, Rabbi onu mükâfatlandıracaktır. Onlar asla korkmayacak ve üzülmeyeceklerdir.” </a:t>
            </a:r>
          </a:p>
          <a:p>
            <a:pPr algn="ctr">
              <a:spcAft>
                <a:spcPts val="600"/>
              </a:spcAft>
            </a:pPr>
            <a:r>
              <a:rPr lang="tr-TR" sz="3000" dirty="0">
                <a:latin typeface="Arial" panose="020B0604020202020204" pitchFamily="34" charset="0"/>
                <a:cs typeface="Arial" panose="020B0604020202020204" pitchFamily="34" charset="0"/>
              </a:rPr>
              <a:t>(Bakara Suresi 112. ayet)</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“(Ey Allah’ım) Biz yalnızca Sana ibadet eder ve yalnızca Sen’den yardım dileriz.”</a:t>
            </a:r>
          </a:p>
          <a:p>
            <a:pPr algn="ctr">
              <a:spcAft>
                <a:spcPts val="600"/>
              </a:spcAft>
            </a:pPr>
            <a:r>
              <a:rPr lang="tr-TR" sz="3000" dirty="0">
                <a:latin typeface="Arial" panose="020B0604020202020204" pitchFamily="34" charset="0"/>
                <a:cs typeface="Arial" panose="020B0604020202020204" pitchFamily="34" charset="0"/>
              </a:rPr>
              <a:t>(Fatiha Suresi 5. ayet)</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7. KONU: BİR SURE TANIYORUM: KUREYŞ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1593</Words>
  <Application>Microsoft Office PowerPoint</Application>
  <PresentationFormat>Geniş ekran</PresentationFormat>
  <Paragraphs>254</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52</cp:revision>
  <dcterms:created xsi:type="dcterms:W3CDTF">2023-08-29T09:05:15Z</dcterms:created>
  <dcterms:modified xsi:type="dcterms:W3CDTF">2024-02-29T11:36:43Z</dcterms:modified>
</cp:coreProperties>
</file>