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90" r:id="rId4"/>
    <p:sldId id="297" r:id="rId5"/>
    <p:sldId id="298" r:id="rId6"/>
    <p:sldId id="286" r:id="rId7"/>
    <p:sldId id="299" r:id="rId8"/>
    <p:sldId id="300" r:id="rId9"/>
    <p:sldId id="301" r:id="rId10"/>
    <p:sldId id="302" r:id="rId11"/>
    <p:sldId id="303" r:id="rId12"/>
    <p:sldId id="304" r:id="rId13"/>
    <p:sldId id="305" r:id="rId14"/>
    <p:sldId id="294" r:id="rId15"/>
    <p:sldId id="271" r:id="rId16"/>
    <p:sldId id="272" r:id="rId17"/>
    <p:sldId id="295" r:id="rId18"/>
    <p:sldId id="296" r:id="rId19"/>
    <p:sldId id="260" r:id="rId20"/>
    <p:sldId id="284" r:id="rId21"/>
    <p:sldId id="264" r:id="rId22"/>
    <p:sldId id="265" r:id="rId23"/>
    <p:sldId id="269" r:id="rId24"/>
    <p:sldId id="268" r:id="rId25"/>
    <p:sldId id="25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ipi, ekran görüntüsü, grafik içeren bir resim&#10;&#10;Açıklama otomatik olarak oluşturuldu">
            <a:extLst>
              <a:ext uri="{FF2B5EF4-FFF2-40B4-BE49-F238E27FC236}">
                <a16:creationId xmlns:a16="http://schemas.microsoft.com/office/drawing/2014/main" id="{28E49794-55B4-2ABA-B90A-C7CB70811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923330"/>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AA14-FED6-72B3-BCEE-5DC39BE03A07}"/>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5F3E3CF-99EA-4C8C-4866-2F7988AF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CBA90542-2A0A-A94C-FD51-071D2FFF2AFE}"/>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60028472-2099-5292-7D1A-B266ECABF1CE}"/>
              </a:ext>
            </a:extLst>
          </p:cNvPr>
          <p:cNvSpPr txBox="1"/>
          <p:nvPr/>
        </p:nvSpPr>
        <p:spPr>
          <a:xfrm>
            <a:off x="4015481" y="1689687"/>
            <a:ext cx="7974978" cy="3693319"/>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Peygamberin gençlik yıllarında Kâbe sel sebebiyle hasar görmüştü. Kâbe’nin onarılması kararı alınmıştı. Bahçe düzenlemesi ve onarım bittikten sonra </a:t>
            </a:r>
            <a:r>
              <a:rPr lang="tr-TR" sz="2600" dirty="0" err="1">
                <a:solidFill>
                  <a:srgbClr val="FF0000"/>
                </a:solidFill>
                <a:latin typeface="Arial" panose="020B0604020202020204" pitchFamily="34" charset="0"/>
                <a:cs typeface="Arial" panose="020B0604020202020204" pitchFamily="34" charset="0"/>
              </a:rPr>
              <a:t>Hacerü’l</a:t>
            </a:r>
            <a:r>
              <a:rPr lang="tr-TR" sz="2600" dirty="0">
                <a:solidFill>
                  <a:srgbClr val="FF0000"/>
                </a:solidFill>
                <a:latin typeface="Arial" panose="020B0604020202020204" pitchFamily="34" charset="0"/>
                <a:cs typeface="Arial" panose="020B0604020202020204" pitchFamily="34" charset="0"/>
              </a:rPr>
              <a:t>- </a:t>
            </a:r>
            <a:r>
              <a:rPr lang="tr-TR" sz="2600" dirty="0" err="1">
                <a:solidFill>
                  <a:srgbClr val="FF0000"/>
                </a:solidFill>
                <a:latin typeface="Arial" panose="020B0604020202020204" pitchFamily="34" charset="0"/>
                <a:cs typeface="Arial" panose="020B0604020202020204" pitchFamily="34" charset="0"/>
              </a:rPr>
              <a:t>Esved</a:t>
            </a:r>
            <a:r>
              <a:rPr lang="tr-TR" sz="2600" dirty="0" err="1">
                <a:latin typeface="Arial" panose="020B0604020202020204" pitchFamily="34" charset="0"/>
                <a:cs typeface="Arial" panose="020B0604020202020204" pitchFamily="34" charset="0"/>
              </a:rPr>
              <a:t>’in</a:t>
            </a:r>
            <a:r>
              <a:rPr lang="tr-TR" sz="2600" dirty="0">
                <a:latin typeface="Arial" panose="020B0604020202020204" pitchFamily="34" charset="0"/>
                <a:cs typeface="Arial" panose="020B0604020202020204" pitchFamily="34" charset="0"/>
              </a:rPr>
              <a:t> yerine konulması gerekiyordu. Bu hususta kabileler arasında tartışma çıktı ve neredeyse çatışmaya dönecekti. Kureyş’in yaşlılarından biri, meselenin çözümü için Kâbe’nin bahçe kapısından giren ilk kişinin hakem seçilmesi teklifinde bulundu.</a:t>
            </a:r>
          </a:p>
        </p:txBody>
      </p:sp>
      <p:sp>
        <p:nvSpPr>
          <p:cNvPr id="6" name="Dikdörtgen: Köşeleri Yuvarlatılmış 5">
            <a:extLst>
              <a:ext uri="{FF2B5EF4-FFF2-40B4-BE49-F238E27FC236}">
                <a16:creationId xmlns:a16="http://schemas.microsoft.com/office/drawing/2014/main" id="{C3C0976F-FD6F-20D2-4A9C-0B1E9E4413BD}"/>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- 4</a:t>
            </a:r>
          </a:p>
        </p:txBody>
      </p:sp>
      <p:pic>
        <p:nvPicPr>
          <p:cNvPr id="13" name="Resim 12" descr="ekran görüntüsü, gökdelen, bina, gökyüzü içeren bir resim&#10;&#10;Açıklama otomatik olarak oluşturuldu">
            <a:extLst>
              <a:ext uri="{FF2B5EF4-FFF2-40B4-BE49-F238E27FC236}">
                <a16:creationId xmlns:a16="http://schemas.microsoft.com/office/drawing/2014/main" id="{57BA41E4-820D-8C8E-110F-072D5F83C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3866"/>
            <a:ext cx="3600000" cy="5400000"/>
          </a:xfrm>
          <a:prstGeom prst="rect">
            <a:avLst/>
          </a:prstGeom>
        </p:spPr>
      </p:pic>
      <p:sp>
        <p:nvSpPr>
          <p:cNvPr id="10" name="Metin kutusu 9">
            <a:extLst>
              <a:ext uri="{FF2B5EF4-FFF2-40B4-BE49-F238E27FC236}">
                <a16:creationId xmlns:a16="http://schemas.microsoft.com/office/drawing/2014/main" id="{C54BAFAD-3329-D1A9-1FB5-A49B22574FD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1706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EAB1B-8BFF-7817-C605-CA2AE3544CC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51D65895-FED6-32CC-2327-A2C73167D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D41A8AF-8EB1-FC0A-594A-90135724D23F}"/>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D46FF1BC-1E92-9122-8439-CB13B641114C}"/>
              </a:ext>
            </a:extLst>
          </p:cNvPr>
          <p:cNvSpPr txBox="1"/>
          <p:nvPr/>
        </p:nvSpPr>
        <p:spPr>
          <a:xfrm>
            <a:off x="4015481" y="1689687"/>
            <a:ext cx="7974978" cy="249299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Orada bulunan herkes bu teklifi kabul etti ve hakemin vereceği karara uymaya söz verdi. Hz. Muhammed’in (s.a.v.) Kâbe’ye geldiğini gören herkes buna çok memnun oldu. “İşte el-Emin geldi” dediler. Son durumu ona anlattılar. Hz. Muhammed (s.a.v.) biraz düşündükten sonra bir örtü getirmelerini istedi. </a:t>
            </a:r>
          </a:p>
        </p:txBody>
      </p:sp>
      <p:sp>
        <p:nvSpPr>
          <p:cNvPr id="6" name="Dikdörtgen: Köşeleri Yuvarlatılmış 5">
            <a:extLst>
              <a:ext uri="{FF2B5EF4-FFF2-40B4-BE49-F238E27FC236}">
                <a16:creationId xmlns:a16="http://schemas.microsoft.com/office/drawing/2014/main" id="{9C4ED160-5493-F2B6-9DBD-6E99DE4D4168}"/>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- 4</a:t>
            </a:r>
          </a:p>
        </p:txBody>
      </p:sp>
      <p:sp>
        <p:nvSpPr>
          <p:cNvPr id="10" name="Metin kutusu 9">
            <a:extLst>
              <a:ext uri="{FF2B5EF4-FFF2-40B4-BE49-F238E27FC236}">
                <a16:creationId xmlns:a16="http://schemas.microsoft.com/office/drawing/2014/main" id="{B8B29924-E88A-B152-5542-2E3FD364EC0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8A056C17-6463-A048-EAC9-DFAB66284F74}"/>
              </a:ext>
            </a:extLst>
          </p:cNvPr>
          <p:cNvSpPr txBox="1"/>
          <p:nvPr/>
        </p:nvSpPr>
        <p:spPr>
          <a:xfrm>
            <a:off x="4015481" y="4423836"/>
            <a:ext cx="7974978"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Hacerü’l</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Esved’i</a:t>
            </a:r>
            <a:r>
              <a:rPr lang="tr-TR" sz="2600" dirty="0">
                <a:latin typeface="Arial" panose="020B0604020202020204" pitchFamily="34" charset="0"/>
                <a:cs typeface="Arial" panose="020B0604020202020204" pitchFamily="34" charset="0"/>
              </a:rPr>
              <a:t> örtünün üzerine yerleştirdi ve kabile reislerinin ucundan tutup taşın yerine beraber taşımalarını istedi. Böylece güvenilir ve doğru bir insan olduğunu Kureyşlilere göstermiş oldu.</a:t>
            </a:r>
          </a:p>
        </p:txBody>
      </p:sp>
      <p:pic>
        <p:nvPicPr>
          <p:cNvPr id="7" name="Resim 6" descr="ekran görüntüsü, gökdelen, bina, gökyüzü içeren bir resim&#10;&#10;Açıklama otomatik olarak oluşturuldu">
            <a:extLst>
              <a:ext uri="{FF2B5EF4-FFF2-40B4-BE49-F238E27FC236}">
                <a16:creationId xmlns:a16="http://schemas.microsoft.com/office/drawing/2014/main" id="{F59D05C3-E1B9-6F72-D6C4-2597435E0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3866"/>
            <a:ext cx="3600000" cy="5400000"/>
          </a:xfrm>
          <a:prstGeom prst="rect">
            <a:avLst/>
          </a:prstGeom>
        </p:spPr>
      </p:pic>
    </p:spTree>
    <p:extLst>
      <p:ext uri="{BB962C8B-B14F-4D97-AF65-F5344CB8AC3E}">
        <p14:creationId xmlns:p14="http://schemas.microsoft.com/office/powerpoint/2010/main" val="5247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DF7F-0F35-8A26-3BB3-694A0B2104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78AAF2A-BDC9-588B-1CF1-B3028BC8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1B9673A-052C-60BF-E95F-A34FB1941AE5}"/>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5F4A8410-DC60-FB60-9015-3BB7B5BACCC3}"/>
              </a:ext>
            </a:extLst>
          </p:cNvPr>
          <p:cNvSpPr txBox="1"/>
          <p:nvPr/>
        </p:nvSpPr>
        <p:spPr>
          <a:xfrm>
            <a:off x="4015481" y="1689687"/>
            <a:ext cx="7974978" cy="4093428"/>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Hz. Muhammed’e (s.a.v) düşmanlık eden müşrikler bile en değerli eşyalarını gözleri arkada kalmadan ona emanet ediyordu. Hz. Peygamber (s.a.v.) 622’de Medine’ye hicret edeceği zaman evinde bazı Mekkelilerin emanetleri vardı. Kendisinde bulunan </a:t>
            </a:r>
            <a:r>
              <a:rPr lang="tr-TR" sz="2600" dirty="0">
                <a:solidFill>
                  <a:srgbClr val="FF0000"/>
                </a:solidFill>
                <a:latin typeface="Arial" panose="020B0604020202020204" pitchFamily="34" charset="0"/>
                <a:cs typeface="Arial" panose="020B0604020202020204" pitchFamily="34" charset="0"/>
              </a:rPr>
              <a:t>emanetleri sahiplerine teslim etmesi için Hz. Ali’yi (r.a.) görevlendirdi</a:t>
            </a:r>
            <a:r>
              <a:rPr lang="tr-TR" sz="2600" dirty="0">
                <a:latin typeface="Arial" panose="020B0604020202020204" pitchFamily="34" charset="0"/>
                <a:cs typeface="Arial" panose="020B0604020202020204" pitchFamily="34" charset="0"/>
              </a:rPr>
              <a:t>. Halbuki Kureyşliler Hz. Muhammed’i (s.a.v) ortadan kaldırmak amacıyla toplantı yapıyordu. Bu olay </a:t>
            </a:r>
            <a:r>
              <a:rPr lang="tr-TR" sz="2600" dirty="0">
                <a:solidFill>
                  <a:srgbClr val="FF0000"/>
                </a:solidFill>
                <a:latin typeface="Arial" panose="020B0604020202020204" pitchFamily="34" charset="0"/>
                <a:cs typeface="Arial" panose="020B0604020202020204" pitchFamily="34" charset="0"/>
              </a:rPr>
              <a:t>Hz. Peygamber’in asla emanete hıyanet etmediğini</a:t>
            </a:r>
            <a:r>
              <a:rPr lang="tr-TR" sz="2600" dirty="0">
                <a:latin typeface="Arial" panose="020B0604020202020204" pitchFamily="34" charset="0"/>
                <a:cs typeface="Arial" panose="020B0604020202020204" pitchFamily="34" charset="0"/>
              </a:rPr>
              <a:t> ispatlamaktadır. </a:t>
            </a:r>
          </a:p>
        </p:txBody>
      </p:sp>
      <p:sp>
        <p:nvSpPr>
          <p:cNvPr id="6" name="Dikdörtgen: Köşeleri Yuvarlatılmış 5">
            <a:extLst>
              <a:ext uri="{FF2B5EF4-FFF2-40B4-BE49-F238E27FC236}">
                <a16:creationId xmlns:a16="http://schemas.microsoft.com/office/drawing/2014/main" id="{CAE23419-2E59-C678-1A43-B2BD55905BF1}"/>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- 5</a:t>
            </a:r>
          </a:p>
        </p:txBody>
      </p:sp>
      <p:pic>
        <p:nvPicPr>
          <p:cNvPr id="8" name="Resim 7" descr="kum tepesi, rüzgarla biçimlenmiş toprak, kum, manzara içeren bir resim&#10;&#10;Açıklama otomatik olarak oluşturuldu">
            <a:extLst>
              <a:ext uri="{FF2B5EF4-FFF2-40B4-BE49-F238E27FC236}">
                <a16:creationId xmlns:a16="http://schemas.microsoft.com/office/drawing/2014/main" id="{7634BA77-2331-C3B8-D2DB-8A6AA91AF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10" name="Metin kutusu 9">
            <a:extLst>
              <a:ext uri="{FF2B5EF4-FFF2-40B4-BE49-F238E27FC236}">
                <a16:creationId xmlns:a16="http://schemas.microsoft.com/office/drawing/2014/main" id="{B2B16599-5619-2D48-06BE-D6C4F34418D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4289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6F5C-FC81-25F6-6F33-8AD4765D541F}"/>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BBD433A-AAB2-FEA2-9861-373ED2223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FA55877-24DF-7D92-2311-7410F4E3F336}"/>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57933924-52BA-3B02-2BC2-498A0C03CFBE}"/>
              </a:ext>
            </a:extLst>
          </p:cNvPr>
          <p:cNvSpPr txBox="1"/>
          <p:nvPr/>
        </p:nvSpPr>
        <p:spPr>
          <a:xfrm>
            <a:off x="4015481" y="1689687"/>
            <a:ext cx="7974978" cy="3693319"/>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Hz. Muhammed (s.a.v.), bir gün evin ihtiyaçlarını almak için Medine çarşısına gitmişti. Çarşıda dolaşırken bir buğday tezgahı dikkatini çekmişti.  Elini bir buğday çuvalına daldırmış ve altının ıslak, üstünün ise kuru olduğunu görmüştü. Sebebini tüccara sorunca “</a:t>
            </a:r>
            <a:r>
              <a:rPr lang="tr-TR" sz="2600" dirty="0">
                <a:solidFill>
                  <a:srgbClr val="7030A0"/>
                </a:solidFill>
                <a:latin typeface="Arial" panose="020B0604020202020204" pitchFamily="34" charset="0"/>
                <a:cs typeface="Arial" panose="020B0604020202020204" pitchFamily="34" charset="0"/>
              </a:rPr>
              <a:t>Yağmur yağdı, ıslandı.</a:t>
            </a:r>
            <a:r>
              <a:rPr lang="tr-TR" sz="2600" dirty="0">
                <a:latin typeface="Arial" panose="020B0604020202020204" pitchFamily="34" charset="0"/>
                <a:cs typeface="Arial" panose="020B0604020202020204" pitchFamily="34" charset="0"/>
              </a:rPr>
              <a:t>” cevabını almıştı. Bunun üzerine “</a:t>
            </a:r>
            <a:r>
              <a:rPr lang="tr-TR" sz="2600" dirty="0">
                <a:solidFill>
                  <a:srgbClr val="00B050"/>
                </a:solidFill>
                <a:latin typeface="Arial" panose="020B0604020202020204" pitchFamily="34" charset="0"/>
                <a:cs typeface="Arial" panose="020B0604020202020204" pitchFamily="34" charset="0"/>
              </a:rPr>
              <a:t>İnsanların görmeleri için ıslak olan kısmı üste koyman gerekmez miydi? Bizi aldatan bizden değildir.</a:t>
            </a:r>
            <a:r>
              <a:rPr lang="tr-TR" sz="2600" dirty="0">
                <a:latin typeface="Arial" panose="020B0604020202020204" pitchFamily="34" charset="0"/>
                <a:cs typeface="Arial" panose="020B0604020202020204" pitchFamily="34" charset="0"/>
              </a:rPr>
              <a:t>” buyurmuştur.</a:t>
            </a:r>
          </a:p>
        </p:txBody>
      </p:sp>
      <p:sp>
        <p:nvSpPr>
          <p:cNvPr id="6" name="Dikdörtgen: Köşeleri Yuvarlatılmış 5">
            <a:extLst>
              <a:ext uri="{FF2B5EF4-FFF2-40B4-BE49-F238E27FC236}">
                <a16:creationId xmlns:a16="http://schemas.microsoft.com/office/drawing/2014/main" id="{5A14441B-4C9C-431E-428A-5232D0CE042D}"/>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pic>
        <p:nvPicPr>
          <p:cNvPr id="8" name="Resim 7" descr="tohum, çekirdek, kabuklu yemiş ve çekirdek, tahıl, kabuklu yemiş içeren bir resim&#10;&#10;Açıklama otomatik olarak oluşturuldu">
            <a:extLst>
              <a:ext uri="{FF2B5EF4-FFF2-40B4-BE49-F238E27FC236}">
                <a16:creationId xmlns:a16="http://schemas.microsoft.com/office/drawing/2014/main" id="{15B653CB-1118-850E-CAFD-E31D2E29B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10" name="Metin kutusu 9">
            <a:extLst>
              <a:ext uri="{FF2B5EF4-FFF2-40B4-BE49-F238E27FC236}">
                <a16:creationId xmlns:a16="http://schemas.microsoft.com/office/drawing/2014/main" id="{98E6C975-7737-8238-5A73-B627A22364F1}"/>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2861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B8A73-23F5-6D54-7DEE-2336D3B85B00}"/>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189BDA9-0CB9-11C6-DC21-5188337CE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55A0100A-832E-FCE5-4A22-A4AC085E2ED7}"/>
              </a:ext>
            </a:extLst>
          </p:cNvPr>
          <p:cNvSpPr txBox="1"/>
          <p:nvPr/>
        </p:nvSpPr>
        <p:spPr>
          <a:xfrm>
            <a:off x="459771" y="60943"/>
            <a:ext cx="862795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3" name="Freeform 11">
            <a:extLst>
              <a:ext uri="{FF2B5EF4-FFF2-40B4-BE49-F238E27FC236}">
                <a16:creationId xmlns:a16="http://schemas.microsoft.com/office/drawing/2014/main" id="{CABB12DC-257B-3D30-53C7-DC28374478BF}"/>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99C4509-90FC-594F-141D-BC3B9CAF2D09}"/>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D1AAEE7E-A539-506A-B1D9-86860C43231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55EB0208-FD2D-7CC4-399D-FB277CEDF705}"/>
              </a:ext>
            </a:extLst>
          </p:cNvPr>
          <p:cNvSpPr txBox="1"/>
          <p:nvPr/>
        </p:nvSpPr>
        <p:spPr>
          <a:xfrm>
            <a:off x="774492" y="2930428"/>
            <a:ext cx="10643017" cy="2400657"/>
          </a:xfrm>
          <a:prstGeom prst="rect">
            <a:avLst/>
          </a:prstGeom>
          <a:noFill/>
          <a:ln>
            <a:noFill/>
          </a:ln>
        </p:spPr>
        <p:txBody>
          <a:bodyPr wrap="square" rtlCol="0">
            <a:spAutoFit/>
          </a:bodyPr>
          <a:lstStyle/>
          <a:p>
            <a:pPr algn="ctr">
              <a:spcAft>
                <a:spcPts val="600"/>
              </a:spcAft>
            </a:pPr>
            <a:r>
              <a:rPr lang="tr-TR" sz="3000" b="1" dirty="0" err="1">
                <a:solidFill>
                  <a:srgbClr val="FF0000"/>
                </a:solidFill>
                <a:latin typeface="Arial" panose="020B0604020202020204" pitchFamily="34" charset="0"/>
                <a:cs typeface="Arial" panose="020B0604020202020204" pitchFamily="34" charset="0"/>
              </a:rPr>
              <a:t>Üsve</a:t>
            </a:r>
            <a:r>
              <a:rPr lang="tr-TR" sz="3000" b="1" dirty="0">
                <a:solidFill>
                  <a:srgbClr val="FF0000"/>
                </a:solidFill>
                <a:latin typeface="Arial" panose="020B0604020202020204" pitchFamily="34" charset="0"/>
                <a:cs typeface="Arial" panose="020B0604020202020204" pitchFamily="34" charset="0"/>
              </a:rPr>
              <a:t>-i </a:t>
            </a:r>
            <a:r>
              <a:rPr lang="tr-TR" sz="3000" b="1" dirty="0" err="1">
                <a:solidFill>
                  <a:srgbClr val="FF0000"/>
                </a:solidFill>
                <a:latin typeface="Arial" panose="020B0604020202020204" pitchFamily="34" charset="0"/>
                <a:cs typeface="Arial" panose="020B0604020202020204" pitchFamily="34" charset="0"/>
              </a:rPr>
              <a:t>hasene</a:t>
            </a:r>
            <a:r>
              <a:rPr lang="tr-TR" sz="3000" dirty="0">
                <a:latin typeface="Arial" panose="020B0604020202020204" pitchFamily="34" charset="0"/>
                <a:cs typeface="Arial" panose="020B0604020202020204" pitchFamily="34" charset="0"/>
              </a:rPr>
              <a:t>, Hz. Peygamber’in (s.a.v.) örnek ahlakıyla ahlaklanarak başkalarına da örnek olmak. İnanç, ibadet, ticaret, eğitim, öğretim ve ahlak alanında Müslümanların kendilerine örnek almaları gereken </a:t>
            </a:r>
            <a:r>
              <a:rPr lang="tr-TR" sz="3000" dirty="0">
                <a:solidFill>
                  <a:srgbClr val="FF0000"/>
                </a:solidFill>
                <a:latin typeface="Arial" panose="020B0604020202020204" pitchFamily="34" charset="0"/>
                <a:cs typeface="Arial" panose="020B0604020202020204" pitchFamily="34" charset="0"/>
              </a:rPr>
              <a:t>güzel model </a:t>
            </a:r>
            <a:r>
              <a:rPr lang="tr-TR" sz="3000" dirty="0">
                <a:latin typeface="Arial" panose="020B0604020202020204" pitchFamily="34" charset="0"/>
                <a:cs typeface="Arial" panose="020B0604020202020204" pitchFamily="34" charset="0"/>
              </a:rPr>
              <a:t>anlamında Hz. Muhammed’in (s.a.v.) sıfatıdır.</a:t>
            </a:r>
          </a:p>
        </p:txBody>
      </p:sp>
    </p:spTree>
    <p:extLst>
      <p:ext uri="{BB962C8B-B14F-4D97-AF65-F5344CB8AC3E}">
        <p14:creationId xmlns:p14="http://schemas.microsoft.com/office/powerpoint/2010/main" val="280284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016210"/>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“Bana şunlar hakkında söz verin, ben de size cenneti müjdeleyeyim; Konuştuğunuzda doğruyu söyleyin, söz verdiğinizde yerine getirin, size emanet edilen şeyi koruyun”</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“Müslüman, elinden ve dilinden başkalarının güvende olduğu kimsedir.”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0" y="60943"/>
            <a:ext cx="87686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85522"/>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Doğru sözlü olmak cennete giden yoldur.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62795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585614" y="802500"/>
              <a:ext cx="1172002"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62657"/>
            <a:ext cx="1083135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Sözlü ve fiilî olarak başkalarına zarar vermekten kaçınmak gerekir.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1" y="4201457"/>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Emanet edilen şeyleri muhafaza etmek müminin özelliklerindendir.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6B6F8-98E7-2CD1-56C5-CA244D1F81BE}"/>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CC2874E-108C-B4A5-51A8-28A26D2E0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F3C65005-9D8E-A2FC-F783-479971C23B54}"/>
              </a:ext>
            </a:extLst>
          </p:cNvPr>
          <p:cNvSpPr txBox="1"/>
          <p:nvPr/>
        </p:nvSpPr>
        <p:spPr>
          <a:xfrm>
            <a:off x="774492" y="2190200"/>
            <a:ext cx="10643017" cy="3631763"/>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“Biliyoruz, onların dedikleri seni üzüyor, gerçekte onlar seni yalanlamıyorlar. Fakat o zalimler, bile bile Allah’ın ayetlerini inkâr ediyorlar.”</a:t>
            </a:r>
          </a:p>
          <a:p>
            <a:pPr algn="ctr">
              <a:spcAft>
                <a:spcPts val="600"/>
              </a:spcAft>
            </a:pPr>
            <a:r>
              <a:rPr lang="tr-TR" sz="3000" dirty="0">
                <a:latin typeface="Arial" panose="020B0604020202020204" pitchFamily="34" charset="0"/>
                <a:cs typeface="Arial" panose="020B0604020202020204" pitchFamily="34" charset="0"/>
              </a:rPr>
              <a:t>(En’âm suresi, 33. ayet)</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 Emrolunduğun gibi dosdoğru ol…”</a:t>
            </a:r>
          </a:p>
          <a:p>
            <a:pPr algn="ctr">
              <a:spcAft>
                <a:spcPts val="600"/>
              </a:spcAft>
            </a:pPr>
            <a:r>
              <a:rPr lang="tr-TR" sz="3000" dirty="0">
                <a:latin typeface="Arial" panose="020B0604020202020204" pitchFamily="34" charset="0"/>
                <a:cs typeface="Arial" panose="020B0604020202020204" pitchFamily="34" charset="0"/>
              </a:rPr>
              <a:t>(Hûd suresi, 112. ayet)</a:t>
            </a:r>
          </a:p>
        </p:txBody>
      </p:sp>
      <p:sp>
        <p:nvSpPr>
          <p:cNvPr id="2" name="Metin kutusu 1">
            <a:extLst>
              <a:ext uri="{FF2B5EF4-FFF2-40B4-BE49-F238E27FC236}">
                <a16:creationId xmlns:a16="http://schemas.microsoft.com/office/drawing/2014/main" id="{CF46E086-4DF5-8000-2477-9B8D6A8BAB6D}"/>
              </a:ext>
            </a:extLst>
          </p:cNvPr>
          <p:cNvSpPr txBox="1"/>
          <p:nvPr/>
        </p:nvSpPr>
        <p:spPr>
          <a:xfrm>
            <a:off x="459770" y="60943"/>
            <a:ext cx="851541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grpSp>
        <p:nvGrpSpPr>
          <p:cNvPr id="3" name="Grup 2">
            <a:extLst>
              <a:ext uri="{FF2B5EF4-FFF2-40B4-BE49-F238E27FC236}">
                <a16:creationId xmlns:a16="http://schemas.microsoft.com/office/drawing/2014/main" id="{8A1BE4FA-947A-8542-ACE3-B54B00169086}"/>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EA871AAE-7BA2-A4C6-210D-AAB4F0CC79BD}"/>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6CB19871-6E3F-B22C-AB91-8F6BCDDA8C69}"/>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ECFB4517-52BE-E626-1BF8-81FA73F924BD}"/>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Ayetler</a:t>
              </a:r>
            </a:p>
          </p:txBody>
        </p:sp>
      </p:grpSp>
      <p:sp>
        <p:nvSpPr>
          <p:cNvPr id="10" name="Metin kutusu 9">
            <a:extLst>
              <a:ext uri="{FF2B5EF4-FFF2-40B4-BE49-F238E27FC236}">
                <a16:creationId xmlns:a16="http://schemas.microsoft.com/office/drawing/2014/main" id="{A6FBBB48-23E8-8A3E-A861-EAF02300D7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0131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E42E4-527F-6BDC-F4C1-D4935117FCE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FEBA084-7BB1-6F28-80DE-48CDCDFCF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86DB1F7F-4B6E-5490-403C-4EBF79E098BA}"/>
              </a:ext>
            </a:extLst>
          </p:cNvPr>
          <p:cNvSpPr txBox="1"/>
          <p:nvPr/>
        </p:nvSpPr>
        <p:spPr>
          <a:xfrm>
            <a:off x="774492" y="2185522"/>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Dosdoğru olmak Allah’ın (c.c.) açık bir buyruğudur.</a:t>
            </a:r>
          </a:p>
        </p:txBody>
      </p:sp>
      <p:sp>
        <p:nvSpPr>
          <p:cNvPr id="2" name="Metin kutusu 1">
            <a:extLst>
              <a:ext uri="{FF2B5EF4-FFF2-40B4-BE49-F238E27FC236}">
                <a16:creationId xmlns:a16="http://schemas.microsoft.com/office/drawing/2014/main" id="{F25BF210-4B2B-4E12-4398-BECADB74FFAD}"/>
              </a:ext>
            </a:extLst>
          </p:cNvPr>
          <p:cNvSpPr txBox="1"/>
          <p:nvPr/>
        </p:nvSpPr>
        <p:spPr>
          <a:xfrm>
            <a:off x="459772" y="60943"/>
            <a:ext cx="869829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grpSp>
        <p:nvGrpSpPr>
          <p:cNvPr id="3" name="Grup 2">
            <a:extLst>
              <a:ext uri="{FF2B5EF4-FFF2-40B4-BE49-F238E27FC236}">
                <a16:creationId xmlns:a16="http://schemas.microsoft.com/office/drawing/2014/main" id="{11D5415F-A07F-CD4D-2AD8-18D17118C98E}"/>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DC4CCEE7-7558-41D8-A9FF-B07FE6DD3BF3}"/>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9197F12E-5921-014F-7E51-EC0E8D99EF79}"/>
                </a:ext>
              </a:extLst>
            </p:cNvPr>
            <p:cNvSpPr txBox="1"/>
            <p:nvPr/>
          </p:nvSpPr>
          <p:spPr>
            <a:xfrm rot="20775164">
              <a:off x="5585614" y="802500"/>
              <a:ext cx="1172002" cy="369332"/>
            </a:xfrm>
            <a:prstGeom prst="rect">
              <a:avLst/>
            </a:prstGeom>
            <a:noFill/>
          </p:spPr>
          <p:txBody>
            <a:bodyPr wrap="square" rtlCol="0">
              <a:spAutoFit/>
            </a:bodyPr>
            <a:lstStyle/>
            <a:p>
              <a:pPr algn="ctr"/>
              <a:r>
                <a:rPr lang="tr-TR" b="1" dirty="0">
                  <a:solidFill>
                    <a:schemeClr val="bg1"/>
                  </a:solidFill>
                </a:rPr>
                <a:t>Ayetlerin</a:t>
              </a:r>
            </a:p>
          </p:txBody>
        </p:sp>
        <p:sp>
          <p:nvSpPr>
            <p:cNvPr id="9" name="Metin kutusu 8">
              <a:extLst>
                <a:ext uri="{FF2B5EF4-FFF2-40B4-BE49-F238E27FC236}">
                  <a16:creationId xmlns:a16="http://schemas.microsoft.com/office/drawing/2014/main" id="{D5B50D21-3A4F-7909-4772-0B74B1A8F62F}"/>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9D72DC85-4501-81C5-4300-8E49600A6A67}"/>
              </a:ext>
            </a:extLst>
          </p:cNvPr>
          <p:cNvSpPr txBox="1"/>
          <p:nvPr/>
        </p:nvSpPr>
        <p:spPr>
          <a:xfrm>
            <a:off x="774492" y="2962657"/>
            <a:ext cx="1083135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Allah’ın (c.c.) varlığını inkâr edenler Hz. Muhammed’e (s.a.v.) yalancı diyememiştir.</a:t>
            </a:r>
          </a:p>
        </p:txBody>
      </p:sp>
      <p:sp>
        <p:nvSpPr>
          <p:cNvPr id="11" name="Metin kutusu 10">
            <a:extLst>
              <a:ext uri="{FF2B5EF4-FFF2-40B4-BE49-F238E27FC236}">
                <a16:creationId xmlns:a16="http://schemas.microsoft.com/office/drawing/2014/main" id="{080788DF-002E-51B3-3467-E7D75099DBF5}"/>
              </a:ext>
            </a:extLst>
          </p:cNvPr>
          <p:cNvSpPr txBox="1"/>
          <p:nvPr/>
        </p:nvSpPr>
        <p:spPr>
          <a:xfrm>
            <a:off x="774491" y="4201457"/>
            <a:ext cx="11098195"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Puta tapıcılar peygamberliğe inanmasalar da Hz. Muhammed’e (s.a.v.) güveniyordu.</a:t>
            </a:r>
          </a:p>
        </p:txBody>
      </p:sp>
      <p:sp>
        <p:nvSpPr>
          <p:cNvPr id="12" name="Metin kutusu 11">
            <a:extLst>
              <a:ext uri="{FF2B5EF4-FFF2-40B4-BE49-F238E27FC236}">
                <a16:creationId xmlns:a16="http://schemas.microsoft.com/office/drawing/2014/main" id="{7181A791-2190-6169-80B6-087B2FDE015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40853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98" y="4342336"/>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016484"/>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Ebu </a:t>
            </a:r>
            <a:r>
              <a:rPr lang="tr-TR" sz="2200" dirty="0" err="1">
                <a:latin typeface="Arial" panose="020B0604020202020204" pitchFamily="34" charset="0"/>
                <a:cs typeface="Arial" panose="020B0604020202020204" pitchFamily="34" charset="0"/>
              </a:rPr>
              <a:t>Basir</a:t>
            </a:r>
            <a:r>
              <a:rPr lang="tr-TR" sz="2200" dirty="0">
                <a:latin typeface="Arial" panose="020B0604020202020204" pitchFamily="34" charset="0"/>
                <a:cs typeface="Arial" panose="020B0604020202020204" pitchFamily="34" charset="0"/>
              </a:rPr>
              <a:t> Müslüman olduğu için Kureyş müşrikleri tarafından hapse atılır. </a:t>
            </a:r>
            <a:r>
              <a:rPr lang="tr-TR" sz="2200" dirty="0" err="1">
                <a:latin typeface="Arial" panose="020B0604020202020204" pitchFamily="34" charset="0"/>
                <a:cs typeface="Arial" panose="020B0604020202020204" pitchFamily="34" charset="0"/>
              </a:rPr>
              <a:t>Hudeybiye</a:t>
            </a:r>
            <a:r>
              <a:rPr lang="tr-TR" sz="2200" dirty="0">
                <a:latin typeface="Arial" panose="020B0604020202020204" pitchFamily="34" charset="0"/>
                <a:cs typeface="Arial" panose="020B0604020202020204" pitchFamily="34" charset="0"/>
              </a:rPr>
              <a:t> Antlaşması’ndan sonra kaçar ve Medine’ye Hz. Peygamber’in (s.a.v.) yanına gelir. Müşrikler Ebu </a:t>
            </a:r>
            <a:r>
              <a:rPr lang="tr-TR" sz="2200" dirty="0" err="1">
                <a:latin typeface="Arial" panose="020B0604020202020204" pitchFamily="34" charset="0"/>
                <a:cs typeface="Arial" panose="020B0604020202020204" pitchFamily="34" charset="0"/>
              </a:rPr>
              <a:t>Basir’in</a:t>
            </a:r>
            <a:r>
              <a:rPr lang="tr-TR" sz="2200" dirty="0">
                <a:latin typeface="Arial" panose="020B0604020202020204" pitchFamily="34" charset="0"/>
                <a:cs typeface="Arial" panose="020B0604020202020204" pitchFamily="34" charset="0"/>
              </a:rPr>
              <a:t> kendilerine iade edilmesi için derhâl Medine’ye iki adam gönderirler. Peygamberimize hitaben bir de mektup yazarlar. Mektubu okutan Hz. Peygamber daha sonra Ebu </a:t>
            </a:r>
            <a:r>
              <a:rPr lang="tr-TR" sz="2200" dirty="0" err="1">
                <a:latin typeface="Arial" panose="020B0604020202020204" pitchFamily="34" charset="0"/>
                <a:cs typeface="Arial" panose="020B0604020202020204" pitchFamily="34" charset="0"/>
              </a:rPr>
              <a:t>Basir’i</a:t>
            </a:r>
            <a:r>
              <a:rPr lang="tr-TR" sz="2200" dirty="0">
                <a:latin typeface="Arial" panose="020B0604020202020204" pitchFamily="34" charset="0"/>
                <a:cs typeface="Arial" panose="020B0604020202020204" pitchFamily="34" charset="0"/>
              </a:rPr>
              <a:t> çağırarak, </a:t>
            </a:r>
            <a:r>
              <a:rPr lang="tr-TR" sz="2200" dirty="0" err="1">
                <a:latin typeface="Arial" panose="020B0604020202020204" pitchFamily="34" charset="0"/>
                <a:cs typeface="Arial" panose="020B0604020202020204" pitchFamily="34" charset="0"/>
              </a:rPr>
              <a:t>Hudeybiye</a:t>
            </a:r>
            <a:r>
              <a:rPr lang="tr-TR" sz="2200" dirty="0">
                <a:latin typeface="Arial" panose="020B0604020202020204" pitchFamily="34" charset="0"/>
                <a:cs typeface="Arial" panose="020B0604020202020204" pitchFamily="34" charset="0"/>
              </a:rPr>
              <a:t> Antlaşması gereğince kendisini Kureyşlilere teslim etmek zorunda olduğunu bildirir. Ebu </a:t>
            </a:r>
            <a:r>
              <a:rPr lang="tr-TR" sz="2200" dirty="0" err="1">
                <a:latin typeface="Arial" panose="020B0604020202020204" pitchFamily="34" charset="0"/>
                <a:cs typeface="Arial" panose="020B0604020202020204" pitchFamily="34" charset="0"/>
              </a:rPr>
              <a:t>Basir</a:t>
            </a:r>
            <a:r>
              <a:rPr lang="tr-TR" sz="2200" dirty="0">
                <a:latin typeface="Arial" panose="020B0604020202020204" pitchFamily="34" charset="0"/>
                <a:cs typeface="Arial" panose="020B0604020202020204" pitchFamily="34" charset="0"/>
              </a:rPr>
              <a:t> ise teslim edilmemesini ister. Fakat Peygamberimiz “Bildiğin gibi biz Kureyş müşriklerine söz verdik. Dinimizde vefasızlığa yer yoktur.” der. </a:t>
            </a:r>
          </a:p>
          <a:p>
            <a:pPr>
              <a:spcAft>
                <a:spcPts val="600"/>
              </a:spcAft>
            </a:pPr>
            <a:r>
              <a:rPr lang="tr-TR" sz="2200" b="1" dirty="0">
                <a:latin typeface="Arial" panose="020B0604020202020204" pitchFamily="34" charset="0"/>
                <a:cs typeface="Arial" panose="020B0604020202020204" pitchFamily="34" charset="0"/>
              </a:rPr>
              <a:t>Bu örnek olayda Hz. Muhammed’in (s.a.v.) hangi özelliği vurgulanmaktadır? </a:t>
            </a:r>
          </a:p>
          <a:p>
            <a:pPr>
              <a:spcAft>
                <a:spcPts val="600"/>
              </a:spcAft>
            </a:pPr>
            <a:r>
              <a:rPr lang="tr-TR" sz="2200" dirty="0">
                <a:latin typeface="Arial" panose="020B0604020202020204" pitchFamily="34" charset="0"/>
                <a:cs typeface="Arial" panose="020B0604020202020204" pitchFamily="34" charset="0"/>
              </a:rPr>
              <a:t>A) İstişareye verdiği önem 	           B) Doğruluğu </a:t>
            </a:r>
          </a:p>
          <a:p>
            <a:pPr>
              <a:spcAft>
                <a:spcPts val="600"/>
              </a:spcAft>
            </a:pPr>
            <a:r>
              <a:rPr lang="tr-TR" sz="2200" dirty="0">
                <a:latin typeface="Arial" panose="020B0604020202020204" pitchFamily="34" charset="0"/>
                <a:cs typeface="Arial" panose="020B0604020202020204" pitchFamily="34" charset="0"/>
              </a:rPr>
              <a:t>C) İnsanlara verdiği değer 	           D) Hakkı gözetmedeki hassasiyeti</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857168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330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FCCC69B-168A-D4A7-8946-B4923D07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51541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82E7F96D-08B8-526A-6516-3607E8AAA7AC}"/>
              </a:ext>
            </a:extLst>
          </p:cNvPr>
          <p:cNvSpPr txBox="1"/>
          <p:nvPr/>
        </p:nvSpPr>
        <p:spPr>
          <a:xfrm>
            <a:off x="7103905" y="1142855"/>
            <a:ext cx="4842095"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Doğru sözlü olmak</a:t>
            </a:r>
          </a:p>
        </p:txBody>
      </p:sp>
      <p:pic>
        <p:nvPicPr>
          <p:cNvPr id="6" name="Resim 5">
            <a:extLst>
              <a:ext uri="{FF2B5EF4-FFF2-40B4-BE49-F238E27FC236}">
                <a16:creationId xmlns:a16="http://schemas.microsoft.com/office/drawing/2014/main" id="{F1648DBF-FF44-5AF7-E905-B40F85144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95" y="571857"/>
            <a:ext cx="1523810" cy="5714286"/>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5334096" y="1142855"/>
            <a:ext cx="1523809" cy="553998"/>
          </a:xfrm>
          <a:prstGeom prst="rect">
            <a:avLst/>
          </a:prstGeom>
          <a:noFill/>
          <a:ln>
            <a:noFill/>
          </a:ln>
        </p:spPr>
        <p:txBody>
          <a:bodyPr wrap="square" rtlCol="0">
            <a:spAutoFit/>
          </a:bodyPr>
          <a:lstStyle/>
          <a:p>
            <a:pPr algn="r">
              <a:spcAft>
                <a:spcPts val="600"/>
              </a:spcAft>
            </a:pPr>
            <a:r>
              <a:rPr lang="tr-TR" sz="3000" b="1" dirty="0">
                <a:latin typeface="Arial" panose="020B0604020202020204" pitchFamily="34" charset="0"/>
                <a:cs typeface="Arial" panose="020B0604020202020204" pitchFamily="34" charset="0"/>
              </a:rPr>
              <a:t>Sıdk</a:t>
            </a:r>
          </a:p>
        </p:txBody>
      </p:sp>
      <p:sp>
        <p:nvSpPr>
          <p:cNvPr id="8" name="Metin kutusu 7">
            <a:extLst>
              <a:ext uri="{FF2B5EF4-FFF2-40B4-BE49-F238E27FC236}">
                <a16:creationId xmlns:a16="http://schemas.microsoft.com/office/drawing/2014/main" id="{E5C90690-4FB8-F339-8C10-982E8FFA27AD}"/>
              </a:ext>
            </a:extLst>
          </p:cNvPr>
          <p:cNvSpPr txBox="1"/>
          <p:nvPr/>
        </p:nvSpPr>
        <p:spPr>
          <a:xfrm>
            <a:off x="246000" y="2131937"/>
            <a:ext cx="4842095" cy="553998"/>
          </a:xfrm>
          <a:prstGeom prst="rect">
            <a:avLst/>
          </a:prstGeom>
          <a:noFill/>
          <a:ln>
            <a:noFill/>
          </a:ln>
        </p:spPr>
        <p:txBody>
          <a:bodyPr wrap="square" rtlCol="0">
            <a:spAutoFit/>
          </a:bodyPr>
          <a:lstStyle/>
          <a:p>
            <a:pPr algn="r">
              <a:spcAft>
                <a:spcPts val="600"/>
              </a:spcAft>
            </a:pPr>
            <a:r>
              <a:rPr lang="tr-TR" sz="3000" dirty="0">
                <a:latin typeface="Arial" panose="020B0604020202020204" pitchFamily="34" charset="0"/>
                <a:cs typeface="Arial" panose="020B0604020202020204" pitchFamily="34" charset="0"/>
              </a:rPr>
              <a:t>Güvenilir olmak</a:t>
            </a:r>
          </a:p>
        </p:txBody>
      </p:sp>
      <p:sp>
        <p:nvSpPr>
          <p:cNvPr id="11" name="Metin kutusu 10">
            <a:extLst>
              <a:ext uri="{FF2B5EF4-FFF2-40B4-BE49-F238E27FC236}">
                <a16:creationId xmlns:a16="http://schemas.microsoft.com/office/drawing/2014/main" id="{1A1DFFDA-AE42-A5C6-8F06-978B97023DFB}"/>
              </a:ext>
            </a:extLst>
          </p:cNvPr>
          <p:cNvSpPr txBox="1"/>
          <p:nvPr/>
        </p:nvSpPr>
        <p:spPr>
          <a:xfrm>
            <a:off x="5359889" y="2174638"/>
            <a:ext cx="1523809" cy="477054"/>
          </a:xfrm>
          <a:prstGeom prst="rect">
            <a:avLst/>
          </a:prstGeom>
          <a:noFill/>
          <a:ln>
            <a:noFill/>
          </a:ln>
        </p:spPr>
        <p:txBody>
          <a:bodyPr wrap="square" rtlCol="0">
            <a:spAutoFit/>
          </a:bodyPr>
          <a:lstStyle/>
          <a:p>
            <a:pPr>
              <a:spcAft>
                <a:spcPts val="600"/>
              </a:spcAft>
            </a:pPr>
            <a:r>
              <a:rPr lang="tr-TR" sz="2500" b="1" dirty="0">
                <a:latin typeface="Arial" panose="020B0604020202020204" pitchFamily="34" charset="0"/>
                <a:cs typeface="Arial" panose="020B0604020202020204" pitchFamily="34" charset="0"/>
              </a:rPr>
              <a:t>Emanet</a:t>
            </a:r>
          </a:p>
        </p:txBody>
      </p:sp>
      <p:sp>
        <p:nvSpPr>
          <p:cNvPr id="12" name="Metin kutusu 11">
            <a:extLst>
              <a:ext uri="{FF2B5EF4-FFF2-40B4-BE49-F238E27FC236}">
                <a16:creationId xmlns:a16="http://schemas.microsoft.com/office/drawing/2014/main" id="{7FF3FD4E-FCCA-5787-2798-FF2B75060114}"/>
              </a:ext>
            </a:extLst>
          </p:cNvPr>
          <p:cNvSpPr txBox="1"/>
          <p:nvPr/>
        </p:nvSpPr>
        <p:spPr>
          <a:xfrm>
            <a:off x="7103904" y="3164217"/>
            <a:ext cx="4842095"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Akıllı ve zeki olmak</a:t>
            </a:r>
          </a:p>
        </p:txBody>
      </p:sp>
      <p:sp>
        <p:nvSpPr>
          <p:cNvPr id="13" name="Metin kutusu 12">
            <a:extLst>
              <a:ext uri="{FF2B5EF4-FFF2-40B4-BE49-F238E27FC236}">
                <a16:creationId xmlns:a16="http://schemas.microsoft.com/office/drawing/2014/main" id="{EBD144B4-A8D4-E348-9054-77C54A5F6721}"/>
              </a:ext>
            </a:extLst>
          </p:cNvPr>
          <p:cNvSpPr txBox="1"/>
          <p:nvPr/>
        </p:nvSpPr>
        <p:spPr>
          <a:xfrm>
            <a:off x="5334095" y="3192353"/>
            <a:ext cx="1523809" cy="492443"/>
          </a:xfrm>
          <a:prstGeom prst="rect">
            <a:avLst/>
          </a:prstGeom>
          <a:noFill/>
          <a:ln>
            <a:noFill/>
          </a:ln>
        </p:spPr>
        <p:txBody>
          <a:bodyPr wrap="square" rtlCol="0">
            <a:spAutoFit/>
          </a:bodyPr>
          <a:lstStyle/>
          <a:p>
            <a:pPr algn="r">
              <a:spcAft>
                <a:spcPts val="600"/>
              </a:spcAft>
            </a:pPr>
            <a:r>
              <a:rPr lang="tr-TR" sz="2600" b="1" dirty="0">
                <a:latin typeface="Arial" panose="020B0604020202020204" pitchFamily="34" charset="0"/>
                <a:cs typeface="Arial" panose="020B0604020202020204" pitchFamily="34" charset="0"/>
              </a:rPr>
              <a:t>Fetanet</a:t>
            </a:r>
          </a:p>
        </p:txBody>
      </p:sp>
      <p:sp>
        <p:nvSpPr>
          <p:cNvPr id="14" name="Metin kutusu 13">
            <a:extLst>
              <a:ext uri="{FF2B5EF4-FFF2-40B4-BE49-F238E27FC236}">
                <a16:creationId xmlns:a16="http://schemas.microsoft.com/office/drawing/2014/main" id="{CBA00C9E-C46C-964F-422C-51FE5D6C9AD9}"/>
              </a:ext>
            </a:extLst>
          </p:cNvPr>
          <p:cNvSpPr txBox="1"/>
          <p:nvPr/>
        </p:nvSpPr>
        <p:spPr>
          <a:xfrm>
            <a:off x="-25792" y="4153299"/>
            <a:ext cx="5113888" cy="553998"/>
          </a:xfrm>
          <a:prstGeom prst="rect">
            <a:avLst/>
          </a:prstGeom>
          <a:noFill/>
          <a:ln>
            <a:noFill/>
          </a:ln>
        </p:spPr>
        <p:txBody>
          <a:bodyPr wrap="square" rtlCol="0">
            <a:spAutoFit/>
          </a:bodyPr>
          <a:lstStyle/>
          <a:p>
            <a:pPr algn="r">
              <a:spcAft>
                <a:spcPts val="600"/>
              </a:spcAft>
            </a:pPr>
            <a:r>
              <a:rPr lang="tr-TR" sz="3000" dirty="0">
                <a:latin typeface="Arial" panose="020B0604020202020204" pitchFamily="34" charset="0"/>
                <a:cs typeface="Arial" panose="020B0604020202020204" pitchFamily="34" charset="0"/>
              </a:rPr>
              <a:t>Günah işlemekten kaçınmak</a:t>
            </a:r>
          </a:p>
        </p:txBody>
      </p:sp>
      <p:sp>
        <p:nvSpPr>
          <p:cNvPr id="15" name="Metin kutusu 14">
            <a:extLst>
              <a:ext uri="{FF2B5EF4-FFF2-40B4-BE49-F238E27FC236}">
                <a16:creationId xmlns:a16="http://schemas.microsoft.com/office/drawing/2014/main" id="{C3A02ADA-5651-8CFD-1215-E31844CB6DAE}"/>
              </a:ext>
            </a:extLst>
          </p:cNvPr>
          <p:cNvSpPr txBox="1"/>
          <p:nvPr/>
        </p:nvSpPr>
        <p:spPr>
          <a:xfrm>
            <a:off x="5359889" y="4196000"/>
            <a:ext cx="1523809" cy="477054"/>
          </a:xfrm>
          <a:prstGeom prst="rect">
            <a:avLst/>
          </a:prstGeom>
          <a:noFill/>
          <a:ln>
            <a:noFill/>
          </a:ln>
        </p:spPr>
        <p:txBody>
          <a:bodyPr wrap="square" rtlCol="0">
            <a:spAutoFit/>
          </a:bodyPr>
          <a:lstStyle/>
          <a:p>
            <a:pPr>
              <a:spcAft>
                <a:spcPts val="600"/>
              </a:spcAft>
            </a:pPr>
            <a:r>
              <a:rPr lang="tr-TR" sz="2500" b="1" dirty="0">
                <a:solidFill>
                  <a:schemeClr val="bg1"/>
                </a:solidFill>
                <a:latin typeface="Arial" panose="020B0604020202020204" pitchFamily="34" charset="0"/>
                <a:cs typeface="Arial" panose="020B0604020202020204" pitchFamily="34" charset="0"/>
              </a:rPr>
              <a:t>İsmet</a:t>
            </a:r>
          </a:p>
        </p:txBody>
      </p:sp>
      <p:sp>
        <p:nvSpPr>
          <p:cNvPr id="16" name="Metin kutusu 15">
            <a:extLst>
              <a:ext uri="{FF2B5EF4-FFF2-40B4-BE49-F238E27FC236}">
                <a16:creationId xmlns:a16="http://schemas.microsoft.com/office/drawing/2014/main" id="{096704BF-211D-6C20-DA62-2C05DBF3EA2C}"/>
              </a:ext>
            </a:extLst>
          </p:cNvPr>
          <p:cNvSpPr txBox="1"/>
          <p:nvPr/>
        </p:nvSpPr>
        <p:spPr>
          <a:xfrm>
            <a:off x="7103904" y="4727045"/>
            <a:ext cx="484209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Allah’tan (c.c.) aldığı mesajları değiştirmeden insanlara ulaştırmak</a:t>
            </a:r>
          </a:p>
        </p:txBody>
      </p:sp>
      <p:sp>
        <p:nvSpPr>
          <p:cNvPr id="17" name="Metin kutusu 16">
            <a:extLst>
              <a:ext uri="{FF2B5EF4-FFF2-40B4-BE49-F238E27FC236}">
                <a16:creationId xmlns:a16="http://schemas.microsoft.com/office/drawing/2014/main" id="{302C8D34-8F09-BC1C-C15A-EF78527F88EF}"/>
              </a:ext>
            </a:extLst>
          </p:cNvPr>
          <p:cNvSpPr txBox="1"/>
          <p:nvPr/>
        </p:nvSpPr>
        <p:spPr>
          <a:xfrm>
            <a:off x="5334095" y="5219418"/>
            <a:ext cx="1523809" cy="492443"/>
          </a:xfrm>
          <a:prstGeom prst="rect">
            <a:avLst/>
          </a:prstGeom>
          <a:noFill/>
          <a:ln>
            <a:noFill/>
          </a:ln>
        </p:spPr>
        <p:txBody>
          <a:bodyPr wrap="square" rtlCol="0">
            <a:spAutoFit/>
          </a:bodyPr>
          <a:lstStyle/>
          <a:p>
            <a:pPr algn="r">
              <a:spcAft>
                <a:spcPts val="600"/>
              </a:spcAft>
            </a:pPr>
            <a:r>
              <a:rPr lang="tr-TR" sz="2600" b="1" dirty="0">
                <a:solidFill>
                  <a:schemeClr val="bg1"/>
                </a:solidFill>
                <a:latin typeface="Arial" panose="020B0604020202020204" pitchFamily="34" charset="0"/>
                <a:cs typeface="Arial" panose="020B0604020202020204" pitchFamily="34" charset="0"/>
              </a:rPr>
              <a:t>Tebliğ</a:t>
            </a:r>
          </a:p>
        </p:txBody>
      </p:sp>
      <p:sp>
        <p:nvSpPr>
          <p:cNvPr id="18" name="Metin kutusu 17">
            <a:extLst>
              <a:ext uri="{FF2B5EF4-FFF2-40B4-BE49-F238E27FC236}">
                <a16:creationId xmlns:a16="http://schemas.microsoft.com/office/drawing/2014/main" id="{D884B903-B6A9-C181-8F2C-DA6BF01D0128}"/>
              </a:ext>
            </a:extLst>
          </p:cNvPr>
          <p:cNvSpPr txBox="1"/>
          <p:nvPr/>
        </p:nvSpPr>
        <p:spPr>
          <a:xfrm>
            <a:off x="-25792" y="611674"/>
            <a:ext cx="3997641" cy="954107"/>
          </a:xfrm>
          <a:prstGeom prst="rect">
            <a:avLst/>
          </a:prstGeom>
          <a:solidFill>
            <a:schemeClr val="tx2">
              <a:lumMod val="20000"/>
              <a:lumOff val="80000"/>
            </a:schemeClr>
          </a:solidFill>
        </p:spPr>
        <p:txBody>
          <a:bodyPr wrap="square" rtlCol="0">
            <a:spAutoFit/>
          </a:bodyPr>
          <a:lstStyle/>
          <a:p>
            <a:r>
              <a:rPr lang="tr-TR" sz="2800" b="1" dirty="0">
                <a:latin typeface="Arial" panose="020B0604020202020204" pitchFamily="34" charset="0"/>
                <a:cs typeface="Arial" panose="020B0604020202020204" pitchFamily="34" charset="0"/>
              </a:rPr>
              <a:t>Peygamberlerin Ortak Özellikleri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8"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583877"/>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86259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Hz. Muhammed (s.a.v.), Mekke’den Medine’ye hicret etmeden önce Hz. Ali’yi yatağına yatırmış ve kendisinde bulunan emanetleri sahiplerine vermesini tembih etmişti. Oysaki Mekkeliler evini kuşatmış ve kendisini öldürme planları yapıyorlardı. Can emniyeti tehlikede olduğu böyle bir anda dahi, emanetleri düşünmüş ve onları sahiplerine ulaştırmak için çalışmıştır.</a:t>
            </a:r>
          </a:p>
          <a:p>
            <a:pPr>
              <a:spcAft>
                <a:spcPts val="600"/>
              </a:spcAft>
            </a:pPr>
            <a:r>
              <a:rPr lang="tr-TR" sz="2200" b="1" dirty="0">
                <a:latin typeface="Arial" panose="020B0604020202020204" pitchFamily="34" charset="0"/>
                <a:cs typeface="Arial" panose="020B0604020202020204" pitchFamily="34" charset="0"/>
              </a:rPr>
              <a:t>Bu örnek olay Hz. Muhammed’in (s.a.v.) hangi yönünü gösterir? </a:t>
            </a:r>
          </a:p>
          <a:p>
            <a:pPr>
              <a:spcAft>
                <a:spcPts val="600"/>
              </a:spcAft>
            </a:pPr>
            <a:r>
              <a:rPr lang="tr-TR" sz="2200" dirty="0">
                <a:latin typeface="Arial" panose="020B0604020202020204" pitchFamily="34" charset="0"/>
                <a:cs typeface="Arial" panose="020B0604020202020204" pitchFamily="34" charset="0"/>
              </a:rPr>
              <a:t>A) Cesaretini </a:t>
            </a:r>
          </a:p>
          <a:p>
            <a:pPr>
              <a:spcAft>
                <a:spcPts val="600"/>
              </a:spcAft>
            </a:pPr>
            <a:r>
              <a:rPr lang="tr-TR" sz="2200" dirty="0">
                <a:latin typeface="Arial" panose="020B0604020202020204" pitchFamily="34" charset="0"/>
                <a:cs typeface="Arial" panose="020B0604020202020204" pitchFamily="34" charset="0"/>
              </a:rPr>
              <a:t>B) Affediciliğini </a:t>
            </a:r>
          </a:p>
          <a:p>
            <a:pPr>
              <a:spcAft>
                <a:spcPts val="600"/>
              </a:spcAft>
            </a:pPr>
            <a:r>
              <a:rPr lang="tr-TR" sz="2200" dirty="0">
                <a:latin typeface="Arial" panose="020B0604020202020204" pitchFamily="34" charset="0"/>
                <a:cs typeface="Arial" panose="020B0604020202020204" pitchFamily="34" charset="0"/>
              </a:rPr>
              <a:t>C) Adaletini </a:t>
            </a:r>
          </a:p>
          <a:p>
            <a:pPr>
              <a:spcAft>
                <a:spcPts val="600"/>
              </a:spcAft>
            </a:pPr>
            <a:r>
              <a:rPr lang="tr-TR" sz="2200" dirty="0">
                <a:latin typeface="Arial" panose="020B0604020202020204" pitchFamily="34" charset="0"/>
                <a:cs typeface="Arial" panose="020B0604020202020204" pitchFamily="34" charset="0"/>
              </a:rPr>
              <a:t>D) Güvenilirliğini</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858575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5BF21980-7F8F-F176-F026-E91CC5682BA6}"/>
              </a:ext>
            </a:extLst>
          </p:cNvPr>
          <p:cNvSpPr txBox="1"/>
          <p:nvPr/>
        </p:nvSpPr>
        <p:spPr>
          <a:xfrm>
            <a:off x="0" y="603153"/>
            <a:ext cx="227330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282" y="4683605"/>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38581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Hz. Muhammed’e (s.a.v.) ilk vahiy geldiğinde yaşamış olduğu şaşkınlık ve endişe karşısında, onu en iyi tanıyan insan olan Hz. Hatice şöyle söylemiştir: “Sen rahat ol, endişe etme. Allah’a yemin ederim ki, Allah seni asla utandırmayacaktır. Çünkü sen, akrabalık bağlarını gözetirsin. Hep doğruyu söylersin. Güçsüzlerin elinden tutarsın. Zor durumda kalan mağdurların hakkını korumak için onlara yardım edersin. Misafir ağırlamayı seversin. Karşılaşılan problemlerde insanlara yardımcı olursun.” Bu sözler Hz. Muhammed’i (s.a.v.) teskin etmenin ötesinde bir manaya sahiptir ki, o da onun güvenilen bir insan olduğunu net bir şekilde ortaya koymasıdır.</a:t>
            </a:r>
          </a:p>
          <a:p>
            <a:pPr>
              <a:spcAft>
                <a:spcPts val="600"/>
              </a:spcAft>
            </a:pPr>
            <a:r>
              <a:rPr lang="tr-TR" sz="2200" b="1" dirty="0">
                <a:latin typeface="Arial" panose="020B0604020202020204" pitchFamily="34" charset="0"/>
                <a:cs typeface="Arial" panose="020B0604020202020204" pitchFamily="34" charset="0"/>
              </a:rPr>
              <a:t>Bu metinde Hz. Hatice (r.a.), Hz. Muhammed’in (s.a.v.) hangi özelliklerini vurgulamaktadır? </a:t>
            </a:r>
          </a:p>
          <a:p>
            <a:pPr algn="just">
              <a:spcAft>
                <a:spcPts val="600"/>
              </a:spcAft>
            </a:pPr>
            <a:r>
              <a:rPr lang="tr-TR" sz="2200" dirty="0">
                <a:latin typeface="Arial" panose="020B0604020202020204" pitchFamily="34" charset="0"/>
                <a:cs typeface="Arial" panose="020B0604020202020204" pitchFamily="34" charset="0"/>
              </a:rPr>
              <a:t>A) Sıdk ve Fetanet 				B) Emanet ve Sıdk </a:t>
            </a:r>
          </a:p>
          <a:p>
            <a:pPr algn="just">
              <a:spcAft>
                <a:spcPts val="600"/>
              </a:spcAft>
            </a:pPr>
            <a:r>
              <a:rPr lang="tr-TR" sz="2200" dirty="0">
                <a:latin typeface="Arial" panose="020B0604020202020204" pitchFamily="34" charset="0"/>
                <a:cs typeface="Arial" panose="020B0604020202020204" pitchFamily="34" charset="0"/>
              </a:rPr>
              <a:t>C) Emanet ve İsmet 				D) Fetanet ve Tebliğ</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69829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F80E106D-E548-7C52-131F-701B460AD5BC}"/>
              </a:ext>
            </a:extLst>
          </p:cNvPr>
          <p:cNvSpPr txBox="1"/>
          <p:nvPr/>
        </p:nvSpPr>
        <p:spPr>
          <a:xfrm>
            <a:off x="0" y="603153"/>
            <a:ext cx="227330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71236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2400559443"/>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Yüce Allah, </a:t>
                      </a:r>
                      <a:r>
                        <a:rPr lang="tr-TR" sz="1800" kern="1200" dirty="0" err="1">
                          <a:solidFill>
                            <a:schemeClr val="tx1"/>
                          </a:solidFill>
                          <a:latin typeface="Arial" panose="020B0604020202020204" pitchFamily="34" charset="0"/>
                          <a:ea typeface="+mn-ea"/>
                          <a:cs typeface="Arial" panose="020B0604020202020204" pitchFamily="34" charset="0"/>
                        </a:rPr>
                        <a:t>Kur’an</a:t>
                      </a:r>
                      <a:r>
                        <a:rPr lang="tr-TR" sz="1800" kern="1200" dirty="0">
                          <a:solidFill>
                            <a:schemeClr val="tx1"/>
                          </a:solidFill>
                          <a:latin typeface="Arial" panose="020B0604020202020204" pitchFamily="34" charset="0"/>
                          <a:ea typeface="+mn-ea"/>
                          <a:cs typeface="Arial" panose="020B0604020202020204" pitchFamily="34" charset="0"/>
                        </a:rPr>
                        <a:t>-ı Kerim’i Hz. Muhammed’in (s.a.v.)  vasıtasıyla insanlara bildirmiştir.</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Hz. Muhammed (s.a.v.) yaşadığı</a:t>
                      </a:r>
                      <a:r>
                        <a:rPr lang="tr-TR" sz="1800" baseline="0" dirty="0">
                          <a:latin typeface="Arial" panose="020B0604020202020204" pitchFamily="34" charset="0"/>
                          <a:cs typeface="Arial" panose="020B0604020202020204" pitchFamily="34" charset="0"/>
                        </a:rPr>
                        <a:t> </a:t>
                      </a:r>
                      <a:r>
                        <a:rPr lang="tr-TR" sz="1800" kern="1200" dirty="0">
                          <a:solidFill>
                            <a:schemeClr val="tx1"/>
                          </a:solidFill>
                          <a:latin typeface="Arial" panose="020B0604020202020204" pitchFamily="34" charset="0"/>
                          <a:ea typeface="+mn-ea"/>
                          <a:cs typeface="Arial" panose="020B0604020202020204" pitchFamily="34" charset="0"/>
                        </a:rPr>
                        <a:t>toplumda “El-Hâkim” vasfıyla bilinip, doğruluğun en güzel örneği olmuştur.</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Ebu Süfyan, Hz. Peygamberin en belirgin özelliklerinin doğruluk, ahde vefa ve emanete riayet olduğunu söylemişti.</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dirty="0">
                          <a:latin typeface="Arial" panose="020B0604020202020204" pitchFamily="34" charset="0"/>
                          <a:cs typeface="Arial" panose="020B0604020202020204" pitchFamily="34" charset="0"/>
                        </a:rPr>
                        <a:t>Hz. Peygamber (s.a.v.) sözünü tutmamanın ve emanete ihanetin Müslümanlık göstergesi olduğunu belirtmiştir.</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kern="1200" dirty="0">
                          <a:solidFill>
                            <a:schemeClr val="tx1"/>
                          </a:solidFill>
                          <a:latin typeface="Arial" panose="020B0604020202020204" pitchFamily="34" charset="0"/>
                          <a:ea typeface="+mn-ea"/>
                          <a:cs typeface="Arial" panose="020B0604020202020204" pitchFamily="34" charset="0"/>
                        </a:rPr>
                        <a:t>Hz. Muhammed (s.a.v.) </a:t>
                      </a:r>
                      <a:r>
                        <a:rPr lang="tr-TR" sz="1800" dirty="0">
                          <a:latin typeface="Arial" panose="020B0604020202020204" pitchFamily="34" charset="0"/>
                          <a:cs typeface="Arial" panose="020B0604020202020204" pitchFamily="34" charset="0"/>
                        </a:rPr>
                        <a:t>akrabalık bağlarını gözetir,doğruyu söyler, mağdurların hakkını korumak için çalışırdı.</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err="1">
                          <a:solidFill>
                            <a:schemeClr val="tx1"/>
                          </a:solidFill>
                          <a:latin typeface="Arial" panose="020B0604020202020204" pitchFamily="34" charset="0"/>
                          <a:ea typeface="+mn-ea"/>
                          <a:cs typeface="Arial" panose="020B0604020202020204" pitchFamily="34" charset="0"/>
                        </a:rPr>
                        <a:t>Üsve</a:t>
                      </a:r>
                      <a:r>
                        <a:rPr lang="tr-TR" sz="1800" kern="1200" dirty="0">
                          <a:solidFill>
                            <a:schemeClr val="tx1"/>
                          </a:solidFill>
                          <a:latin typeface="Arial" panose="020B0604020202020204" pitchFamily="34" charset="0"/>
                          <a:ea typeface="+mn-ea"/>
                          <a:cs typeface="Arial" panose="020B0604020202020204" pitchFamily="34" charset="0"/>
                        </a:rPr>
                        <a:t>-i </a:t>
                      </a:r>
                      <a:r>
                        <a:rPr lang="tr-TR" sz="1800" kern="1200" dirty="0" err="1">
                          <a:solidFill>
                            <a:schemeClr val="tx1"/>
                          </a:solidFill>
                          <a:latin typeface="Arial" panose="020B0604020202020204" pitchFamily="34" charset="0"/>
                          <a:ea typeface="+mn-ea"/>
                          <a:cs typeface="Arial" panose="020B0604020202020204" pitchFamily="34" charset="0"/>
                        </a:rPr>
                        <a:t>hasene</a:t>
                      </a:r>
                      <a:r>
                        <a:rPr lang="tr-TR" sz="1800" kern="1200" dirty="0">
                          <a:solidFill>
                            <a:schemeClr val="tx1"/>
                          </a:solidFill>
                          <a:latin typeface="Arial" panose="020B0604020202020204" pitchFamily="34" charset="0"/>
                          <a:ea typeface="+mn-ea"/>
                          <a:cs typeface="Arial" panose="020B0604020202020204" pitchFamily="34" charset="0"/>
                        </a:rPr>
                        <a:t> en güzel örnek, en güzel model anlamında Hz. Muhammed’in (s.a.v.) sıfatıdır. </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Münafık</a:t>
                      </a:r>
                      <a:r>
                        <a:rPr lang="tr-TR" sz="1800" kern="1200" baseline="0" dirty="0">
                          <a:solidFill>
                            <a:schemeClr val="tx1"/>
                          </a:solidFill>
                          <a:latin typeface="Arial" panose="020B0604020202020204" pitchFamily="34" charset="0"/>
                          <a:ea typeface="+mn-ea"/>
                          <a:cs typeface="Arial" panose="020B0604020202020204" pitchFamily="34" charset="0"/>
                        </a:rPr>
                        <a:t> i</a:t>
                      </a:r>
                      <a:r>
                        <a:rPr lang="tr-TR" sz="1800" kern="1200" dirty="0">
                          <a:solidFill>
                            <a:schemeClr val="tx1"/>
                          </a:solidFill>
                          <a:latin typeface="Arial" panose="020B0604020202020204" pitchFamily="34" charset="0"/>
                          <a:ea typeface="+mn-ea"/>
                          <a:cs typeface="Arial" panose="020B0604020202020204" pitchFamily="34" charset="0"/>
                        </a:rPr>
                        <a:t>nandığı halde kendisini mümin göstermeye</a:t>
                      </a:r>
                      <a:r>
                        <a:rPr lang="tr-TR" sz="1800" kern="1200" baseline="0" dirty="0">
                          <a:solidFill>
                            <a:schemeClr val="tx1"/>
                          </a:solidFill>
                          <a:latin typeface="Arial" panose="020B0604020202020204" pitchFamily="34" charset="0"/>
                          <a:ea typeface="+mn-ea"/>
                          <a:cs typeface="Arial" panose="020B0604020202020204" pitchFamily="34" charset="0"/>
                        </a:rPr>
                        <a:t> utanan</a:t>
                      </a:r>
                      <a:r>
                        <a:rPr lang="tr-TR" sz="1800" kern="1200" dirty="0">
                          <a:solidFill>
                            <a:schemeClr val="tx1"/>
                          </a:solidFill>
                          <a:latin typeface="Arial" panose="020B0604020202020204" pitchFamily="34" charset="0"/>
                          <a:ea typeface="+mn-ea"/>
                          <a:cs typeface="Arial" panose="020B0604020202020204" pitchFamily="34" charset="0"/>
                        </a:rPr>
                        <a:t>, imanla ibadet arasında tercih yapmayan kimse demektir.</a:t>
                      </a: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50134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80" y="5596094"/>
            <a:ext cx="616100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2670581" y="5130604"/>
            <a:ext cx="401597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469028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4025899" y="4662742"/>
            <a:ext cx="550367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5524500" y="1852649"/>
            <a:ext cx="399726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458244" y="3039615"/>
            <a:ext cx="175182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6788873" y="3738690"/>
            <a:ext cx="222332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266775" y="3746966"/>
            <a:ext cx="316652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a:off x="4025899" y="2317126"/>
            <a:ext cx="549586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DOĞRULUK</a:t>
            </a:r>
          </a:p>
          <a:p>
            <a:pPr algn="ctr">
              <a:lnSpc>
                <a:spcPct val="150000"/>
              </a:lnSpc>
              <a:spcAft>
                <a:spcPts val="600"/>
              </a:spcAft>
            </a:pPr>
            <a:r>
              <a:rPr lang="tr-TR" b="1" dirty="0">
                <a:latin typeface="Arial" panose="020B0604020202020204" pitchFamily="34" charset="0"/>
                <a:cs typeface="Arial" panose="020B0604020202020204" pitchFamily="34" charset="0"/>
              </a:rPr>
              <a:t>GÜVENİLİR</a:t>
            </a:r>
          </a:p>
          <a:p>
            <a:pPr algn="ctr">
              <a:lnSpc>
                <a:spcPct val="150000"/>
              </a:lnSpc>
              <a:spcAft>
                <a:spcPts val="600"/>
              </a:spcAft>
            </a:pPr>
            <a:r>
              <a:rPr lang="tr-TR" b="1" dirty="0">
                <a:latin typeface="Arial" panose="020B0604020202020204" pitchFamily="34" charset="0"/>
                <a:cs typeface="Arial" panose="020B0604020202020204" pitchFamily="34" charset="0"/>
              </a:rPr>
              <a:t>SIDK</a:t>
            </a:r>
          </a:p>
          <a:p>
            <a:pPr algn="ctr">
              <a:lnSpc>
                <a:spcPct val="150000"/>
              </a:lnSpc>
              <a:spcAft>
                <a:spcPts val="600"/>
              </a:spcAft>
            </a:pPr>
            <a:r>
              <a:rPr lang="tr-TR" b="1" dirty="0">
                <a:latin typeface="Arial" panose="020B0604020202020204" pitchFamily="34" charset="0"/>
                <a:cs typeface="Arial" panose="020B0604020202020204" pitchFamily="34" charset="0"/>
              </a:rPr>
              <a:t>EMANET</a:t>
            </a:r>
          </a:p>
          <a:p>
            <a:pPr algn="ctr">
              <a:lnSpc>
                <a:spcPct val="150000"/>
              </a:lnSpc>
              <a:spcAft>
                <a:spcPts val="600"/>
              </a:spcAft>
            </a:pPr>
            <a:r>
              <a:rPr lang="tr-TR" b="1" dirty="0">
                <a:latin typeface="Arial" panose="020B0604020202020204" pitchFamily="34" charset="0"/>
                <a:cs typeface="Arial" panose="020B0604020202020204" pitchFamily="34" charset="0"/>
              </a:rPr>
              <a:t>HIYANET</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ÖRNEKLİK</a:t>
            </a:r>
          </a:p>
          <a:p>
            <a:pPr algn="ctr">
              <a:lnSpc>
                <a:spcPct val="150000"/>
              </a:lnSpc>
              <a:spcAft>
                <a:spcPts val="600"/>
              </a:spcAft>
            </a:pPr>
            <a:r>
              <a:rPr lang="tr-TR" b="1" dirty="0">
                <a:latin typeface="Arial" panose="020B0604020202020204" pitchFamily="34" charset="0"/>
                <a:cs typeface="Arial" panose="020B0604020202020204" pitchFamily="34" charset="0"/>
              </a:rPr>
              <a:t>YALAN	</a:t>
            </a:r>
          </a:p>
          <a:p>
            <a:pPr algn="ctr">
              <a:lnSpc>
                <a:spcPct val="150000"/>
              </a:lnSpc>
              <a:spcAft>
                <a:spcPts val="600"/>
              </a:spcAft>
            </a:pPr>
            <a:r>
              <a:rPr lang="tr-TR" b="1" dirty="0">
                <a:latin typeface="Arial" panose="020B0604020202020204" pitchFamily="34" charset="0"/>
                <a:cs typeface="Arial" panose="020B0604020202020204" pitchFamily="34" charset="0"/>
              </a:rPr>
              <a:t>EL-EMİN</a:t>
            </a:r>
          </a:p>
          <a:p>
            <a:pPr algn="ctr">
              <a:lnSpc>
                <a:spcPct val="150000"/>
              </a:lnSpc>
              <a:spcAft>
                <a:spcPts val="600"/>
              </a:spcAft>
            </a:pPr>
            <a:r>
              <a:rPr lang="tr-TR" b="1" dirty="0">
                <a:latin typeface="Arial" panose="020B0604020202020204" pitchFamily="34" charset="0"/>
                <a:cs typeface="Arial" panose="020B0604020202020204" pitchFamily="34" charset="0"/>
              </a:rPr>
              <a:t>MÜNAFIK</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5" name="4 Tablo">
            <a:extLst>
              <a:ext uri="{FF2B5EF4-FFF2-40B4-BE49-F238E27FC236}">
                <a16:creationId xmlns:a16="http://schemas.microsoft.com/office/drawing/2014/main" id="{B9D0CD97-25BB-85EB-709C-B144AB40F87F}"/>
              </a:ext>
            </a:extLst>
          </p:cNvPr>
          <p:cNvGraphicFramePr>
            <a:graphicFrameLocks noGrp="1"/>
          </p:cNvGraphicFramePr>
          <p:nvPr>
            <p:extLst>
              <p:ext uri="{D42A27DB-BD31-4B8C-83A1-F6EECF244321}">
                <p14:modId xmlns:p14="http://schemas.microsoft.com/office/powerpoint/2010/main" val="147571768"/>
              </p:ext>
            </p:extLst>
          </p:nvPr>
        </p:nvGraphicFramePr>
        <p:xfrm>
          <a:off x="2496000" y="1340164"/>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B</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dirty="0">
                          <a:solidFill>
                            <a:schemeClr val="tx1"/>
                          </a:solidFill>
                        </a:rPr>
                        <a:t>E</a:t>
                      </a:r>
                    </a:p>
                  </a:txBody>
                  <a:tcPr anchor="ctr"/>
                </a:tc>
                <a:tc>
                  <a:txBody>
                    <a:bodyPr/>
                    <a:lstStyle/>
                    <a:p>
                      <a:pPr algn="ctr"/>
                      <a:r>
                        <a:rPr lang="tr-TR" dirty="0">
                          <a:solidFill>
                            <a:schemeClr val="tx1"/>
                          </a:solidFill>
                        </a:rPr>
                        <a:t>M</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K</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D</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S</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Ö</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G</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X</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64202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Tebliğ</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Münafık</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Sıdk</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İsmet</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Fetanet</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Emanet</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28907"/>
            <a:ext cx="6443562"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Dürüst olmak, kimseyi aldatmamak, her zaman doğruyu söylemek</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Akıllı ve zeki olmak, derin bir idrake ve keskin bir zekaya sahip olmak</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Güvenilir olmak, güven duyulan bir insan olmak</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Günah işlemekten kaçınmak, çirkin işlerden uzak durmak</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0820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Allah’tan (c.c.) aldığı mesajları değiştirmeden insanlara ulaştırmak</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579660"/>
            <a:ext cx="6443560"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İnanmadığı halde kendisini mümin gösteren kimse</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1" y="60943"/>
            <a:ext cx="847321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3575-D0D1-B079-1480-5491A285D365}"/>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F5E4301D-72E9-2548-102C-98F94477F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5D460B0-F35C-CE9F-1097-C1226C90E516}"/>
              </a:ext>
            </a:extLst>
          </p:cNvPr>
          <p:cNvSpPr txBox="1"/>
          <p:nvPr/>
        </p:nvSpPr>
        <p:spPr>
          <a:xfrm>
            <a:off x="459772" y="60943"/>
            <a:ext cx="858575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pic>
        <p:nvPicPr>
          <p:cNvPr id="7" name="Resim 6" descr="kitap, metin, el yazısı, doküman, belge içeren bir resim&#10;&#10;Açıklama otomatik olarak oluşturuldu">
            <a:extLst>
              <a:ext uri="{FF2B5EF4-FFF2-40B4-BE49-F238E27FC236}">
                <a16:creationId xmlns:a16="http://schemas.microsoft.com/office/drawing/2014/main" id="{4385951A-8806-4DC3-978C-2822C0C89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5" name="Metin kutusu 4">
            <a:extLst>
              <a:ext uri="{FF2B5EF4-FFF2-40B4-BE49-F238E27FC236}">
                <a16:creationId xmlns:a16="http://schemas.microsoft.com/office/drawing/2014/main" id="{82789F39-F0C0-EA92-83C6-3FF756CE6C4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D9254FB9-A5C5-1E91-F537-7653F9DEE0AB}"/>
              </a:ext>
            </a:extLst>
          </p:cNvPr>
          <p:cNvSpPr txBox="1"/>
          <p:nvPr/>
        </p:nvSpPr>
        <p:spPr>
          <a:xfrm>
            <a:off x="4015484" y="965408"/>
            <a:ext cx="8176516" cy="1877437"/>
          </a:xfrm>
          <a:prstGeom prst="rect">
            <a:avLst/>
          </a:prstGeom>
          <a:solidFill>
            <a:schemeClr val="bg1"/>
          </a:solidFill>
          <a:ln>
            <a:noFill/>
          </a:ln>
        </p:spPr>
        <p:txBody>
          <a:bodyPr wrap="square" rtlCol="0">
            <a:spAutoFit/>
          </a:bodyPr>
          <a:lstStyle/>
          <a:p>
            <a:pPr>
              <a:spcAft>
                <a:spcPts val="600"/>
              </a:spcAft>
            </a:pPr>
            <a:r>
              <a:rPr lang="tr-TR" sz="2900" dirty="0">
                <a:latin typeface="Arial" panose="020B0604020202020204" pitchFamily="34" charset="0"/>
                <a:cs typeface="Arial" panose="020B0604020202020204" pitchFamily="34" charset="0"/>
              </a:rPr>
              <a:t>• Hz. Muhammed (s.a.v.), bütün insanlığa gönderilmiş son peygamberdir. Yüce Allah, Kur’an-ı Kerim’i onun vasıtasıyla insanlara bildirmiştir.</a:t>
            </a:r>
          </a:p>
        </p:txBody>
      </p:sp>
      <p:sp>
        <p:nvSpPr>
          <p:cNvPr id="9" name="Metin kutusu 8">
            <a:extLst>
              <a:ext uri="{FF2B5EF4-FFF2-40B4-BE49-F238E27FC236}">
                <a16:creationId xmlns:a16="http://schemas.microsoft.com/office/drawing/2014/main" id="{41D4AA55-AEA5-42F1-6A01-B7C18FCDB1BC}"/>
              </a:ext>
            </a:extLst>
          </p:cNvPr>
          <p:cNvSpPr txBox="1"/>
          <p:nvPr/>
        </p:nvSpPr>
        <p:spPr>
          <a:xfrm>
            <a:off x="4015484" y="3036558"/>
            <a:ext cx="7991841"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diğer peygamberler gibi doğru ve dürüst bir yaşam sürmüş, peygamberlerin ortak özelliklerinden olan sıdk ve emanet sıfatına bağlı bir hayat sürmüştür.</a:t>
            </a:r>
          </a:p>
        </p:txBody>
      </p:sp>
    </p:spTree>
    <p:extLst>
      <p:ext uri="{BB962C8B-B14F-4D97-AF65-F5344CB8AC3E}">
        <p14:creationId xmlns:p14="http://schemas.microsoft.com/office/powerpoint/2010/main" val="2383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0683-0671-B6D1-28CA-81C3489CF620}"/>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EBA78F4C-9035-EBA4-3A7A-34F877ED1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6CD6338-A414-5FDC-C676-7353B85007AA}"/>
              </a:ext>
            </a:extLst>
          </p:cNvPr>
          <p:cNvSpPr txBox="1"/>
          <p:nvPr/>
        </p:nvSpPr>
        <p:spPr>
          <a:xfrm>
            <a:off x="459772" y="60943"/>
            <a:ext cx="858575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pic>
        <p:nvPicPr>
          <p:cNvPr id="8" name="Resim 7" descr="el yazısı, yazı tipi, tasarım içeren bir resim&#10;&#10;Açıklama otomatik olarak oluşturuldu">
            <a:extLst>
              <a:ext uri="{FF2B5EF4-FFF2-40B4-BE49-F238E27FC236}">
                <a16:creationId xmlns:a16="http://schemas.microsoft.com/office/drawing/2014/main" id="{7C6D8834-5169-B3B5-8B88-1BD277A5A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5" name="Metin kutusu 4">
            <a:extLst>
              <a:ext uri="{FF2B5EF4-FFF2-40B4-BE49-F238E27FC236}">
                <a16:creationId xmlns:a16="http://schemas.microsoft.com/office/drawing/2014/main" id="{1DC7D49F-D641-91A1-2A89-B1C2C13E2746}"/>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0AACA3D2-6032-04F2-DA00-B80B5A9D9135}"/>
              </a:ext>
            </a:extLst>
          </p:cNvPr>
          <p:cNvSpPr txBox="1"/>
          <p:nvPr/>
        </p:nvSpPr>
        <p:spPr>
          <a:xfrm>
            <a:off x="4015484" y="923207"/>
            <a:ext cx="8035726"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t>
            </a:r>
            <a:r>
              <a:rPr lang="tr-TR" sz="2800" b="1" dirty="0">
                <a:solidFill>
                  <a:srgbClr val="FF0000"/>
                </a:solidFill>
                <a:latin typeface="Arial" panose="020B0604020202020204" pitchFamily="34" charset="0"/>
                <a:cs typeface="Arial" panose="020B0604020202020204" pitchFamily="34" charset="0"/>
              </a:rPr>
              <a:t>Doğruluk</a:t>
            </a:r>
            <a:r>
              <a:rPr lang="tr-TR" sz="2800" dirty="0">
                <a:latin typeface="Arial" panose="020B0604020202020204" pitchFamily="34" charset="0"/>
                <a:cs typeface="Arial" panose="020B0604020202020204" pitchFamily="34" charset="0"/>
              </a:rPr>
              <a:t>, sıdk kavramıyla ifade edilir ve dürüst   olmak, kimseyi aldatmamak, kendi aleyhine bile olsa her zaman doğruyu söylemek demektir.</a:t>
            </a:r>
          </a:p>
        </p:txBody>
      </p:sp>
      <p:sp>
        <p:nvSpPr>
          <p:cNvPr id="9" name="Metin kutusu 8">
            <a:extLst>
              <a:ext uri="{FF2B5EF4-FFF2-40B4-BE49-F238E27FC236}">
                <a16:creationId xmlns:a16="http://schemas.microsoft.com/office/drawing/2014/main" id="{4EC8423E-1C76-13B2-1824-966719B81B36}"/>
              </a:ext>
            </a:extLst>
          </p:cNvPr>
          <p:cNvSpPr txBox="1"/>
          <p:nvPr/>
        </p:nvSpPr>
        <p:spPr>
          <a:xfrm>
            <a:off x="4015484" y="2479922"/>
            <a:ext cx="7991841" cy="2246769"/>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t>
            </a:r>
            <a:r>
              <a:rPr lang="tr-TR" sz="2800" b="1" dirty="0">
                <a:solidFill>
                  <a:srgbClr val="FF0000"/>
                </a:solidFill>
                <a:latin typeface="Arial" panose="020B0604020202020204" pitchFamily="34" charset="0"/>
                <a:cs typeface="Arial" panose="020B0604020202020204" pitchFamily="34" charset="0"/>
              </a:rPr>
              <a:t>Emanet</a:t>
            </a:r>
            <a:r>
              <a:rPr lang="tr-TR" sz="2800" dirty="0">
                <a:latin typeface="Arial" panose="020B0604020202020204" pitchFamily="34" charset="0"/>
                <a:cs typeface="Arial" panose="020B0604020202020204" pitchFamily="34" charset="0"/>
              </a:rPr>
              <a:t>, güvenilir olmak anlamına gelir. Ahlaki bir ilke olan güven; bir kimseye kuşku duymadan inanmak ve ona güvenmektir. Dürüst olmak, emanete ihanet etmemek, verdiği sözü tutmak gibi özellikler güvenilir insanın nitelikleridir.</a:t>
            </a:r>
          </a:p>
        </p:txBody>
      </p:sp>
      <p:sp>
        <p:nvSpPr>
          <p:cNvPr id="3" name="Metin kutusu 2">
            <a:extLst>
              <a:ext uri="{FF2B5EF4-FFF2-40B4-BE49-F238E27FC236}">
                <a16:creationId xmlns:a16="http://schemas.microsoft.com/office/drawing/2014/main" id="{4B01197F-45DB-238C-3613-F297655261A5}"/>
              </a:ext>
            </a:extLst>
          </p:cNvPr>
          <p:cNvSpPr txBox="1"/>
          <p:nvPr/>
        </p:nvSpPr>
        <p:spPr>
          <a:xfrm>
            <a:off x="4015483" y="4898411"/>
            <a:ext cx="7991841"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de (s.a.v.) “</a:t>
            </a:r>
            <a:r>
              <a:rPr lang="tr-TR" sz="2800" b="1" dirty="0">
                <a:solidFill>
                  <a:srgbClr val="FF0000"/>
                </a:solidFill>
                <a:latin typeface="Arial" panose="020B0604020202020204" pitchFamily="34" charset="0"/>
                <a:cs typeface="Arial" panose="020B0604020202020204" pitchFamily="34" charset="0"/>
              </a:rPr>
              <a:t>el-Emin</a:t>
            </a:r>
            <a:r>
              <a:rPr lang="tr-TR" sz="2800" dirty="0">
                <a:latin typeface="Arial" panose="020B0604020202020204" pitchFamily="34" charset="0"/>
                <a:cs typeface="Arial" panose="020B0604020202020204" pitchFamily="34" charset="0"/>
              </a:rPr>
              <a:t>” vasfıyla bilinip, doğruluğun en güzel örneği olmuştur.</a:t>
            </a:r>
          </a:p>
        </p:txBody>
      </p:sp>
    </p:spTree>
    <p:extLst>
      <p:ext uri="{BB962C8B-B14F-4D97-AF65-F5344CB8AC3E}">
        <p14:creationId xmlns:p14="http://schemas.microsoft.com/office/powerpoint/2010/main" val="20032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A7565-3503-BF2D-E9E7-09C991583968}"/>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5A25ED06-A3BC-1298-43E2-519AF63C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F60A50F-731A-CFE6-1F9E-F718301C2AC0}"/>
              </a:ext>
            </a:extLst>
          </p:cNvPr>
          <p:cNvSpPr txBox="1"/>
          <p:nvPr/>
        </p:nvSpPr>
        <p:spPr>
          <a:xfrm>
            <a:off x="459772" y="60943"/>
            <a:ext cx="858575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5" name="Metin kutusu 4">
            <a:extLst>
              <a:ext uri="{FF2B5EF4-FFF2-40B4-BE49-F238E27FC236}">
                <a16:creationId xmlns:a16="http://schemas.microsoft.com/office/drawing/2014/main" id="{DA41190F-2145-5C51-5740-32D2F31A2B3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D41A6B62-FE08-C422-4726-5989BB766B2A}"/>
              </a:ext>
            </a:extLst>
          </p:cNvPr>
          <p:cNvSpPr txBox="1"/>
          <p:nvPr/>
        </p:nvSpPr>
        <p:spPr>
          <a:xfrm>
            <a:off x="4015484" y="768461"/>
            <a:ext cx="8035726" cy="2677656"/>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Peygamber (s.a.v.) yalan söylemenin, sözünü tutmamanın ve emanete ihanet etmenin birer münafıklık göstergesi olduğunu belirtmiş ve insanlara bu davranışlardan uzak durmalarını hem sözleriyle hem de davranışlarıyla öğütlemiştir.</a:t>
            </a:r>
          </a:p>
        </p:txBody>
      </p:sp>
      <p:sp>
        <p:nvSpPr>
          <p:cNvPr id="9" name="Metin kutusu 8">
            <a:extLst>
              <a:ext uri="{FF2B5EF4-FFF2-40B4-BE49-F238E27FC236}">
                <a16:creationId xmlns:a16="http://schemas.microsoft.com/office/drawing/2014/main" id="{DE6FD77E-2F82-079C-18AF-266E108759E6}"/>
              </a:ext>
            </a:extLst>
          </p:cNvPr>
          <p:cNvSpPr txBox="1"/>
          <p:nvPr/>
        </p:nvSpPr>
        <p:spPr>
          <a:xfrm>
            <a:off x="4015484" y="3639830"/>
            <a:ext cx="7991841" cy="954107"/>
          </a:xfrm>
          <a:prstGeom prst="rect">
            <a:avLst/>
          </a:prstGeom>
          <a:noFill/>
          <a:ln>
            <a:noFill/>
          </a:ln>
        </p:spPr>
        <p:txBody>
          <a:bodyPr wrap="square" rtlCol="0">
            <a:spAutoFit/>
          </a:bodyPr>
          <a:lstStyle/>
          <a:p>
            <a:pPr>
              <a:spcAft>
                <a:spcPts val="600"/>
              </a:spcAft>
            </a:pPr>
            <a:r>
              <a:rPr lang="tr-TR" sz="2800" b="1" dirty="0">
                <a:solidFill>
                  <a:srgbClr val="FF0000"/>
                </a:solidFill>
                <a:latin typeface="Arial" panose="020B0604020202020204" pitchFamily="34" charset="0"/>
                <a:cs typeface="Arial" panose="020B0604020202020204" pitchFamily="34" charset="0"/>
              </a:rPr>
              <a:t>Münafık</a:t>
            </a:r>
            <a:r>
              <a:rPr lang="tr-TR" sz="2800" dirty="0">
                <a:latin typeface="Arial" panose="020B0604020202020204" pitchFamily="34" charset="0"/>
                <a:cs typeface="Arial" panose="020B0604020202020204" pitchFamily="34" charset="0"/>
              </a:rPr>
              <a:t>: İnanmadığı halde kendisini mümin gösteren, imanla küfür arasında bocalayan kimse</a:t>
            </a:r>
          </a:p>
        </p:txBody>
      </p:sp>
      <p:sp>
        <p:nvSpPr>
          <p:cNvPr id="6" name="Metin kutusu 5">
            <a:extLst>
              <a:ext uri="{FF2B5EF4-FFF2-40B4-BE49-F238E27FC236}">
                <a16:creationId xmlns:a16="http://schemas.microsoft.com/office/drawing/2014/main" id="{9829B983-CE35-383F-154B-86324273F8D2}"/>
              </a:ext>
            </a:extLst>
          </p:cNvPr>
          <p:cNvSpPr txBox="1"/>
          <p:nvPr/>
        </p:nvSpPr>
        <p:spPr>
          <a:xfrm>
            <a:off x="4015483" y="4787650"/>
            <a:ext cx="8176517" cy="1277273"/>
          </a:xfrm>
          <a:prstGeom prst="rect">
            <a:avLst/>
          </a:prstGeom>
          <a:solidFill>
            <a:schemeClr val="accent4">
              <a:lumMod val="40000"/>
              <a:lumOff val="60000"/>
            </a:schemeClr>
          </a:solid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“Münafığın alameti şunlardır: Konuştuğunda yalan söyler. Vaadini yerine getirmez. Emanete hıyanet eder.”</a:t>
            </a:r>
          </a:p>
          <a:p>
            <a:pPr>
              <a:spcAft>
                <a:spcPts val="600"/>
              </a:spcAft>
            </a:pPr>
            <a:r>
              <a:rPr lang="tr-TR" sz="2400" dirty="0">
                <a:latin typeface="Arial" panose="020B0604020202020204" pitchFamily="34" charset="0"/>
                <a:cs typeface="Arial" panose="020B0604020202020204" pitchFamily="34" charset="0"/>
              </a:rPr>
              <a:t>							(Hadis)</a:t>
            </a:r>
          </a:p>
        </p:txBody>
      </p:sp>
      <p:pic>
        <p:nvPicPr>
          <p:cNvPr id="8" name="Resim 7" descr="el yazısı, yazı tipi, tasarım içeren bir resim&#10;&#10;Açıklama otomatik olarak oluşturuldu">
            <a:extLst>
              <a:ext uri="{FF2B5EF4-FFF2-40B4-BE49-F238E27FC236}">
                <a16:creationId xmlns:a16="http://schemas.microsoft.com/office/drawing/2014/main" id="{0CD9F0F2-65D4-8D9E-A910-6FCA8C362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Tree>
    <p:extLst>
      <p:ext uri="{BB962C8B-B14F-4D97-AF65-F5344CB8AC3E}">
        <p14:creationId xmlns:p14="http://schemas.microsoft.com/office/powerpoint/2010/main" val="21437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A493-1271-BF65-B97C-C16E40920658}"/>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C93DB78-19DD-ECA3-2940-ECFC85ECD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7E3B3A5-F221-5C0F-3FF9-F3E03C7F7CC2}"/>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4A75D9C9-AD07-7F01-A7C2-742FBF54C6D4}"/>
              </a:ext>
            </a:extLst>
          </p:cNvPr>
          <p:cNvSpPr txBox="1"/>
          <p:nvPr/>
        </p:nvSpPr>
        <p:spPr>
          <a:xfrm>
            <a:off x="4015481" y="1689687"/>
            <a:ext cx="7919187" cy="332398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Hz. Muhammed (s.a.v.) misafir olarak gittiği evdeki kadının çocuğunu “</a:t>
            </a:r>
            <a:r>
              <a:rPr lang="tr-TR" sz="3000" dirty="0">
                <a:solidFill>
                  <a:srgbClr val="FF0000"/>
                </a:solidFill>
                <a:latin typeface="Arial" panose="020B0604020202020204" pitchFamily="34" charset="0"/>
                <a:cs typeface="Arial" panose="020B0604020202020204" pitchFamily="34" charset="0"/>
              </a:rPr>
              <a:t>Gel sana bir şey vereceğim.</a:t>
            </a:r>
            <a:r>
              <a:rPr lang="tr-TR" sz="3000" dirty="0">
                <a:latin typeface="Arial" panose="020B0604020202020204" pitchFamily="34" charset="0"/>
                <a:cs typeface="Arial" panose="020B0604020202020204" pitchFamily="34" charset="0"/>
              </a:rPr>
              <a:t>” diyerek çağırdığını duyunca ona “</a:t>
            </a:r>
            <a:r>
              <a:rPr lang="tr-TR" sz="3000" dirty="0">
                <a:solidFill>
                  <a:srgbClr val="00B050"/>
                </a:solidFill>
                <a:latin typeface="Arial" panose="020B0604020202020204" pitchFamily="34" charset="0"/>
                <a:cs typeface="Arial" panose="020B0604020202020204" pitchFamily="34" charset="0"/>
              </a:rPr>
              <a:t>Çocuğa ne vereceksin?</a:t>
            </a:r>
            <a:r>
              <a:rPr lang="tr-TR" sz="3000" dirty="0">
                <a:latin typeface="Arial" panose="020B0604020202020204" pitchFamily="34" charset="0"/>
                <a:cs typeface="Arial" panose="020B0604020202020204" pitchFamily="34" charset="0"/>
              </a:rPr>
              <a:t>” diye sordu. Kadın hurma vereceğini söyleyince Allah Resulü: “</a:t>
            </a:r>
            <a:r>
              <a:rPr lang="tr-TR" sz="3000" dirty="0">
                <a:solidFill>
                  <a:srgbClr val="00B050"/>
                </a:solidFill>
                <a:latin typeface="Arial" panose="020B0604020202020204" pitchFamily="34" charset="0"/>
                <a:cs typeface="Arial" panose="020B0604020202020204" pitchFamily="34" charset="0"/>
              </a:rPr>
              <a:t>Eğer aldatıp ona bir şey vermeseydin sana bir yalan günahı yazılmış olurdu.</a:t>
            </a:r>
            <a:r>
              <a:rPr lang="tr-TR" sz="3000" dirty="0">
                <a:latin typeface="Arial" panose="020B0604020202020204" pitchFamily="34" charset="0"/>
                <a:cs typeface="Arial" panose="020B0604020202020204" pitchFamily="34" charset="0"/>
              </a:rPr>
              <a:t>” buyurdu.</a:t>
            </a:r>
          </a:p>
        </p:txBody>
      </p:sp>
      <p:pic>
        <p:nvPicPr>
          <p:cNvPr id="8" name="Resim 7" descr="meyve, tarih, yemek, gıda, çiğde içeren bir resim&#10;&#10;Açıklama otomatik olarak oluşturuldu">
            <a:extLst>
              <a:ext uri="{FF2B5EF4-FFF2-40B4-BE49-F238E27FC236}">
                <a16:creationId xmlns:a16="http://schemas.microsoft.com/office/drawing/2014/main" id="{B522A610-D0E8-BAAD-AEDF-F9D9027DA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6" name="Dikdörtgen: Köşeleri Yuvarlatılmış 5">
            <a:extLst>
              <a:ext uri="{FF2B5EF4-FFF2-40B4-BE49-F238E27FC236}">
                <a16:creationId xmlns:a16="http://schemas.microsoft.com/office/drawing/2014/main" id="{106A8FB9-5DF1-F35B-658F-A1A0464763B2}"/>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- 1</a:t>
            </a:r>
          </a:p>
        </p:txBody>
      </p:sp>
      <p:sp>
        <p:nvSpPr>
          <p:cNvPr id="10" name="Metin kutusu 9">
            <a:extLst>
              <a:ext uri="{FF2B5EF4-FFF2-40B4-BE49-F238E27FC236}">
                <a16:creationId xmlns:a16="http://schemas.microsoft.com/office/drawing/2014/main" id="{C8C0694D-FF33-9682-4A06-3EB693347FB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6204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4BD65-C099-1849-484D-54FAC3840C2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58367FA6-D863-99B4-D249-0ACB9F878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85EE1B5-5746-FB2F-580F-2928C2CED00A}"/>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2880EA2E-7A38-54FB-BCF6-E26EFA50B660}"/>
              </a:ext>
            </a:extLst>
          </p:cNvPr>
          <p:cNvSpPr txBox="1"/>
          <p:nvPr/>
        </p:nvSpPr>
        <p:spPr>
          <a:xfrm>
            <a:off x="4015481" y="1689687"/>
            <a:ext cx="7974978" cy="424731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peygamber olduktan bir   süre sonra Mekke'deki Safa Tepesi’ne çıktı. ”</a:t>
            </a:r>
            <a:r>
              <a:rPr lang="tr-TR" sz="3000" dirty="0">
                <a:solidFill>
                  <a:srgbClr val="00B050"/>
                </a:solidFill>
                <a:latin typeface="Arial" panose="020B0604020202020204" pitchFamily="34" charset="0"/>
                <a:cs typeface="Arial" panose="020B0604020202020204" pitchFamily="34" charset="0"/>
              </a:rPr>
              <a:t>Ey Kureyşliler</a:t>
            </a:r>
            <a:r>
              <a:rPr lang="tr-TR" sz="3000" dirty="0">
                <a:latin typeface="Arial" panose="020B0604020202020204" pitchFamily="34" charset="0"/>
                <a:cs typeface="Arial" panose="020B0604020202020204" pitchFamily="34" charset="0"/>
              </a:rPr>
              <a:t>” diye seslendi. Onu duyanlar çevresine toplandılar. Peygamberimiz onlara “</a:t>
            </a:r>
            <a:r>
              <a:rPr lang="tr-TR" sz="3000" dirty="0">
                <a:solidFill>
                  <a:srgbClr val="00B050"/>
                </a:solidFill>
                <a:latin typeface="Arial" panose="020B0604020202020204" pitchFamily="34" charset="0"/>
                <a:cs typeface="Arial" panose="020B0604020202020204" pitchFamily="34" charset="0"/>
              </a:rPr>
              <a:t>Size şu tepenin arkasından bir düşman ordusunun geldiğini söylesem, inanır mısınız?</a:t>
            </a:r>
            <a:r>
              <a:rPr lang="tr-TR" sz="3000" dirty="0">
                <a:latin typeface="Arial" panose="020B0604020202020204" pitchFamily="34" charset="0"/>
                <a:cs typeface="Arial" panose="020B0604020202020204" pitchFamily="34" charset="0"/>
              </a:rPr>
              <a:t>” dedi. Oradakilerin hepsi “</a:t>
            </a:r>
            <a:r>
              <a:rPr lang="tr-TR" sz="3000" dirty="0">
                <a:solidFill>
                  <a:srgbClr val="7030A0"/>
                </a:solidFill>
                <a:latin typeface="Arial" panose="020B0604020202020204" pitchFamily="34" charset="0"/>
                <a:cs typeface="Arial" panose="020B0604020202020204" pitchFamily="34" charset="0"/>
              </a:rPr>
              <a:t>Evet inanırız. Çünkü senin yalan söylediğini hiç duymadık.</a:t>
            </a:r>
            <a:r>
              <a:rPr lang="tr-TR" sz="3000" dirty="0">
                <a:latin typeface="Arial" panose="020B0604020202020204" pitchFamily="34" charset="0"/>
                <a:cs typeface="Arial" panose="020B0604020202020204" pitchFamily="34" charset="0"/>
              </a:rPr>
              <a:t>” dediler.</a:t>
            </a:r>
          </a:p>
        </p:txBody>
      </p:sp>
      <p:pic>
        <p:nvPicPr>
          <p:cNvPr id="7" name="Resim 6" descr="kum tepesi, gökyüzü, kum, rüzgarla biçimlenmiş toprak içeren bir resim&#10;&#10;Açıklama otomatik olarak oluşturuldu">
            <a:extLst>
              <a:ext uri="{FF2B5EF4-FFF2-40B4-BE49-F238E27FC236}">
                <a16:creationId xmlns:a16="http://schemas.microsoft.com/office/drawing/2014/main" id="{C1A27229-836D-45FC-5479-B39187F6A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6" name="Dikdörtgen: Köşeleri Yuvarlatılmış 5">
            <a:extLst>
              <a:ext uri="{FF2B5EF4-FFF2-40B4-BE49-F238E27FC236}">
                <a16:creationId xmlns:a16="http://schemas.microsoft.com/office/drawing/2014/main" id="{0C782961-0FD9-8C3A-A13B-84D8A0F426A0}"/>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- 2</a:t>
            </a:r>
          </a:p>
        </p:txBody>
      </p:sp>
      <p:sp>
        <p:nvSpPr>
          <p:cNvPr id="10" name="Metin kutusu 9">
            <a:extLst>
              <a:ext uri="{FF2B5EF4-FFF2-40B4-BE49-F238E27FC236}">
                <a16:creationId xmlns:a16="http://schemas.microsoft.com/office/drawing/2014/main" id="{AB0FCC41-ACAD-CF9A-EB23-5313CA49473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080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138F8-DE9C-1F75-32F8-1009CE3700B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1CB719BE-E827-73EB-2B79-7941962C8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F264F4C-61B6-4933-2919-9C7CE297FE1E}"/>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8324812E-01ED-9BCD-C70C-12C1BA36BBF3}"/>
              </a:ext>
            </a:extLst>
          </p:cNvPr>
          <p:cNvSpPr txBox="1"/>
          <p:nvPr/>
        </p:nvSpPr>
        <p:spPr>
          <a:xfrm>
            <a:off x="4015481" y="1689687"/>
            <a:ext cx="7974978"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Bunun üzerine Peygamberimiz (s.a.v.)         onlara kendisinin peygamber olarak görevlendirildiğini söyledi ve onları Allah’a (c.c.) inanmaya davet etti.</a:t>
            </a:r>
          </a:p>
        </p:txBody>
      </p:sp>
      <p:sp>
        <p:nvSpPr>
          <p:cNvPr id="6" name="Dikdörtgen: Köşeleri Yuvarlatılmış 5">
            <a:extLst>
              <a:ext uri="{FF2B5EF4-FFF2-40B4-BE49-F238E27FC236}">
                <a16:creationId xmlns:a16="http://schemas.microsoft.com/office/drawing/2014/main" id="{2AC9EA50-11E8-9401-D8CD-4E2D5FDBC39A}"/>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- 2</a:t>
            </a:r>
          </a:p>
        </p:txBody>
      </p:sp>
      <p:sp>
        <p:nvSpPr>
          <p:cNvPr id="10" name="Metin kutusu 9">
            <a:extLst>
              <a:ext uri="{FF2B5EF4-FFF2-40B4-BE49-F238E27FC236}">
                <a16:creationId xmlns:a16="http://schemas.microsoft.com/office/drawing/2014/main" id="{ABA912C4-C3BB-6A4A-F026-37AE1CCFB94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69DE8709-CD24-85BB-15F2-21FB36E119DF}"/>
              </a:ext>
            </a:extLst>
          </p:cNvPr>
          <p:cNvSpPr txBox="1"/>
          <p:nvPr/>
        </p:nvSpPr>
        <p:spPr>
          <a:xfrm>
            <a:off x="4015481" y="3869838"/>
            <a:ext cx="7974978"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Konuşmanın devamında ise aynı insanlar davetini ve peygamberliğini reddettiler ama aslında farkında olmadan onu onaylamışlardı.</a:t>
            </a:r>
          </a:p>
        </p:txBody>
      </p:sp>
      <p:pic>
        <p:nvPicPr>
          <p:cNvPr id="7" name="Resim 6" descr="kum tepesi, gökyüzü, kum, rüzgarla biçimlenmiş toprak içeren bir resim&#10;&#10;Açıklama otomatik olarak oluşturuldu">
            <a:extLst>
              <a:ext uri="{FF2B5EF4-FFF2-40B4-BE49-F238E27FC236}">
                <a16:creationId xmlns:a16="http://schemas.microsoft.com/office/drawing/2014/main" id="{686C3D4D-1254-D35E-B134-0735F4B48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Tree>
    <p:extLst>
      <p:ext uri="{BB962C8B-B14F-4D97-AF65-F5344CB8AC3E}">
        <p14:creationId xmlns:p14="http://schemas.microsoft.com/office/powerpoint/2010/main" val="36494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48F21-9AC2-C839-92DC-92A43D73247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E7BA9914-497B-AD72-D223-922DC10BB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763ACF1-3BC8-6E61-9849-E1C39678D8B3}"/>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DOĞRULUĞU VE GÜVENİLİR KİŞİLİĞİ</a:t>
            </a:r>
          </a:p>
        </p:txBody>
      </p:sp>
      <p:sp>
        <p:nvSpPr>
          <p:cNvPr id="4" name="Metin kutusu 3">
            <a:extLst>
              <a:ext uri="{FF2B5EF4-FFF2-40B4-BE49-F238E27FC236}">
                <a16:creationId xmlns:a16="http://schemas.microsoft.com/office/drawing/2014/main" id="{951817A9-EF19-2E39-3E72-C809034D5483}"/>
              </a:ext>
            </a:extLst>
          </p:cNvPr>
          <p:cNvSpPr txBox="1"/>
          <p:nvPr/>
        </p:nvSpPr>
        <p:spPr>
          <a:xfrm>
            <a:off x="4015481" y="1689687"/>
            <a:ext cx="7974978" cy="4578176"/>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Ebu Süfyan ticaret için gittiği Suriye’de Bizans İmparatoru </a:t>
            </a:r>
            <a:r>
              <a:rPr lang="tr-TR" sz="2600" dirty="0" err="1">
                <a:latin typeface="Arial" panose="020B0604020202020204" pitchFamily="34" charset="0"/>
                <a:cs typeface="Arial" panose="020B0604020202020204" pitchFamily="34" charset="0"/>
              </a:rPr>
              <a:t>Herakliyus’un</a:t>
            </a:r>
            <a:r>
              <a:rPr lang="tr-TR" sz="2600" dirty="0">
                <a:latin typeface="Arial" panose="020B0604020202020204" pitchFamily="34" charset="0"/>
                <a:cs typeface="Arial" panose="020B0604020202020204" pitchFamily="34" charset="0"/>
              </a:rPr>
              <a:t> Hz. Muhammed (s.a.v.) hakkındaki soruları karşısında Hz. Muhammed’in (s.a.v.) asil bir aileden geldiğini, hiç yalan söylemediğini, insanları putlara tapmaktan alıkoymaya çalıştığını, onları Allah’ın birliğine inanmaya, namaz kılmaya, zekât vermeye davet ettiğini ve kendisine inananların asla dinlerini terk etmediklerini ifade etmişti. Hz. Peygamberin en belirgin özelliklerinin doğruluk, iffet, ahde vefa ve emanete riayet olduğunu söylemişti.</a:t>
            </a:r>
          </a:p>
        </p:txBody>
      </p:sp>
      <p:pic>
        <p:nvPicPr>
          <p:cNvPr id="8" name="Resim 7" descr="dış mekan, sürü, deve, memeli içeren bir resim&#10;&#10;Açıklama otomatik olarak oluşturuldu">
            <a:extLst>
              <a:ext uri="{FF2B5EF4-FFF2-40B4-BE49-F238E27FC236}">
                <a16:creationId xmlns:a16="http://schemas.microsoft.com/office/drawing/2014/main" id="{1465DE0B-6235-E915-E94E-2BDCD28E4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6" name="Dikdörtgen: Köşeleri Yuvarlatılmış 5">
            <a:extLst>
              <a:ext uri="{FF2B5EF4-FFF2-40B4-BE49-F238E27FC236}">
                <a16:creationId xmlns:a16="http://schemas.microsoft.com/office/drawing/2014/main" id="{85FDBCF2-99E5-AF8E-A5A9-70C1741518F1}"/>
              </a:ext>
            </a:extLst>
          </p:cNvPr>
          <p:cNvSpPr/>
          <p:nvPr/>
        </p:nvSpPr>
        <p:spPr>
          <a:xfrm>
            <a:off x="4015482" y="729000"/>
            <a:ext cx="2427521"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- 3</a:t>
            </a:r>
          </a:p>
        </p:txBody>
      </p:sp>
      <p:sp>
        <p:nvSpPr>
          <p:cNvPr id="10" name="Metin kutusu 9">
            <a:extLst>
              <a:ext uri="{FF2B5EF4-FFF2-40B4-BE49-F238E27FC236}">
                <a16:creationId xmlns:a16="http://schemas.microsoft.com/office/drawing/2014/main" id="{795499EF-A804-60B4-781F-6B8A43680AC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5123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2716</Words>
  <Application>Microsoft Office PowerPoint</Application>
  <PresentationFormat>Geniş ekran</PresentationFormat>
  <Paragraphs>274</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57</cp:revision>
  <dcterms:created xsi:type="dcterms:W3CDTF">2023-08-29T09:05:15Z</dcterms:created>
  <dcterms:modified xsi:type="dcterms:W3CDTF">2024-03-01T19:17:58Z</dcterms:modified>
</cp:coreProperties>
</file>