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308" r:id="rId4"/>
    <p:sldId id="309" r:id="rId5"/>
    <p:sldId id="266" r:id="rId6"/>
    <p:sldId id="285" r:id="rId7"/>
    <p:sldId id="310" r:id="rId8"/>
    <p:sldId id="311" r:id="rId9"/>
    <p:sldId id="312" r:id="rId10"/>
    <p:sldId id="313" r:id="rId11"/>
    <p:sldId id="314" r:id="rId12"/>
    <p:sldId id="271" r:id="rId13"/>
    <p:sldId id="272" r:id="rId14"/>
    <p:sldId id="306" r:id="rId15"/>
    <p:sldId id="307" r:id="rId16"/>
    <p:sldId id="260" r:id="rId17"/>
    <p:sldId id="284" r:id="rId18"/>
    <p:sldId id="264" r:id="rId19"/>
    <p:sldId id="265" r:id="rId20"/>
    <p:sldId id="269" r:id="rId21"/>
    <p:sldId id="268" r:id="rId22"/>
    <p:sldId id="25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00BF63"/>
    <a:srgbClr val="F88508"/>
    <a:srgbClr val="365C7C"/>
    <a:srgbClr val="A5A5A5"/>
    <a:srgbClr val="0A5D98"/>
    <a:srgbClr val="49484E"/>
    <a:srgbClr val="934965"/>
    <a:srgbClr val="605E69"/>
    <a:srgbClr val="303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2AE1BD1-A3F9-65AF-63E9-8667B851B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923330"/>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498B8-A6E6-533B-7C53-0A791F99010C}"/>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A947598E-75EC-5BC5-E523-526E47EFC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A790E5C-EC6D-78DF-A9E9-0930B2329DD5}"/>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96A4E476-206C-2A39-54F4-A5F9934E55AD}"/>
              </a:ext>
            </a:extLst>
          </p:cNvPr>
          <p:cNvSpPr txBox="1"/>
          <p:nvPr/>
        </p:nvSpPr>
        <p:spPr>
          <a:xfrm>
            <a:off x="4015482" y="1725667"/>
            <a:ext cx="7919187" cy="2092881"/>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Hz. Muhammed (s.a.v.), hüküm verirken hangi dinden olursa olsun insanlar arasında adaleti gözetmiştir. Ebu </a:t>
            </a:r>
            <a:r>
              <a:rPr lang="tr-TR" sz="2500" dirty="0" err="1">
                <a:latin typeface="Arial" panose="020B0604020202020204" pitchFamily="34" charset="0"/>
                <a:cs typeface="Arial" panose="020B0604020202020204" pitchFamily="34" charset="0"/>
              </a:rPr>
              <a:t>Hadrad</a:t>
            </a:r>
            <a:r>
              <a:rPr lang="tr-TR" sz="2500" dirty="0">
                <a:latin typeface="Arial" panose="020B0604020202020204" pitchFamily="34" charset="0"/>
                <a:cs typeface="Arial" panose="020B0604020202020204" pitchFamily="34" charset="0"/>
              </a:rPr>
              <a:t> adlı </a:t>
            </a:r>
            <a:r>
              <a:rPr lang="tr-TR" sz="2500" dirty="0" err="1">
                <a:latin typeface="Arial" panose="020B0604020202020204" pitchFamily="34" charset="0"/>
                <a:cs typeface="Arial" panose="020B0604020202020204" pitchFamily="34" charset="0"/>
              </a:rPr>
              <a:t>sahabi</a:t>
            </a:r>
            <a:r>
              <a:rPr lang="tr-TR" sz="2500" dirty="0">
                <a:latin typeface="Arial" panose="020B0604020202020204" pitchFamily="34" charset="0"/>
                <a:cs typeface="Arial" panose="020B0604020202020204" pitchFamily="34" charset="0"/>
              </a:rPr>
              <a:t>, bir Yahudi’den borç almıştı. Ancak Ebu </a:t>
            </a:r>
            <a:r>
              <a:rPr lang="tr-TR" sz="2500" dirty="0" err="1">
                <a:latin typeface="Arial" panose="020B0604020202020204" pitchFamily="34" charset="0"/>
                <a:cs typeface="Arial" panose="020B0604020202020204" pitchFamily="34" charset="0"/>
              </a:rPr>
              <a:t>Hadrad</a:t>
            </a:r>
            <a:r>
              <a:rPr lang="tr-TR" sz="2500" dirty="0">
                <a:latin typeface="Arial" panose="020B0604020202020204" pitchFamily="34" charset="0"/>
                <a:cs typeface="Arial" panose="020B0604020202020204" pitchFamily="34" charset="0"/>
              </a:rPr>
              <a:t> söz verdiği süre içinde borcunu ödeyememişti. </a:t>
            </a:r>
          </a:p>
        </p:txBody>
      </p:sp>
      <p:sp>
        <p:nvSpPr>
          <p:cNvPr id="10" name="Metin kutusu 9">
            <a:extLst>
              <a:ext uri="{FF2B5EF4-FFF2-40B4-BE49-F238E27FC236}">
                <a16:creationId xmlns:a16="http://schemas.microsoft.com/office/drawing/2014/main" id="{51D434B5-26C6-3F9B-509A-9FC18CFFA95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5D0448AD-1D94-4237-FDF5-980B60C3A822}"/>
              </a:ext>
            </a:extLst>
          </p:cNvPr>
          <p:cNvSpPr txBox="1"/>
          <p:nvPr/>
        </p:nvSpPr>
        <p:spPr>
          <a:xfrm>
            <a:off x="4015481" y="4095687"/>
            <a:ext cx="8049445" cy="2015936"/>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Bu </a:t>
            </a:r>
            <a:r>
              <a:rPr lang="tr-TR" sz="2500" dirty="0" err="1">
                <a:latin typeface="Arial" panose="020B0604020202020204" pitchFamily="34" charset="0"/>
                <a:cs typeface="Arial" panose="020B0604020202020204" pitchFamily="34" charset="0"/>
              </a:rPr>
              <a:t>sahabi</a:t>
            </a:r>
            <a:r>
              <a:rPr lang="tr-TR" sz="2500" dirty="0">
                <a:latin typeface="Arial" panose="020B0604020202020204" pitchFamily="34" charset="0"/>
                <a:cs typeface="Arial" panose="020B0604020202020204" pitchFamily="34" charset="0"/>
              </a:rPr>
              <a:t> borcunu ödemek için alacaklıdan süreyi uzatmasını istediyse de adam buna razı olmadı.        Hz. Muhammed (s.a.v.) durumdan haberdar olunca Ebu </a:t>
            </a:r>
            <a:r>
              <a:rPr lang="tr-TR" sz="2500" dirty="0" err="1">
                <a:latin typeface="Arial" panose="020B0604020202020204" pitchFamily="34" charset="0"/>
                <a:cs typeface="Arial" panose="020B0604020202020204" pitchFamily="34" charset="0"/>
              </a:rPr>
              <a:t>Hadrad’dan</a:t>
            </a:r>
            <a:r>
              <a:rPr lang="tr-TR" sz="2500" dirty="0">
                <a:latin typeface="Arial" panose="020B0604020202020204" pitchFamily="34" charset="0"/>
                <a:cs typeface="Arial" panose="020B0604020202020204" pitchFamily="34" charset="0"/>
              </a:rPr>
              <a:t> elindeki bazı malzemeleri satarak borcunu ödemesini, alacaklıyı mağdur etmemesini söyledi.</a:t>
            </a:r>
          </a:p>
        </p:txBody>
      </p:sp>
      <p:sp>
        <p:nvSpPr>
          <p:cNvPr id="8" name="Dikdörtgen: Köşeleri Yuvarlatılmış 7">
            <a:extLst>
              <a:ext uri="{FF2B5EF4-FFF2-40B4-BE49-F238E27FC236}">
                <a16:creationId xmlns:a16="http://schemas.microsoft.com/office/drawing/2014/main" id="{32F51B26-2E9C-FC38-4C42-790F60605937}"/>
              </a:ext>
            </a:extLst>
          </p:cNvPr>
          <p:cNvSpPr/>
          <p:nvPr/>
        </p:nvSpPr>
        <p:spPr>
          <a:xfrm>
            <a:off x="4015481" y="729000"/>
            <a:ext cx="24415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- 5</a:t>
            </a:r>
          </a:p>
        </p:txBody>
      </p:sp>
      <p:pic>
        <p:nvPicPr>
          <p:cNvPr id="6" name="Resim 5" descr="giyim, resim, kadın, insanlar içeren bir resim&#10;&#10;Açıklama otomatik olarak oluşturuldu">
            <a:extLst>
              <a:ext uri="{FF2B5EF4-FFF2-40B4-BE49-F238E27FC236}">
                <a16:creationId xmlns:a16="http://schemas.microsoft.com/office/drawing/2014/main" id="{5380DF18-7D4C-E11D-C1C0-0D4CA3D34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7" name="Metin kutusu 6">
            <a:extLst>
              <a:ext uri="{FF2B5EF4-FFF2-40B4-BE49-F238E27FC236}">
                <a16:creationId xmlns:a16="http://schemas.microsoft.com/office/drawing/2014/main" id="{6BE58D02-806F-5304-5E7E-B843A3C44DCC}"/>
              </a:ext>
            </a:extLst>
          </p:cNvPr>
          <p:cNvSpPr txBox="1"/>
          <p:nvPr/>
        </p:nvSpPr>
        <p:spPr>
          <a:xfrm>
            <a:off x="226077" y="5154305"/>
            <a:ext cx="3550444" cy="646331"/>
          </a:xfrm>
          <a:prstGeom prst="rect">
            <a:avLst/>
          </a:prstGeom>
          <a:solidFill>
            <a:srgbClr val="DAE3F3">
              <a:alpha val="50196"/>
            </a:srgbClr>
          </a:solidFill>
        </p:spPr>
        <p:txBody>
          <a:bodyPr wrap="square" rtlCol="0">
            <a:spAutoFit/>
          </a:bodyPr>
          <a:lstStyle/>
          <a:p>
            <a:pPr algn="ctr"/>
            <a:r>
              <a:rPr lang="tr-TR" dirty="0"/>
              <a:t>Bu görsel yapay zekâ ile oluşturulmuştur.</a:t>
            </a:r>
          </a:p>
        </p:txBody>
      </p:sp>
    </p:spTree>
    <p:extLst>
      <p:ext uri="{BB962C8B-B14F-4D97-AF65-F5344CB8AC3E}">
        <p14:creationId xmlns:p14="http://schemas.microsoft.com/office/powerpoint/2010/main" val="12192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CED9-4928-5398-8683-7C78ADF85F3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D714755-F6FC-4BA1-E56F-C6DE0898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9DDF82-6281-7B0C-A62B-1FF81415BF9B}"/>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09C11FB4-8487-94BE-CCA6-15B6CDBF27D2}"/>
              </a:ext>
            </a:extLst>
          </p:cNvPr>
          <p:cNvSpPr txBox="1"/>
          <p:nvPr/>
        </p:nvSpPr>
        <p:spPr>
          <a:xfrm>
            <a:off x="4015482" y="1725667"/>
            <a:ext cx="7919187" cy="3970318"/>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a:t>
            </a:r>
            <a:r>
              <a:rPr lang="tr-TR" sz="2800" dirty="0" err="1">
                <a:latin typeface="Arial" panose="020B0604020202020204" pitchFamily="34" charset="0"/>
                <a:cs typeface="Arial" panose="020B0604020202020204" pitchFamily="34" charset="0"/>
              </a:rPr>
              <a:t>Mescid</a:t>
            </a:r>
            <a:r>
              <a:rPr lang="tr-TR" sz="2800" dirty="0">
                <a:latin typeface="Arial" panose="020B0604020202020204" pitchFamily="34" charset="0"/>
                <a:cs typeface="Arial" panose="020B0604020202020204" pitchFamily="34" charset="0"/>
              </a:rPr>
              <a:t>-i Nebi’de arkadaşlarıyla oturuyordu. Biraz sonra bir adamın oğlu babasının yanına geldi. Adam, oğlunu öpüp dizine oturttu. Bir süre sonra bu kez adamın kızı geldi. Onu ise hemen yanında bir yere oturttu. Bunun üzerine Hz. Muhammed (s.a.v.) sohbeti yarıda kesti. Adama “Çocuklarının ikisini bir tutsana.” buyurarak onu uyardı.</a:t>
            </a:r>
          </a:p>
        </p:txBody>
      </p:sp>
      <p:sp>
        <p:nvSpPr>
          <p:cNvPr id="10" name="Metin kutusu 9">
            <a:extLst>
              <a:ext uri="{FF2B5EF4-FFF2-40B4-BE49-F238E27FC236}">
                <a16:creationId xmlns:a16="http://schemas.microsoft.com/office/drawing/2014/main" id="{DFDC27D3-E564-2E46-D31A-84603CBCBCB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el yazısı, yazı tipi, tasarım içeren bir resim&#10;&#10;Açıklama otomatik olarak oluşturuldu">
            <a:extLst>
              <a:ext uri="{FF2B5EF4-FFF2-40B4-BE49-F238E27FC236}">
                <a16:creationId xmlns:a16="http://schemas.microsoft.com/office/drawing/2014/main" id="{A07C10B8-37CE-5FA1-F6B4-1561AEDB6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70729D4A-4941-C649-5E04-67B8AC3935F4}"/>
              </a:ext>
            </a:extLst>
          </p:cNvPr>
          <p:cNvSpPr/>
          <p:nvPr/>
        </p:nvSpPr>
        <p:spPr>
          <a:xfrm>
            <a:off x="4015481" y="729000"/>
            <a:ext cx="24415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spTree>
    <p:extLst>
      <p:ext uri="{BB962C8B-B14F-4D97-AF65-F5344CB8AC3E}">
        <p14:creationId xmlns:p14="http://schemas.microsoft.com/office/powerpoint/2010/main" val="42202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694391" y="2190200"/>
            <a:ext cx="10803219" cy="3477875"/>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“Hak sahiplerinden yana olup hakkın yerini bulmasına yardımcı olanlar, insanların en hayırlılarıdır. İçinde, zayıf kimsenin incitilmeden hakkını alamadığı bir toplum yükselemez”</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“Yönettikleri insanlara, ailelerine ve sorumlu oldukları kişilere karşı adaletli davrananlar, Allah katında, </a:t>
            </a:r>
            <a:r>
              <a:rPr lang="tr-TR" sz="3000" dirty="0" err="1">
                <a:latin typeface="Arial" panose="020B0604020202020204" pitchFamily="34" charset="0"/>
                <a:cs typeface="Arial" panose="020B0604020202020204" pitchFamily="34" charset="0"/>
              </a:rPr>
              <a:t>Rahmân’ın</a:t>
            </a:r>
            <a:r>
              <a:rPr lang="tr-TR" sz="3000" dirty="0">
                <a:latin typeface="Arial" panose="020B0604020202020204" pitchFamily="34" charset="0"/>
                <a:cs typeface="Arial" panose="020B0604020202020204" pitchFamily="34" charset="0"/>
              </a:rPr>
              <a:t> yanında nurdan minberler üzerinde ağırlanacaklar.” </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74050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Hakkı korumak yakından en uzağa kadar geçerlidir.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67016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93127"/>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Haksızlığa fırsat vermemek ve adalette süreklilik esastır.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2" y="3796054"/>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Asalet ve mülkiyet gibi gerekçelerle adaletten taviz verilemez.</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A536-6995-5F16-1D50-F342505CEF3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C68AB79-3818-38CB-F45E-345169FE9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1EA5A704-6814-D821-8C1F-604B9744DD40}"/>
              </a:ext>
            </a:extLst>
          </p:cNvPr>
          <p:cNvSpPr txBox="1"/>
          <p:nvPr/>
        </p:nvSpPr>
        <p:spPr>
          <a:xfrm>
            <a:off x="891339" y="1951044"/>
            <a:ext cx="10409323" cy="4324261"/>
          </a:xfrm>
          <a:prstGeom prst="rect">
            <a:avLst/>
          </a:prstGeom>
          <a:noFill/>
          <a:ln>
            <a:noFill/>
          </a:ln>
        </p:spPr>
        <p:txBody>
          <a:bodyPr wrap="square" rtlCol="0">
            <a:spAutoFit/>
          </a:bodyPr>
          <a:lstStyle/>
          <a:p>
            <a:pPr algn="ctr">
              <a:spcAft>
                <a:spcPts val="600"/>
              </a:spcAft>
            </a:pPr>
            <a:r>
              <a:rPr lang="tr-TR" sz="2900" dirty="0">
                <a:latin typeface="Arial" panose="020B0604020202020204" pitchFamily="34" charset="0"/>
                <a:cs typeface="Arial" panose="020B0604020202020204" pitchFamily="34" charset="0"/>
              </a:rPr>
              <a:t>“Ey iman edenler! Adaleti titizlikle ayakta tutunuz; Şahitlik ederken kendiniz, anne babanız ve akrabanız aleyhinde de olsa, Allah için şahitlik eden kimseler olunuz. Haklarında şahitlik ettiğiniz kimseler zengin ya da fakir olsalar da (adaletten ayrılmayınız), Allah zengine de fakire de sizden daha yakındır. Arzularınıza uyup adaletten sapmayınız. Eğer şahitlik ederken gerçeği çarpıtırsanız ya da şahitlikten kaçınırsanız muhakkak ki Allah yaptıklarınızı bilir.” </a:t>
            </a:r>
          </a:p>
          <a:p>
            <a:pPr algn="ctr">
              <a:spcAft>
                <a:spcPts val="600"/>
              </a:spcAft>
            </a:pPr>
            <a:r>
              <a:rPr lang="tr-TR" sz="2900" dirty="0">
                <a:latin typeface="Arial" panose="020B0604020202020204" pitchFamily="34" charset="0"/>
                <a:cs typeface="Arial" panose="020B0604020202020204" pitchFamily="34" charset="0"/>
              </a:rPr>
              <a:t>(Nisâ suresi, 135. ayet)</a:t>
            </a:r>
          </a:p>
        </p:txBody>
      </p:sp>
      <p:sp>
        <p:nvSpPr>
          <p:cNvPr id="2" name="Metin kutusu 1">
            <a:extLst>
              <a:ext uri="{FF2B5EF4-FFF2-40B4-BE49-F238E27FC236}">
                <a16:creationId xmlns:a16="http://schemas.microsoft.com/office/drawing/2014/main" id="{CBF018AE-D499-FC1A-BD93-F404AF536F51}"/>
              </a:ext>
            </a:extLst>
          </p:cNvPr>
          <p:cNvSpPr txBox="1"/>
          <p:nvPr/>
        </p:nvSpPr>
        <p:spPr>
          <a:xfrm>
            <a:off x="459771" y="60943"/>
            <a:ext cx="865609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grpSp>
        <p:nvGrpSpPr>
          <p:cNvPr id="3" name="Grup 2">
            <a:extLst>
              <a:ext uri="{FF2B5EF4-FFF2-40B4-BE49-F238E27FC236}">
                <a16:creationId xmlns:a16="http://schemas.microsoft.com/office/drawing/2014/main" id="{6E96016C-E4BE-65A8-11C1-D2ED3F199060}"/>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92B22A09-1DA8-7F5D-B2B9-3E05E33FBE8E}"/>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B9DEC603-CB96-7541-AB77-2BCC9C6D2C09}"/>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1D26F9A4-24E8-51D5-BBD3-2CCF75A3AC1A}"/>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0" name="Metin kutusu 9">
            <a:extLst>
              <a:ext uri="{FF2B5EF4-FFF2-40B4-BE49-F238E27FC236}">
                <a16:creationId xmlns:a16="http://schemas.microsoft.com/office/drawing/2014/main" id="{3967D0F2-91D8-E37A-8431-26549C0A880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0988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5583-8BF8-ED00-FFCA-F1FC71D49CF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8DAE470-1D9C-05BA-633A-42942973D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2FB0E715-707C-EB5C-B7B9-6EA22A4E40B6}"/>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Yüce Allah iyilik ve kötülükleri kaydeder. </a:t>
            </a:r>
          </a:p>
        </p:txBody>
      </p:sp>
      <p:sp>
        <p:nvSpPr>
          <p:cNvPr id="2" name="Metin kutusu 1">
            <a:extLst>
              <a:ext uri="{FF2B5EF4-FFF2-40B4-BE49-F238E27FC236}">
                <a16:creationId xmlns:a16="http://schemas.microsoft.com/office/drawing/2014/main" id="{10AC517B-305E-960D-6BDD-76E33C9D979E}"/>
              </a:ext>
            </a:extLst>
          </p:cNvPr>
          <p:cNvSpPr txBox="1"/>
          <p:nvPr/>
        </p:nvSpPr>
        <p:spPr>
          <a:xfrm>
            <a:off x="459772" y="60943"/>
            <a:ext cx="840287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grpSp>
        <p:nvGrpSpPr>
          <p:cNvPr id="3" name="Grup 2">
            <a:extLst>
              <a:ext uri="{FF2B5EF4-FFF2-40B4-BE49-F238E27FC236}">
                <a16:creationId xmlns:a16="http://schemas.microsoft.com/office/drawing/2014/main" id="{D40EE0EB-484F-D8F5-EE08-D630131661F4}"/>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35D5FA4A-9FF6-FB48-6E92-5443D710E0ED}"/>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A1D7C6A7-45F3-2041-485D-0A8CDEE3375E}"/>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1D5DD143-6532-8B0A-54BB-DA25A1E1EBF5}"/>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B9C63990-DC5D-1A74-5D33-0067832427ED}"/>
              </a:ext>
            </a:extLst>
          </p:cNvPr>
          <p:cNvSpPr txBox="1"/>
          <p:nvPr/>
        </p:nvSpPr>
        <p:spPr>
          <a:xfrm>
            <a:off x="774492" y="299312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Yalancı şahitlik ve adaleti yanıltmak dinen yasaktır.</a:t>
            </a:r>
          </a:p>
        </p:txBody>
      </p:sp>
      <p:sp>
        <p:nvSpPr>
          <p:cNvPr id="11" name="Metin kutusu 10">
            <a:extLst>
              <a:ext uri="{FF2B5EF4-FFF2-40B4-BE49-F238E27FC236}">
                <a16:creationId xmlns:a16="http://schemas.microsoft.com/office/drawing/2014/main" id="{BDE245CF-31AC-6E20-1BEB-202F1FF1ECF7}"/>
              </a:ext>
            </a:extLst>
          </p:cNvPr>
          <p:cNvSpPr txBox="1"/>
          <p:nvPr/>
        </p:nvSpPr>
        <p:spPr>
          <a:xfrm>
            <a:off x="774491" y="3796054"/>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Akrabalık ve yakınlık adaleti sarsacak bir durum değildir.</a:t>
            </a:r>
          </a:p>
        </p:txBody>
      </p:sp>
      <p:sp>
        <p:nvSpPr>
          <p:cNvPr id="12" name="Metin kutusu 11">
            <a:extLst>
              <a:ext uri="{FF2B5EF4-FFF2-40B4-BE49-F238E27FC236}">
                <a16:creationId xmlns:a16="http://schemas.microsoft.com/office/drawing/2014/main" id="{B9C4C9CE-C28F-594B-A35E-15BEA880782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80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29" y="3413135"/>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524042"/>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Peygamberimiz gençlik yıllarında amcasının öncülüğünde kurulan “</a:t>
            </a:r>
            <a:r>
              <a:rPr lang="tr-TR" sz="2200" dirty="0" err="1">
                <a:latin typeface="Arial" panose="020B0604020202020204" pitchFamily="34" charset="0"/>
                <a:cs typeface="Arial" panose="020B0604020202020204" pitchFamily="34" charset="0"/>
              </a:rPr>
              <a:t>Hilfü’l-Fudûl</a:t>
            </a:r>
            <a:r>
              <a:rPr lang="tr-TR" sz="2200" dirty="0">
                <a:latin typeface="Arial" panose="020B0604020202020204" pitchFamily="34" charset="0"/>
                <a:cs typeface="Arial" panose="020B0604020202020204" pitchFamily="34" charset="0"/>
              </a:rPr>
              <a:t>” (Erdemliler topluluğu) cemiyetine katılmıştır. Bu cemiyetin kuruluş amacı, Mekke’de haksızlığa uğrayan insanların hakkını korumaktır. Peygamberimiz, bu cemiyet hakkında yıllar sonra, “Bugün olsa yine katılırdım.” demiştir.</a:t>
            </a:r>
          </a:p>
          <a:p>
            <a:pPr>
              <a:spcAft>
                <a:spcPts val="600"/>
              </a:spcAft>
            </a:pPr>
            <a:r>
              <a:rPr lang="tr-TR" sz="2200" b="1" dirty="0">
                <a:latin typeface="Arial" panose="020B0604020202020204" pitchFamily="34" charset="0"/>
                <a:cs typeface="Arial" panose="020B0604020202020204" pitchFamily="34" charset="0"/>
              </a:rPr>
              <a:t>Bu parçada Hz. Muhammed’in (s.a.v.) hangi özelliği vurgulanmaktadır? </a:t>
            </a:r>
          </a:p>
          <a:p>
            <a:pPr>
              <a:spcAft>
                <a:spcPts val="600"/>
              </a:spcAft>
            </a:pPr>
            <a:r>
              <a:rPr lang="tr-TR" sz="2200" dirty="0">
                <a:latin typeface="Arial" panose="020B0604020202020204" pitchFamily="34" charset="0"/>
                <a:cs typeface="Arial" panose="020B0604020202020204" pitchFamily="34" charset="0"/>
              </a:rPr>
              <a:t>A) Sabır </a:t>
            </a:r>
          </a:p>
          <a:p>
            <a:pPr>
              <a:spcAft>
                <a:spcPts val="600"/>
              </a:spcAft>
            </a:pPr>
            <a:r>
              <a:rPr lang="tr-TR" sz="2200" dirty="0">
                <a:latin typeface="Arial" panose="020B0604020202020204" pitchFamily="34" charset="0"/>
                <a:cs typeface="Arial" panose="020B0604020202020204" pitchFamily="34" charset="0"/>
              </a:rPr>
              <a:t>B) Adalet </a:t>
            </a:r>
          </a:p>
          <a:p>
            <a:pPr>
              <a:spcAft>
                <a:spcPts val="600"/>
              </a:spcAft>
            </a:pPr>
            <a:r>
              <a:rPr lang="tr-TR" sz="2200" dirty="0">
                <a:latin typeface="Arial" panose="020B0604020202020204" pitchFamily="34" charset="0"/>
                <a:cs typeface="Arial" panose="020B0604020202020204" pitchFamily="34" charset="0"/>
              </a:rPr>
              <a:t>C) Güven </a:t>
            </a:r>
          </a:p>
          <a:p>
            <a:pPr>
              <a:spcAft>
                <a:spcPts val="600"/>
              </a:spcAft>
            </a:pPr>
            <a:r>
              <a:rPr lang="tr-TR" sz="2200" dirty="0">
                <a:latin typeface="Arial" panose="020B0604020202020204" pitchFamily="34" charset="0"/>
                <a:cs typeface="Arial" panose="020B0604020202020204" pitchFamily="34" charset="0"/>
              </a:rPr>
              <a:t>D) Hoşgörü</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865609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30" y="4658538"/>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4355038"/>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Hz. Muhammed (s.a.v.) her zaman haksızlığa karşı haklının yanında olmuş, hayatının hiçbir döneminde hak ve adaletten ayrılmamıştır. </a:t>
            </a:r>
          </a:p>
          <a:p>
            <a:pPr algn="just">
              <a:spcAft>
                <a:spcPts val="600"/>
              </a:spcAft>
            </a:pPr>
            <a:r>
              <a:rPr lang="tr-TR" sz="2200" b="1" dirty="0">
                <a:latin typeface="Arial" panose="020B0604020202020204" pitchFamily="34" charset="0"/>
                <a:cs typeface="Arial" panose="020B0604020202020204" pitchFamily="34" charset="0"/>
              </a:rPr>
              <a:t>Hz. Muhammed’in (s.a.v.) bu özelliğinin bir yansıması olarak; </a:t>
            </a:r>
          </a:p>
          <a:p>
            <a:pPr>
              <a:spcAft>
                <a:spcPts val="600"/>
              </a:spcAft>
            </a:pPr>
            <a:r>
              <a:rPr lang="tr-TR" sz="2200" dirty="0">
                <a:latin typeface="Arial" panose="020B0604020202020204" pitchFamily="34" charset="0"/>
                <a:cs typeface="Arial" panose="020B0604020202020204" pitchFamily="34" charset="0"/>
              </a:rPr>
              <a:t>I.  Mekke’ye dışarıdan gelenlerin haklarını korumak, onların can ve mal güvenliğini sağlamak için </a:t>
            </a:r>
            <a:r>
              <a:rPr lang="tr-TR" sz="2200" dirty="0" err="1">
                <a:latin typeface="Arial" panose="020B0604020202020204" pitchFamily="34" charset="0"/>
                <a:cs typeface="Arial" panose="020B0604020202020204" pitchFamily="34" charset="0"/>
              </a:rPr>
              <a:t>Hilfu’l-Fudulun</a:t>
            </a:r>
            <a:r>
              <a:rPr lang="tr-TR" sz="2200" dirty="0">
                <a:latin typeface="Arial" panose="020B0604020202020204" pitchFamily="34" charset="0"/>
                <a:cs typeface="Arial" panose="020B0604020202020204" pitchFamily="34" charset="0"/>
              </a:rPr>
              <a:t> (Erdemliler Birliği) çalışmalarına aktif bir şekilde katılması </a:t>
            </a:r>
          </a:p>
          <a:p>
            <a:pPr algn="just">
              <a:spcAft>
                <a:spcPts val="600"/>
              </a:spcAft>
            </a:pPr>
            <a:r>
              <a:rPr lang="tr-TR" sz="2200" dirty="0">
                <a:latin typeface="Arial" panose="020B0604020202020204" pitchFamily="34" charset="0"/>
                <a:cs typeface="Arial" panose="020B0604020202020204" pitchFamily="34" charset="0"/>
              </a:rPr>
              <a:t>II.  Çocuklar arasında adaletli olmuş, kız ve erkek ayrımı yapmaması </a:t>
            </a:r>
          </a:p>
          <a:p>
            <a:pPr>
              <a:spcAft>
                <a:spcPts val="600"/>
              </a:spcAft>
            </a:pPr>
            <a:r>
              <a:rPr lang="tr-TR" sz="2200" dirty="0">
                <a:latin typeface="Arial" panose="020B0604020202020204" pitchFamily="34" charset="0"/>
                <a:cs typeface="Arial" panose="020B0604020202020204" pitchFamily="34" charset="0"/>
              </a:rPr>
              <a:t>III. Mekke’nin fethinde Mekkeli müşrikleri affettiğini ilan etmesi </a:t>
            </a:r>
          </a:p>
          <a:p>
            <a:pPr algn="just">
              <a:spcAft>
                <a:spcPts val="600"/>
              </a:spcAft>
            </a:pPr>
            <a:r>
              <a:rPr lang="tr-TR" sz="2200" b="1" dirty="0">
                <a:latin typeface="Arial" panose="020B0604020202020204" pitchFamily="34" charset="0"/>
                <a:cs typeface="Arial" panose="020B0604020202020204" pitchFamily="34" charset="0"/>
              </a:rPr>
              <a:t>hangileri örnek gösterilebilir? </a:t>
            </a:r>
          </a:p>
          <a:p>
            <a:pPr algn="just">
              <a:spcAft>
                <a:spcPts val="600"/>
              </a:spcAft>
            </a:pPr>
            <a:r>
              <a:rPr lang="tr-TR" sz="2200" dirty="0">
                <a:latin typeface="Arial" panose="020B0604020202020204" pitchFamily="34" charset="0"/>
                <a:cs typeface="Arial" panose="020B0604020202020204" pitchFamily="34" charset="0"/>
              </a:rPr>
              <a:t>A) Yalnız II 				B) I ve II </a:t>
            </a:r>
          </a:p>
          <a:p>
            <a:pPr algn="just">
              <a:spcAft>
                <a:spcPts val="600"/>
              </a:spcAft>
            </a:pPr>
            <a:r>
              <a:rPr lang="tr-TR" sz="2200" dirty="0">
                <a:latin typeface="Arial" panose="020B0604020202020204" pitchFamily="34" charset="0"/>
                <a:cs typeface="Arial" panose="020B0604020202020204" pitchFamily="34" charset="0"/>
              </a:rPr>
              <a:t>C) I ve III 				D) I, II ve III</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1" y="60943"/>
            <a:ext cx="845914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00258112-3221-6D62-5067-817B840CB847}"/>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9CA8B195-DC81-5874-632B-E37302A3D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095518"/>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201150"/>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Bedir Savaşı’nda esirler arasında Hz. Muhammed’in (s.a.v.) amcası Abbas da vardı. Esirler tazminat ödeyerek özgürlüğüne kavuşabiliyordu. Abbas, Hz. Muhammed’in amcası olduğu için tazminatsız salıverilmesini teklif edilmişti. Hz. Peygamber (s.a.v.), “Hayır, böyle bir şey olamaz, onun ödemek zorunda olduğu tazminatın bir dirhemi bile bağışlanamaz.” demişti. </a:t>
            </a:r>
          </a:p>
          <a:p>
            <a:pPr>
              <a:spcAft>
                <a:spcPts val="600"/>
              </a:spcAft>
            </a:pPr>
            <a:r>
              <a:rPr lang="tr-TR" sz="2200" b="1" dirty="0">
                <a:latin typeface="Arial" panose="020B0604020202020204" pitchFamily="34" charset="0"/>
                <a:cs typeface="Arial" panose="020B0604020202020204" pitchFamily="34" charset="0"/>
              </a:rPr>
              <a:t>Buna göre aşağıdakilerden hangisi çıkarılması gereken derslerden biri </a:t>
            </a:r>
            <a:r>
              <a:rPr lang="tr-TR" sz="2200" b="1" u="sng" dirty="0">
                <a:latin typeface="Arial" panose="020B0604020202020204" pitchFamily="34" charset="0"/>
                <a:cs typeface="Arial" panose="020B0604020202020204" pitchFamily="34" charset="0"/>
              </a:rPr>
              <a:t>olamaz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Peygamberimizin akrabaları toplumda ayrıcalıklı bir konuma sahip değildir. </a:t>
            </a:r>
          </a:p>
          <a:p>
            <a:pPr algn="just">
              <a:spcAft>
                <a:spcPts val="600"/>
              </a:spcAft>
            </a:pPr>
            <a:r>
              <a:rPr lang="tr-TR" sz="2200" dirty="0">
                <a:latin typeface="Arial" panose="020B0604020202020204" pitchFamily="34" charset="0"/>
                <a:cs typeface="Arial" panose="020B0604020202020204" pitchFamily="34" charset="0"/>
              </a:rPr>
              <a:t>B) İnsanlar arasında toplumsal statülerine göre karar verilmesi gerekir. </a:t>
            </a:r>
          </a:p>
          <a:p>
            <a:pPr algn="just">
              <a:spcAft>
                <a:spcPts val="600"/>
              </a:spcAft>
            </a:pPr>
            <a:r>
              <a:rPr lang="tr-TR" sz="2200" dirty="0">
                <a:latin typeface="Arial" panose="020B0604020202020204" pitchFamily="34" charset="0"/>
                <a:cs typeface="Arial" panose="020B0604020202020204" pitchFamily="34" charset="0"/>
              </a:rPr>
              <a:t>C) Peygamberimiz insanlığın huzuru için adaleti en temel ilke olarak görmüştür. </a:t>
            </a:r>
          </a:p>
          <a:p>
            <a:pPr algn="just">
              <a:spcAft>
                <a:spcPts val="600"/>
              </a:spcAft>
            </a:pPr>
            <a:r>
              <a:rPr lang="tr-TR" sz="2200" dirty="0">
                <a:latin typeface="Arial" panose="020B0604020202020204" pitchFamily="34" charset="0"/>
                <a:cs typeface="Arial" panose="020B0604020202020204" pitchFamily="34" charset="0"/>
              </a:rPr>
              <a:t>D) Hiç kimseye ayrıcalık tanınmadan adil olunmalıdır.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844507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2" name="Metin kutusu 1">
            <a:extLst>
              <a:ext uri="{FF2B5EF4-FFF2-40B4-BE49-F238E27FC236}">
                <a16:creationId xmlns:a16="http://schemas.microsoft.com/office/drawing/2014/main" id="{F5E02864-156A-CA11-6895-8C7AB4F2C3DD}"/>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34660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1234471443"/>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Peygamberimiz makam, mevki, zenginlik, fakirlik, akrabalık bağı gibi durumlara göre karar vermezdi.</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Arial" panose="020B0604020202020204" pitchFamily="34" charset="0"/>
                          <a:ea typeface="+mn-ea"/>
                          <a:cs typeface="Arial" panose="020B0604020202020204" pitchFamily="34" charset="0"/>
                        </a:rPr>
                        <a:t>Akraba için hakkı titizlikle ayakta tutan, menfaat ile şahitlik eden kimseler olmak</a:t>
                      </a:r>
                      <a:r>
                        <a:rPr lang="tr-TR" sz="1800" kern="1200" baseline="0" dirty="0">
                          <a:solidFill>
                            <a:schemeClr val="tx1"/>
                          </a:solidFill>
                          <a:latin typeface="Arial" panose="020B0604020202020204" pitchFamily="34" charset="0"/>
                          <a:ea typeface="+mn-ea"/>
                          <a:cs typeface="Arial" panose="020B0604020202020204" pitchFamily="34" charset="0"/>
                        </a:rPr>
                        <a:t> tavsiye edilir.</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Adalet,</a:t>
                      </a:r>
                      <a:r>
                        <a:rPr lang="tr-TR" sz="1800" kern="1200" baseline="0" dirty="0">
                          <a:solidFill>
                            <a:schemeClr val="tx1"/>
                          </a:solidFill>
                          <a:latin typeface="Arial" panose="020B0604020202020204" pitchFamily="34" charset="0"/>
                          <a:ea typeface="+mn-ea"/>
                          <a:cs typeface="Arial" panose="020B0604020202020204" pitchFamily="34" charset="0"/>
                        </a:rPr>
                        <a:t> h</a:t>
                      </a:r>
                      <a:r>
                        <a:rPr lang="tr-TR" sz="1800" kern="1200" dirty="0">
                          <a:solidFill>
                            <a:schemeClr val="tx1"/>
                          </a:solidFill>
                          <a:latin typeface="Arial" panose="020B0604020202020204" pitchFamily="34" charset="0"/>
                          <a:ea typeface="+mn-ea"/>
                          <a:cs typeface="Arial" panose="020B0604020202020204" pitchFamily="34" charset="0"/>
                        </a:rPr>
                        <a:t>ak ve hukuku gözetmek, her şeye hakkını vermek, her şeyi yerli yerinde yapmak ve doğruluk anlamlarına gelir.</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Peygamberimiz </a:t>
                      </a:r>
                      <a:r>
                        <a:rPr lang="tr-TR" sz="1800" dirty="0">
                          <a:latin typeface="Arial" panose="020B0604020202020204" pitchFamily="34" charset="0"/>
                          <a:cs typeface="Arial" panose="020B0604020202020204" pitchFamily="34" charset="0"/>
                        </a:rPr>
                        <a:t>oğlunu öpüp dizine oturtan</a:t>
                      </a:r>
                      <a:r>
                        <a:rPr lang="tr-TR" sz="1800" baseline="0" dirty="0">
                          <a:latin typeface="Arial" panose="020B0604020202020204" pitchFamily="34" charset="0"/>
                          <a:cs typeface="Arial" panose="020B0604020202020204" pitchFamily="34" charset="0"/>
                        </a:rPr>
                        <a:t> ancak </a:t>
                      </a:r>
                      <a:r>
                        <a:rPr lang="tr-TR" sz="1800" dirty="0">
                          <a:latin typeface="Arial" panose="020B0604020202020204" pitchFamily="34" charset="0"/>
                          <a:cs typeface="Arial" panose="020B0604020202020204" pitchFamily="34" charset="0"/>
                        </a:rPr>
                        <a:t> kızı gelince</a:t>
                      </a:r>
                      <a:r>
                        <a:rPr lang="tr-TR" sz="1800" baseline="0" dirty="0">
                          <a:latin typeface="Arial" panose="020B0604020202020204" pitchFamily="34" charset="0"/>
                          <a:cs typeface="Arial" panose="020B0604020202020204" pitchFamily="34" charset="0"/>
                        </a:rPr>
                        <a:t> yere oturmasını söyleyen bir adamı uyardı.</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kern="1200" dirty="0">
                          <a:solidFill>
                            <a:schemeClr val="tx1"/>
                          </a:solidFill>
                          <a:latin typeface="Arial" panose="020B0604020202020204" pitchFamily="34" charset="0"/>
                          <a:ea typeface="+mn-ea"/>
                          <a:cs typeface="Arial" panose="020B0604020202020204" pitchFamily="34" charset="0"/>
                        </a:rPr>
                        <a:t>Hz. Muhammed (s.a.v.) </a:t>
                      </a:r>
                      <a:r>
                        <a:rPr lang="tr-TR" sz="1800" dirty="0">
                          <a:latin typeface="Arial" panose="020B0604020202020204" pitchFamily="34" charset="0"/>
                          <a:cs typeface="Arial" panose="020B0604020202020204" pitchFamily="34" charset="0"/>
                        </a:rPr>
                        <a:t>zayıf ve güçsüzlerin, çocukların, yetim ve yoksulların haklarının korunmasında titiz davranırdı</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800" dirty="0">
                          <a:latin typeface="Arial" panose="020B0604020202020204" pitchFamily="34" charset="0"/>
                          <a:cs typeface="Arial" panose="020B0604020202020204" pitchFamily="34" charset="0"/>
                        </a:rPr>
                        <a:t>Peygamberimiz haksızlığa uğrayan insanların hakkını korumak</a:t>
                      </a:r>
                      <a:r>
                        <a:rPr lang="tr-TR" sz="1800" baseline="0" dirty="0">
                          <a:latin typeface="Arial" panose="020B0604020202020204" pitchFamily="34" charset="0"/>
                          <a:cs typeface="Arial" panose="020B0604020202020204" pitchFamily="34" charset="0"/>
                        </a:rPr>
                        <a:t> için </a:t>
                      </a:r>
                      <a:r>
                        <a:rPr lang="tr-TR" sz="1800" dirty="0">
                          <a:latin typeface="Arial" panose="020B0604020202020204" pitchFamily="34" charset="0"/>
                          <a:cs typeface="Arial" panose="020B0604020202020204" pitchFamily="34" charset="0"/>
                        </a:rPr>
                        <a:t>kurulan “</a:t>
                      </a:r>
                      <a:r>
                        <a:rPr lang="tr-TR" sz="1800" dirty="0" err="1">
                          <a:latin typeface="Arial" panose="020B0604020202020204" pitchFamily="34" charset="0"/>
                          <a:cs typeface="Arial" panose="020B0604020202020204" pitchFamily="34" charset="0"/>
                        </a:rPr>
                        <a:t>Hilfü’l-Fudûl</a:t>
                      </a:r>
                      <a:r>
                        <a:rPr lang="tr-TR" sz="1800" dirty="0">
                          <a:latin typeface="Arial" panose="020B0604020202020204" pitchFamily="34" charset="0"/>
                          <a:cs typeface="Arial" panose="020B0604020202020204" pitchFamily="34" charset="0"/>
                        </a:rPr>
                        <a:t>”</a:t>
                      </a:r>
                      <a:r>
                        <a:rPr lang="tr-TR" sz="1800" baseline="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cemiyetine katılmıştır.</a:t>
                      </a:r>
                      <a:r>
                        <a:rPr lang="tr-TR" sz="1800" baseline="0" dirty="0">
                          <a:latin typeface="Arial" panose="020B0604020202020204" pitchFamily="34" charset="0"/>
                          <a:cs typeface="Arial" panose="020B0604020202020204" pitchFamily="34" charset="0"/>
                        </a:rPr>
                        <a:t> </a:t>
                      </a:r>
                      <a:endParaRPr lang="tr-TR"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Hz. Muhammed amcası Abbas’ın esir olduğu için tazminatsız salıverilmesi teklifini derhal kabul etti.</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38880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02598" y="725483"/>
            <a:ext cx="7919187" cy="2246769"/>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insanlığın huzuru     için adaleti en temel ilke olarak görmüştür. O karar verirken hiç kimseye ayrıcalık göstermez, makam, mevki, zenginlik, fakirlik, akrabalık bağı gibi durumlar onun verdiği kararları etkilemezdi.</a:t>
            </a:r>
          </a:p>
        </p:txBody>
      </p:sp>
      <p:pic>
        <p:nvPicPr>
          <p:cNvPr id="6" name="Resim 5" descr="gökyüzü, yıldız, dış mekan, gece içeren bir resim&#10;&#10;Açıklama otomatik olarak oluşturuldu">
            <a:extLst>
              <a:ext uri="{FF2B5EF4-FFF2-40B4-BE49-F238E27FC236}">
                <a16:creationId xmlns:a16="http://schemas.microsoft.com/office/drawing/2014/main" id="{8341601C-5127-0DCC-B7EE-E31753D5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7" name="Metin kutusu 6">
            <a:extLst>
              <a:ext uri="{FF2B5EF4-FFF2-40B4-BE49-F238E27FC236}">
                <a16:creationId xmlns:a16="http://schemas.microsoft.com/office/drawing/2014/main" id="{42BB0E6C-3245-B73E-9C8E-1838CB85F35C}"/>
              </a:ext>
            </a:extLst>
          </p:cNvPr>
          <p:cNvSpPr txBox="1"/>
          <p:nvPr/>
        </p:nvSpPr>
        <p:spPr>
          <a:xfrm>
            <a:off x="4001765" y="3267460"/>
            <a:ext cx="8049445"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Hak sahibinin hakkını alması konusuna dikkat ederdi. Bununla birlikte zayıf ve güçsüzlerin, çocukların, yetim ve yoksulların haklarının korunmasında daha titiz davranırdı.</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459145"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5. KONU: HZ. MUHAMMED’İN (S.A.V.) HAKKI GÖZETMEDEKİ HASSASİYETİ</a:t>
            </a:r>
            <a:endParaRPr lang="en-US" b="1" dirty="0">
              <a:solidFill>
                <a:srgbClr val="F2FAFF"/>
              </a:solidFill>
              <a:latin typeface="Arial" panose="020B0604020202020204" pitchFamily="34" charset="0"/>
              <a:cs typeface="Arial" panose="020B0604020202020204" pitchFamily="34" charset="0"/>
            </a:endParaRP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3352800" y="5596094"/>
            <a:ext cx="546735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6263890" y="2780845"/>
            <a:ext cx="188950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rot="5400000">
            <a:off x="5331272" y="3723444"/>
            <a:ext cx="224045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62428" y="1381828"/>
            <a:ext cx="469394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rot="5400000">
            <a:off x="5817231" y="2557846"/>
            <a:ext cx="270306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6953250" y="4656060"/>
            <a:ext cx="256851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7045461" y="3495008"/>
            <a:ext cx="457738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2718418" y="2771450"/>
            <a:ext cx="314969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051344" y="2995292"/>
            <a:ext cx="359738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ADALET</a:t>
            </a:r>
          </a:p>
          <a:p>
            <a:pPr algn="ctr">
              <a:lnSpc>
                <a:spcPct val="150000"/>
              </a:lnSpc>
              <a:spcAft>
                <a:spcPts val="600"/>
              </a:spcAft>
            </a:pPr>
            <a:r>
              <a:rPr lang="tr-TR" b="1" dirty="0">
                <a:latin typeface="Arial" panose="020B0604020202020204" pitchFamily="34" charset="0"/>
                <a:cs typeface="Arial" panose="020B0604020202020204" pitchFamily="34" charset="0"/>
              </a:rPr>
              <a:t>HAK</a:t>
            </a:r>
          </a:p>
          <a:p>
            <a:pPr algn="ctr">
              <a:lnSpc>
                <a:spcPct val="150000"/>
              </a:lnSpc>
              <a:spcAft>
                <a:spcPts val="600"/>
              </a:spcAft>
            </a:pPr>
            <a:r>
              <a:rPr lang="tr-TR" b="1" dirty="0">
                <a:latin typeface="Arial" panose="020B0604020202020204" pitchFamily="34" charset="0"/>
                <a:cs typeface="Arial" panose="020B0604020202020204" pitchFamily="34" charset="0"/>
              </a:rPr>
              <a:t>HUKUK</a:t>
            </a:r>
          </a:p>
          <a:p>
            <a:pPr algn="ctr">
              <a:lnSpc>
                <a:spcPct val="150000"/>
              </a:lnSpc>
              <a:spcAft>
                <a:spcPts val="600"/>
              </a:spcAft>
            </a:pPr>
            <a:r>
              <a:rPr lang="tr-TR" b="1" dirty="0">
                <a:latin typeface="Arial" panose="020B0604020202020204" pitchFamily="34" charset="0"/>
                <a:cs typeface="Arial" panose="020B0604020202020204" pitchFamily="34" charset="0"/>
              </a:rPr>
              <a:t>DUYARLILIK</a:t>
            </a:r>
          </a:p>
          <a:p>
            <a:pPr algn="ctr">
              <a:lnSpc>
                <a:spcPct val="150000"/>
              </a:lnSpc>
              <a:spcAft>
                <a:spcPts val="600"/>
              </a:spcAft>
            </a:pPr>
            <a:r>
              <a:rPr lang="tr-TR" b="1" dirty="0">
                <a:latin typeface="Arial" panose="020B0604020202020204" pitchFamily="34" charset="0"/>
                <a:cs typeface="Arial" panose="020B0604020202020204" pitchFamily="34" charset="0"/>
              </a:rPr>
              <a:t>EŞİTLİK	</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MÜKAFAT</a:t>
            </a:r>
          </a:p>
          <a:p>
            <a:pPr algn="ctr">
              <a:lnSpc>
                <a:spcPct val="150000"/>
              </a:lnSpc>
              <a:spcAft>
                <a:spcPts val="600"/>
              </a:spcAft>
            </a:pPr>
            <a:r>
              <a:rPr lang="tr-TR" b="1" dirty="0">
                <a:latin typeface="Arial" panose="020B0604020202020204" pitchFamily="34" charset="0"/>
                <a:cs typeface="Arial" panose="020B0604020202020204" pitchFamily="34" charset="0"/>
              </a:rPr>
              <a:t>YAPTIRIM</a:t>
            </a:r>
          </a:p>
          <a:p>
            <a:pPr algn="ctr">
              <a:lnSpc>
                <a:spcPct val="150000"/>
              </a:lnSpc>
              <a:spcAft>
                <a:spcPts val="600"/>
              </a:spcAft>
            </a:pPr>
            <a:r>
              <a:rPr lang="tr-TR" b="1" dirty="0">
                <a:latin typeface="Arial" panose="020B0604020202020204" pitchFamily="34" charset="0"/>
                <a:cs typeface="Arial" panose="020B0604020202020204" pitchFamily="34" charset="0"/>
              </a:rPr>
              <a:t>TARAFSIZ</a:t>
            </a:r>
          </a:p>
          <a:p>
            <a:pPr algn="ctr">
              <a:lnSpc>
                <a:spcPct val="150000"/>
              </a:lnSpc>
              <a:spcAft>
                <a:spcPts val="600"/>
              </a:spcAft>
            </a:pPr>
            <a:r>
              <a:rPr lang="tr-TR" b="1" dirty="0">
                <a:latin typeface="Arial" panose="020B0604020202020204" pitchFamily="34" charset="0"/>
                <a:cs typeface="Arial" panose="020B0604020202020204" pitchFamily="34" charset="0"/>
              </a:rPr>
              <a:t>ADİL</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5" name="4 Tablo">
            <a:extLst>
              <a:ext uri="{FF2B5EF4-FFF2-40B4-BE49-F238E27FC236}">
                <a16:creationId xmlns:a16="http://schemas.microsoft.com/office/drawing/2014/main" id="{33D8CD27-5DC3-5CA2-406C-9034C5914494}"/>
              </a:ext>
            </a:extLst>
          </p:cNvPr>
          <p:cNvGraphicFramePr>
            <a:graphicFrameLocks noGrp="1"/>
          </p:cNvGraphicFramePr>
          <p:nvPr>
            <p:extLst>
              <p:ext uri="{D42A27DB-BD31-4B8C-83A1-F6EECF244321}">
                <p14:modId xmlns:p14="http://schemas.microsoft.com/office/powerpoint/2010/main" val="2071586719"/>
              </p:ext>
            </p:extLst>
          </p:nvPr>
        </p:nvGraphicFramePr>
        <p:xfrm>
          <a:off x="2496000" y="1336658"/>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Q</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D</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U</a:t>
                      </a:r>
                    </a:p>
                  </a:txBody>
                  <a:tcPr anchor="ctr"/>
                </a:tc>
                <a:extLst>
                  <a:ext uri="{0D108BD9-81ED-4DB2-BD59-A6C34878D82A}">
                    <a16:rowId xmlns:a16="http://schemas.microsoft.com/office/drawing/2014/main" val="10001"/>
                  </a:ext>
                </a:extLst>
              </a:tr>
              <a:tr h="468000">
                <a:tc>
                  <a:txBody>
                    <a:bodyPr/>
                    <a:lstStyle/>
                    <a:p>
                      <a:pPr algn="ctr"/>
                      <a:r>
                        <a:rPr lang="tr-TR" dirty="0">
                          <a:solidFill>
                            <a:schemeClr val="tx1"/>
                          </a:solidFill>
                        </a:rPr>
                        <a:t>R</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Y</a:t>
                      </a:r>
                    </a:p>
                  </a:txBody>
                  <a:tcPr anchor="ctr"/>
                </a:tc>
                <a:extLst>
                  <a:ext uri="{0D108BD9-81ED-4DB2-BD59-A6C34878D82A}">
                    <a16:rowId xmlns:a16="http://schemas.microsoft.com/office/drawing/2014/main" val="10002"/>
                  </a:ext>
                </a:extLst>
              </a:tr>
              <a:tr h="468000">
                <a:tc>
                  <a:txBody>
                    <a:bodyPr/>
                    <a:lstStyle/>
                    <a:p>
                      <a:pPr algn="ctr"/>
                      <a:r>
                        <a:rPr lang="tr-TR" dirty="0">
                          <a:solidFill>
                            <a:schemeClr val="tx1"/>
                          </a:solidFill>
                        </a:rPr>
                        <a:t>I</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3"/>
                  </a:ext>
                </a:extLst>
              </a:tr>
              <a:tr h="468000">
                <a:tc>
                  <a:txBody>
                    <a:bodyPr/>
                    <a:lstStyle/>
                    <a:p>
                      <a:pPr algn="ctr"/>
                      <a:r>
                        <a:rPr lang="tr-TR" dirty="0">
                          <a:solidFill>
                            <a:schemeClr val="tx1"/>
                          </a:solidFill>
                        </a:rPr>
                        <a:t>T</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4"/>
                  </a:ext>
                </a:extLst>
              </a:tr>
              <a:tr h="468000">
                <a:tc>
                  <a:txBody>
                    <a:bodyPr/>
                    <a:lstStyle/>
                    <a:p>
                      <a:pPr algn="ctr"/>
                      <a:r>
                        <a:rPr lang="tr-TR" dirty="0">
                          <a:solidFill>
                            <a:schemeClr val="tx1"/>
                          </a:solidFill>
                        </a:rPr>
                        <a:t>P</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L</a:t>
                      </a:r>
                    </a:p>
                  </a:txBody>
                  <a:tcPr anchor="ctr"/>
                </a:tc>
                <a:extLst>
                  <a:ext uri="{0D108BD9-81ED-4DB2-BD59-A6C34878D82A}">
                    <a16:rowId xmlns:a16="http://schemas.microsoft.com/office/drawing/2014/main" val="10005"/>
                  </a:ext>
                </a:extLst>
              </a:tr>
              <a:tr h="468000">
                <a:tc>
                  <a:txBody>
                    <a:bodyPr/>
                    <a:lstStyle/>
                    <a:p>
                      <a:pPr algn="ctr"/>
                      <a:r>
                        <a:rPr lang="tr-TR" dirty="0">
                          <a:solidFill>
                            <a:schemeClr val="tx1"/>
                          </a:solidFill>
                        </a:rPr>
                        <a:t>A</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dirty="0">
                          <a:solidFill>
                            <a:schemeClr val="tx1"/>
                          </a:solidFill>
                        </a:rPr>
                        <a:t>Y</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extLst>
                  <a:ext uri="{0D108BD9-81ED-4DB2-BD59-A6C34878D82A}">
                    <a16:rowId xmlns:a16="http://schemas.microsoft.com/office/drawing/2014/main" val="10007"/>
                  </a:ext>
                </a:extLst>
              </a:tr>
              <a:tr h="468000">
                <a:tc>
                  <a:txBody>
                    <a:bodyPr/>
                    <a:lstStyle/>
                    <a:p>
                      <a:pPr algn="ctr"/>
                      <a:r>
                        <a:rPr lang="tr-TR" dirty="0">
                          <a:solidFill>
                            <a:schemeClr val="tx1"/>
                          </a:solidFill>
                        </a:rPr>
                        <a:t>X</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8"/>
                  </a:ext>
                </a:extLst>
              </a:tr>
              <a:tr h="468000">
                <a:tc>
                  <a:txBody>
                    <a:bodyPr/>
                    <a:lstStyle/>
                    <a:p>
                      <a:pPr algn="ctr"/>
                      <a:r>
                        <a:rPr lang="tr-TR" dirty="0">
                          <a:solidFill>
                            <a:schemeClr val="tx1"/>
                          </a:solidFill>
                        </a:rPr>
                        <a:t>W</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F</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dirty="0">
                          <a:solidFill>
                            <a:schemeClr val="tx1"/>
                          </a:solidFill>
                        </a:rPr>
                        <a:t>K</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Eşitlik</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Tarafsızlık</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Adalet</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47580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Hak</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Hakkı gözetmek</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Hassasiyet</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384098"/>
            <a:ext cx="6443562" cy="400110"/>
          </a:xfrm>
          <a:prstGeom prst="rect">
            <a:avLst/>
          </a:prstGeom>
          <a:noFill/>
          <a:ln>
            <a:noFill/>
          </a:ln>
        </p:spPr>
        <p:txBody>
          <a:bodyPr wrap="square" rtlCol="0">
            <a:spAutoFit/>
          </a:bodyPr>
          <a:lstStyle/>
          <a:p>
            <a:pPr>
              <a:spcAft>
                <a:spcPts val="600"/>
              </a:spcAft>
            </a:pPr>
            <a:r>
              <a:rPr lang="de-DE" sz="2000" dirty="0">
                <a:solidFill>
                  <a:schemeClr val="bg1"/>
                </a:solidFill>
                <a:latin typeface="Arial" panose="020B0604020202020204" pitchFamily="34" charset="0"/>
                <a:cs typeface="Arial" panose="020B0604020202020204" pitchFamily="34" charset="0"/>
              </a:rPr>
              <a:t>Adil </a:t>
            </a:r>
            <a:r>
              <a:rPr lang="de-DE" sz="2000" dirty="0" err="1">
                <a:solidFill>
                  <a:schemeClr val="bg1"/>
                </a:solidFill>
                <a:latin typeface="Arial" panose="020B0604020202020204" pitchFamily="34" charset="0"/>
                <a:cs typeface="Arial" panose="020B0604020202020204" pitchFamily="34" charset="0"/>
              </a:rPr>
              <a:t>olmak</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ve</a:t>
            </a:r>
            <a:r>
              <a:rPr lang="de-DE" sz="2000" dirty="0">
                <a:solidFill>
                  <a:schemeClr val="bg1"/>
                </a:solidFill>
                <a:latin typeface="Arial" panose="020B0604020202020204" pitchFamily="34" charset="0"/>
                <a:cs typeface="Arial" panose="020B0604020202020204" pitchFamily="34" charset="0"/>
              </a:rPr>
              <a:t> her hak </a:t>
            </a:r>
            <a:r>
              <a:rPr lang="de-DE" sz="2000" dirty="0" err="1">
                <a:solidFill>
                  <a:schemeClr val="bg1"/>
                </a:solidFill>
                <a:latin typeface="Arial" panose="020B0604020202020204" pitchFamily="34" charset="0"/>
                <a:cs typeface="Arial" panose="020B0604020202020204" pitchFamily="34" charset="0"/>
              </a:rPr>
              <a:t>sahibine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hakkını</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vermek</a:t>
            </a:r>
            <a:endParaRPr lang="de-DE" sz="2000" dirty="0">
              <a:solidFill>
                <a:schemeClr val="bg1"/>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79259"/>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Her şeye hakkını vermek, her şeyi yerli yerinde yapmak ve doğruluk</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2918609"/>
            <a:ext cx="6608454" cy="707886"/>
          </a:xfrm>
          <a:prstGeom prst="rect">
            <a:avLst/>
          </a:prstGeom>
          <a:noFill/>
          <a:ln>
            <a:noFill/>
          </a:ln>
        </p:spPr>
        <p:txBody>
          <a:bodyPr wrap="square" rtlCol="0">
            <a:spAutoFit/>
          </a:bodyPr>
          <a:lstStyle/>
          <a:p>
            <a:pPr>
              <a:spcAft>
                <a:spcPts val="600"/>
              </a:spcAft>
            </a:pPr>
            <a:r>
              <a:rPr lang="nn-NO" sz="2000" dirty="0">
                <a:solidFill>
                  <a:schemeClr val="bg1"/>
                </a:solidFill>
                <a:latin typeface="Arial" panose="020B0604020202020204" pitchFamily="34" charset="0"/>
                <a:cs typeface="Arial" panose="020B0604020202020204" pitchFamily="34" charset="0"/>
              </a:rPr>
              <a:t>Etrafında olup biten şeylere karşı  duyarlı olmak, ilgili olmak</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Doğru, gerçek, gerçeğe uygun, doğru inanç ve bilgi, hakikat</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1455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Bir toplumda yer alan bireylerin herhangi bir ayrıcalığının olmaması</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586988"/>
            <a:ext cx="6443560"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Yansız olmak, nesnellik, belli bir kesimi tutmamak</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1" y="60943"/>
            <a:ext cx="862795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32ED9-BB59-4301-F77F-332FC6FFA13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8120D35-BC15-51F1-8E93-66A1935C8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E6A03C6-AE93-0D1B-CC4C-C97CA7EB3B36}"/>
              </a:ext>
            </a:extLst>
          </p:cNvPr>
          <p:cNvSpPr txBox="1"/>
          <p:nvPr/>
        </p:nvSpPr>
        <p:spPr>
          <a:xfrm>
            <a:off x="459771" y="60943"/>
            <a:ext cx="838880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9BE76F7B-A07E-F8E4-2690-CFB315A1F691}"/>
              </a:ext>
            </a:extLst>
          </p:cNvPr>
          <p:cNvSpPr txBox="1"/>
          <p:nvPr/>
        </p:nvSpPr>
        <p:spPr>
          <a:xfrm>
            <a:off x="4002598" y="725483"/>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Yüce Allah, Kur'an-ı Kerim'de hakkı gözetme ve adaletli olma konusunda bütün insanlara uyarıda bulunmuştur:</a:t>
            </a:r>
          </a:p>
        </p:txBody>
      </p:sp>
      <p:pic>
        <p:nvPicPr>
          <p:cNvPr id="11" name="Resim 10" descr="kitap, metin, el yazısı, doküman, belge içeren bir resim&#10;&#10;Açıklama otomatik olarak oluşturuldu">
            <a:extLst>
              <a:ext uri="{FF2B5EF4-FFF2-40B4-BE49-F238E27FC236}">
                <a16:creationId xmlns:a16="http://schemas.microsoft.com/office/drawing/2014/main" id="{9C1D69D3-8D58-46C4-AB4D-B8A4118C9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4B9A44BA-6B54-0A52-DDF0-36429CB0F55B}"/>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7" name="Metin kutusu 6">
            <a:extLst>
              <a:ext uri="{FF2B5EF4-FFF2-40B4-BE49-F238E27FC236}">
                <a16:creationId xmlns:a16="http://schemas.microsoft.com/office/drawing/2014/main" id="{E0943B46-3A30-860A-BFA0-F06C511B9F13}"/>
              </a:ext>
            </a:extLst>
          </p:cNvPr>
          <p:cNvSpPr txBox="1"/>
          <p:nvPr/>
        </p:nvSpPr>
        <p:spPr>
          <a:xfrm>
            <a:off x="4001765" y="2405686"/>
            <a:ext cx="8190235" cy="3616375"/>
          </a:xfrm>
          <a:prstGeom prst="rect">
            <a:avLst/>
          </a:prstGeom>
          <a:solidFill>
            <a:schemeClr val="accent2">
              <a:lumMod val="20000"/>
              <a:lumOff val="80000"/>
            </a:schemeClr>
          </a:solid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“Ey iman edenler! Allah için hakkı titizlikle ayakta tutan, adalet ile şahitlik eden kimseler olun. Bir topluma olan kininiz, sakın ha sizi adaletsizliğe itmesin. Âdil olun. Bu, Allah’a karşı gelmekten sakınmaya daha yakındır. Allah’a karşı gelmekten sakının. Şüphesiz Allah, yaptıklarınızdan hakkıyla haberdardır.”</a:t>
            </a:r>
          </a:p>
          <a:p>
            <a:pPr>
              <a:spcAft>
                <a:spcPts val="600"/>
              </a:spcAft>
            </a:pPr>
            <a:r>
              <a:rPr lang="tr-TR" sz="2800" dirty="0">
                <a:latin typeface="Arial" panose="020B0604020202020204" pitchFamily="34" charset="0"/>
                <a:cs typeface="Arial" panose="020B0604020202020204" pitchFamily="34" charset="0"/>
              </a:rPr>
              <a:t>				(Mâide suresi, 8. ayet.)</a:t>
            </a:r>
          </a:p>
        </p:txBody>
      </p:sp>
    </p:spTree>
    <p:extLst>
      <p:ext uri="{BB962C8B-B14F-4D97-AF65-F5344CB8AC3E}">
        <p14:creationId xmlns:p14="http://schemas.microsoft.com/office/powerpoint/2010/main" val="30655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CCED-C2D3-02A4-7441-DBB1BF0C780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99B47A92-76EC-5FE6-3943-9F51061A3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 y="0"/>
            <a:ext cx="12192000" cy="6858000"/>
          </a:xfrm>
          <a:prstGeom prst="rect">
            <a:avLst/>
          </a:prstGeom>
        </p:spPr>
      </p:pic>
      <p:sp>
        <p:nvSpPr>
          <p:cNvPr id="2" name="Metin kutusu 1">
            <a:extLst>
              <a:ext uri="{FF2B5EF4-FFF2-40B4-BE49-F238E27FC236}">
                <a16:creationId xmlns:a16="http://schemas.microsoft.com/office/drawing/2014/main" id="{343415C6-4ACF-C3AC-2517-E12B1194891F}"/>
              </a:ext>
            </a:extLst>
          </p:cNvPr>
          <p:cNvSpPr txBox="1"/>
          <p:nvPr/>
        </p:nvSpPr>
        <p:spPr>
          <a:xfrm>
            <a:off x="459771" y="60943"/>
            <a:ext cx="838880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B14CA836-ED24-3915-5F42-B669D800E9AD}"/>
              </a:ext>
            </a:extLst>
          </p:cNvPr>
          <p:cNvSpPr txBox="1"/>
          <p:nvPr/>
        </p:nvSpPr>
        <p:spPr>
          <a:xfrm>
            <a:off x="4002598" y="725483"/>
            <a:ext cx="7919187"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t>
            </a:r>
            <a:r>
              <a:rPr lang="tr-TR" sz="2800" b="1" dirty="0">
                <a:solidFill>
                  <a:srgbClr val="FF0000"/>
                </a:solidFill>
                <a:latin typeface="Arial" panose="020B0604020202020204" pitchFamily="34" charset="0"/>
                <a:cs typeface="Arial" panose="020B0604020202020204" pitchFamily="34" charset="0"/>
              </a:rPr>
              <a:t>Hakkı gözetmek</a:t>
            </a:r>
            <a:r>
              <a:rPr lang="tr-TR" sz="2800" dirty="0">
                <a:latin typeface="Arial" panose="020B0604020202020204" pitchFamily="34" charset="0"/>
                <a:cs typeface="Arial" panose="020B0604020202020204" pitchFamily="34" charset="0"/>
              </a:rPr>
              <a:t>, adil olmak ve her hak sahibine hakkını vermek demektir.</a:t>
            </a:r>
          </a:p>
        </p:txBody>
      </p:sp>
      <p:pic>
        <p:nvPicPr>
          <p:cNvPr id="8" name="Resim 7" descr="cihaz, ölçek, tartı, iç mekan içeren bir resim&#10;&#10;Açıklama otomatik olarak oluşturuldu">
            <a:extLst>
              <a:ext uri="{FF2B5EF4-FFF2-40B4-BE49-F238E27FC236}">
                <a16:creationId xmlns:a16="http://schemas.microsoft.com/office/drawing/2014/main" id="{37BBA6A4-C208-0D0F-4DB0-3EE44F3CE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4A9E591E-AF0F-64A3-B119-F1863408E3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7" name="Metin kutusu 6">
            <a:extLst>
              <a:ext uri="{FF2B5EF4-FFF2-40B4-BE49-F238E27FC236}">
                <a16:creationId xmlns:a16="http://schemas.microsoft.com/office/drawing/2014/main" id="{EC188BF2-4FB1-9459-5D1D-F86DB82CF8F7}"/>
              </a:ext>
            </a:extLst>
          </p:cNvPr>
          <p:cNvSpPr txBox="1"/>
          <p:nvPr/>
        </p:nvSpPr>
        <p:spPr>
          <a:xfrm>
            <a:off x="4002599" y="1923659"/>
            <a:ext cx="8180024"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t>
            </a:r>
            <a:r>
              <a:rPr lang="tr-TR" sz="2800" b="1" dirty="0">
                <a:solidFill>
                  <a:srgbClr val="FF0000"/>
                </a:solidFill>
                <a:latin typeface="Arial" panose="020B0604020202020204" pitchFamily="34" charset="0"/>
                <a:cs typeface="Arial" panose="020B0604020202020204" pitchFamily="34" charset="0"/>
              </a:rPr>
              <a:t>Adalet</a:t>
            </a:r>
            <a:r>
              <a:rPr lang="tr-TR" sz="2800" dirty="0">
                <a:latin typeface="Arial" panose="020B0604020202020204" pitchFamily="34" charset="0"/>
                <a:cs typeface="Arial" panose="020B0604020202020204" pitchFamily="34" charset="0"/>
              </a:rPr>
              <a:t>, Hak ve hukuku gözetmek, her şeye hakkını vermek, her şeyi yerli yerinde yapmak ve doğruluk anlamlarına gelir.</a:t>
            </a:r>
          </a:p>
        </p:txBody>
      </p:sp>
      <p:sp>
        <p:nvSpPr>
          <p:cNvPr id="5" name="Metin kutusu 4">
            <a:extLst>
              <a:ext uri="{FF2B5EF4-FFF2-40B4-BE49-F238E27FC236}">
                <a16:creationId xmlns:a16="http://schemas.microsoft.com/office/drawing/2014/main" id="{4EB83E7D-C24D-6D9B-955D-B796CE22C542}"/>
              </a:ext>
            </a:extLst>
          </p:cNvPr>
          <p:cNvSpPr txBox="1"/>
          <p:nvPr/>
        </p:nvSpPr>
        <p:spPr>
          <a:xfrm>
            <a:off x="4002598" y="3549347"/>
            <a:ext cx="8049445" cy="954107"/>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a:t>
            </a:r>
            <a:r>
              <a:rPr lang="tr-TR" sz="2800" b="1" dirty="0">
                <a:solidFill>
                  <a:srgbClr val="FF0000"/>
                </a:solidFill>
                <a:latin typeface="Arial" panose="020B0604020202020204" pitchFamily="34" charset="0"/>
                <a:cs typeface="Arial" panose="020B0604020202020204" pitchFamily="34" charset="0"/>
              </a:rPr>
              <a:t>Hassasiyet</a:t>
            </a:r>
            <a:r>
              <a:rPr lang="tr-TR" sz="2800" dirty="0">
                <a:latin typeface="Arial" panose="020B0604020202020204" pitchFamily="34" charset="0"/>
                <a:cs typeface="Arial" panose="020B0604020202020204" pitchFamily="34" charset="0"/>
              </a:rPr>
              <a:t>, Etrafında olup biten şeylere karşı duyarlı olmak, ilgili olmak anlamındadır.</a:t>
            </a:r>
          </a:p>
        </p:txBody>
      </p:sp>
    </p:spTree>
    <p:extLst>
      <p:ext uri="{BB962C8B-B14F-4D97-AF65-F5344CB8AC3E}">
        <p14:creationId xmlns:p14="http://schemas.microsoft.com/office/powerpoint/2010/main" val="19726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905F53-9C85-03A3-32AC-68FCED63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sim 5" descr="daire, ekran görüntüsü, renklilik, grafik içeren bir resim&#10;&#10;Açıklama otomatik olarak oluşturuldu">
            <a:extLst>
              <a:ext uri="{FF2B5EF4-FFF2-40B4-BE49-F238E27FC236}">
                <a16:creationId xmlns:a16="http://schemas.microsoft.com/office/drawing/2014/main" id="{6C4E4CF1-1FFD-FDEC-CEC4-621113B26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5" y="871755"/>
            <a:ext cx="9945630" cy="511449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34660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18" name="Metin kutusu 17">
            <a:extLst>
              <a:ext uri="{FF2B5EF4-FFF2-40B4-BE49-F238E27FC236}">
                <a16:creationId xmlns:a16="http://schemas.microsoft.com/office/drawing/2014/main" id="{B862A025-CFCA-EF5C-9BC3-E50AD3C4E0E9}"/>
              </a:ext>
            </a:extLst>
          </p:cNvPr>
          <p:cNvSpPr txBox="1"/>
          <p:nvPr/>
        </p:nvSpPr>
        <p:spPr>
          <a:xfrm>
            <a:off x="4813439" y="2521059"/>
            <a:ext cx="2565122" cy="1815882"/>
          </a:xfrm>
          <a:prstGeom prst="rect">
            <a:avLst/>
          </a:prstGeom>
          <a:noFill/>
          <a:ln>
            <a:noFill/>
          </a:ln>
        </p:spPr>
        <p:txBody>
          <a:bodyPr wrap="square" rtlCol="0">
            <a:spAutoFit/>
          </a:bodyPr>
          <a:lstStyle/>
          <a:p>
            <a:pPr algn="ctr">
              <a:spcAft>
                <a:spcPts val="600"/>
              </a:spcAft>
            </a:pPr>
            <a:r>
              <a:rPr lang="tr-TR" sz="2800" b="1" dirty="0">
                <a:latin typeface="Arial" panose="020B0604020202020204" pitchFamily="34" charset="0"/>
                <a:cs typeface="Arial" panose="020B0604020202020204" pitchFamily="34" charset="0"/>
              </a:rPr>
              <a:t>Hak Sözcüğünün Kelime Anlamları</a:t>
            </a:r>
            <a:endParaRPr lang="tr-TR" sz="2800"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CCA5591F-4050-A4FF-362B-6344A3860127}"/>
              </a:ext>
            </a:extLst>
          </p:cNvPr>
          <p:cNvSpPr txBox="1"/>
          <p:nvPr/>
        </p:nvSpPr>
        <p:spPr>
          <a:xfrm>
            <a:off x="1270809" y="1082624"/>
            <a:ext cx="2565122" cy="523220"/>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Gerçek, doğru</a:t>
            </a:r>
          </a:p>
        </p:txBody>
      </p:sp>
      <p:sp>
        <p:nvSpPr>
          <p:cNvPr id="8" name="Metin kutusu 7">
            <a:extLst>
              <a:ext uri="{FF2B5EF4-FFF2-40B4-BE49-F238E27FC236}">
                <a16:creationId xmlns:a16="http://schemas.microsoft.com/office/drawing/2014/main" id="{9BC88640-31DC-F6C8-827F-140D6877C7C8}"/>
              </a:ext>
            </a:extLst>
          </p:cNvPr>
          <p:cNvSpPr txBox="1"/>
          <p:nvPr/>
        </p:nvSpPr>
        <p:spPr>
          <a:xfrm>
            <a:off x="8356071" y="1082624"/>
            <a:ext cx="2565122" cy="523220"/>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Adalet</a:t>
            </a:r>
          </a:p>
        </p:txBody>
      </p:sp>
      <p:sp>
        <p:nvSpPr>
          <p:cNvPr id="9" name="Metin kutusu 8">
            <a:extLst>
              <a:ext uri="{FF2B5EF4-FFF2-40B4-BE49-F238E27FC236}">
                <a16:creationId xmlns:a16="http://schemas.microsoft.com/office/drawing/2014/main" id="{449EE93E-6BB8-C80D-C980-9D68BD228914}"/>
              </a:ext>
            </a:extLst>
          </p:cNvPr>
          <p:cNvSpPr txBox="1"/>
          <p:nvPr/>
        </p:nvSpPr>
        <p:spPr>
          <a:xfrm>
            <a:off x="1270809" y="2446867"/>
            <a:ext cx="2565122" cy="523220"/>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Kur'an-ı Kerim</a:t>
            </a:r>
          </a:p>
        </p:txBody>
      </p:sp>
      <p:sp>
        <p:nvSpPr>
          <p:cNvPr id="10" name="Metin kutusu 9">
            <a:extLst>
              <a:ext uri="{FF2B5EF4-FFF2-40B4-BE49-F238E27FC236}">
                <a16:creationId xmlns:a16="http://schemas.microsoft.com/office/drawing/2014/main" id="{535EFDA0-FFB2-C479-7EC3-69688414396D}"/>
              </a:ext>
            </a:extLst>
          </p:cNvPr>
          <p:cNvSpPr txBox="1"/>
          <p:nvPr/>
        </p:nvSpPr>
        <p:spPr>
          <a:xfrm>
            <a:off x="8356069" y="2462914"/>
            <a:ext cx="2565122" cy="523220"/>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İslam</a:t>
            </a:r>
          </a:p>
        </p:txBody>
      </p:sp>
      <p:sp>
        <p:nvSpPr>
          <p:cNvPr id="11" name="Metin kutusu 10">
            <a:extLst>
              <a:ext uri="{FF2B5EF4-FFF2-40B4-BE49-F238E27FC236}">
                <a16:creationId xmlns:a16="http://schemas.microsoft.com/office/drawing/2014/main" id="{CE9CE2B5-15F8-B5D6-61B8-C8FA504A57BD}"/>
              </a:ext>
            </a:extLst>
          </p:cNvPr>
          <p:cNvSpPr txBox="1"/>
          <p:nvPr/>
        </p:nvSpPr>
        <p:spPr>
          <a:xfrm>
            <a:off x="1270809" y="3645451"/>
            <a:ext cx="2565122" cy="954107"/>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Doğru inanç ve bilgi</a:t>
            </a:r>
          </a:p>
        </p:txBody>
      </p:sp>
      <p:sp>
        <p:nvSpPr>
          <p:cNvPr id="12" name="Metin kutusu 11">
            <a:extLst>
              <a:ext uri="{FF2B5EF4-FFF2-40B4-BE49-F238E27FC236}">
                <a16:creationId xmlns:a16="http://schemas.microsoft.com/office/drawing/2014/main" id="{8B5EEF23-C14F-2B38-401B-5643AF018021}"/>
              </a:ext>
            </a:extLst>
          </p:cNvPr>
          <p:cNvSpPr txBox="1"/>
          <p:nvPr/>
        </p:nvSpPr>
        <p:spPr>
          <a:xfrm>
            <a:off x="8356069" y="3645451"/>
            <a:ext cx="2565122" cy="954107"/>
          </a:xfrm>
          <a:prstGeom prst="rect">
            <a:avLst/>
          </a:prstGeom>
          <a:noFill/>
          <a:ln>
            <a:noFill/>
          </a:ln>
        </p:spPr>
        <p:txBody>
          <a:bodyPr wrap="square" rtlCol="0">
            <a:spAutoFit/>
          </a:bodyPr>
          <a:lstStyle/>
          <a:p>
            <a:pPr algn="ctr">
              <a:spcAft>
                <a:spcPts val="600"/>
              </a:spcAft>
            </a:pPr>
            <a:r>
              <a:rPr lang="tr-TR" sz="2800" dirty="0">
                <a:latin typeface="Arial" panose="020B0604020202020204" pitchFamily="34" charset="0"/>
                <a:cs typeface="Arial" panose="020B0604020202020204" pitchFamily="34" charset="0"/>
              </a:rPr>
              <a:t>Davranışların yerinde olması</a:t>
            </a:r>
          </a:p>
        </p:txBody>
      </p:sp>
      <p:sp>
        <p:nvSpPr>
          <p:cNvPr id="13" name="Metin kutusu 12">
            <a:extLst>
              <a:ext uri="{FF2B5EF4-FFF2-40B4-BE49-F238E27FC236}">
                <a16:creationId xmlns:a16="http://schemas.microsoft.com/office/drawing/2014/main" id="{201F6D3A-8A85-0B00-BF39-337C14F99ADD}"/>
              </a:ext>
            </a:extLst>
          </p:cNvPr>
          <p:cNvSpPr txBox="1"/>
          <p:nvPr/>
        </p:nvSpPr>
        <p:spPr>
          <a:xfrm>
            <a:off x="1270809" y="5050531"/>
            <a:ext cx="2565122" cy="830997"/>
          </a:xfrm>
          <a:prstGeom prst="rect">
            <a:avLst/>
          </a:prstGeom>
          <a:noFill/>
          <a:ln>
            <a:noFill/>
          </a:ln>
        </p:spPr>
        <p:txBody>
          <a:bodyPr wrap="square" rtlCol="0">
            <a:spAutoFit/>
          </a:bodyPr>
          <a:lstStyle/>
          <a:p>
            <a:pPr algn="ctr">
              <a:spcAft>
                <a:spcPts val="600"/>
              </a:spcAft>
            </a:pPr>
            <a:r>
              <a:rPr lang="tr-TR" sz="2400" dirty="0">
                <a:latin typeface="Arial" panose="020B0604020202020204" pitchFamily="34" charset="0"/>
                <a:cs typeface="Arial" panose="020B0604020202020204" pitchFamily="34" charset="0"/>
              </a:rPr>
              <a:t>Dinin ve hukukun tanıdığı hak</a:t>
            </a:r>
          </a:p>
        </p:txBody>
      </p:sp>
      <p:sp>
        <p:nvSpPr>
          <p:cNvPr id="14" name="Metin kutusu 13">
            <a:extLst>
              <a:ext uri="{FF2B5EF4-FFF2-40B4-BE49-F238E27FC236}">
                <a16:creationId xmlns:a16="http://schemas.microsoft.com/office/drawing/2014/main" id="{22A51EA6-8B29-ACAF-064C-35FF8D3706A1}"/>
              </a:ext>
            </a:extLst>
          </p:cNvPr>
          <p:cNvSpPr txBox="1"/>
          <p:nvPr/>
        </p:nvSpPr>
        <p:spPr>
          <a:xfrm>
            <a:off x="8356069" y="5034681"/>
            <a:ext cx="2565122" cy="830997"/>
          </a:xfrm>
          <a:prstGeom prst="rect">
            <a:avLst/>
          </a:prstGeom>
          <a:noFill/>
          <a:ln>
            <a:noFill/>
          </a:ln>
        </p:spPr>
        <p:txBody>
          <a:bodyPr wrap="square" rtlCol="0">
            <a:spAutoFit/>
          </a:bodyPr>
          <a:lstStyle/>
          <a:p>
            <a:pPr algn="ctr">
              <a:spcAft>
                <a:spcPts val="600"/>
              </a:spcAft>
            </a:pPr>
            <a:r>
              <a:rPr lang="tr-TR" sz="2400" dirty="0">
                <a:latin typeface="Arial" panose="020B0604020202020204" pitchFamily="34" charset="0"/>
                <a:cs typeface="Arial" panose="020B0604020202020204" pitchFamily="34" charset="0"/>
              </a:rPr>
              <a:t>İş ve emeğin karşılığı</a:t>
            </a:r>
          </a:p>
        </p:txBody>
      </p:sp>
    </p:spTree>
    <p:extLst>
      <p:ext uri="{BB962C8B-B14F-4D97-AF65-F5344CB8AC3E}">
        <p14:creationId xmlns:p14="http://schemas.microsoft.com/office/powerpoint/2010/main" val="3503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2CB3-FF35-9466-D09D-BA8A34F4EA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88AD160-FC42-AFA4-256C-252D9C88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4BAC84C-7F01-477C-53D9-BC312762F388}"/>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DC3BF7F4-38A8-891F-3350-9A9F5FF868F8}"/>
              </a:ext>
            </a:extLst>
          </p:cNvPr>
          <p:cNvSpPr txBox="1"/>
          <p:nvPr/>
        </p:nvSpPr>
        <p:spPr>
          <a:xfrm>
            <a:off x="4015482" y="1725667"/>
            <a:ext cx="7919187" cy="3108543"/>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Katıldığı </a:t>
            </a:r>
            <a:r>
              <a:rPr lang="tr-TR" sz="2800" dirty="0" err="1">
                <a:latin typeface="Arial" panose="020B0604020202020204" pitchFamily="34" charset="0"/>
                <a:cs typeface="Arial" panose="020B0604020202020204" pitchFamily="34" charset="0"/>
              </a:rPr>
              <a:t>Hilfü’l</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Fudûl</a:t>
            </a:r>
            <a:r>
              <a:rPr lang="tr-TR" sz="2800" dirty="0">
                <a:latin typeface="Arial" panose="020B0604020202020204" pitchFamily="34" charset="0"/>
                <a:cs typeface="Arial" panose="020B0604020202020204" pitchFamily="34" charset="0"/>
              </a:rPr>
              <a:t> (Erdemliler Cemiyeti) cemiyetine katılarak her zaman mazlumun yanında olarak haksızlıklarla mücadele etmiştir. Mekke’ye dışarıdan gelenlerin karşılaşacağı zorlukları önlemek, onların can ve mal güvenliklerini sağlamak için </a:t>
            </a:r>
            <a:r>
              <a:rPr lang="tr-TR" sz="2800" dirty="0" err="1">
                <a:latin typeface="Arial" panose="020B0604020202020204" pitchFamily="34" charset="0"/>
                <a:cs typeface="Arial" panose="020B0604020202020204" pitchFamily="34" charset="0"/>
              </a:rPr>
              <a:t>Hilfü’l</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Fudûl’un</a:t>
            </a:r>
            <a:r>
              <a:rPr lang="tr-TR" sz="2800" dirty="0">
                <a:latin typeface="Arial" panose="020B0604020202020204" pitchFamily="34" charset="0"/>
                <a:cs typeface="Arial" panose="020B0604020202020204" pitchFamily="34" charset="0"/>
              </a:rPr>
              <a:t> çalışmalarına aktif bir şekilde katılmıştı.</a:t>
            </a:r>
          </a:p>
        </p:txBody>
      </p:sp>
      <p:sp>
        <p:nvSpPr>
          <p:cNvPr id="10" name="Metin kutusu 9">
            <a:extLst>
              <a:ext uri="{FF2B5EF4-FFF2-40B4-BE49-F238E27FC236}">
                <a16:creationId xmlns:a16="http://schemas.microsoft.com/office/drawing/2014/main" id="{28F4649F-CCDA-9190-5FFA-3FA77913F7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4EE691E8-FC93-D124-6866-78B1548EB974}"/>
              </a:ext>
            </a:extLst>
          </p:cNvPr>
          <p:cNvSpPr/>
          <p:nvPr/>
        </p:nvSpPr>
        <p:spPr>
          <a:xfrm>
            <a:off x="4015481" y="729000"/>
            <a:ext cx="24415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- 1</a:t>
            </a:r>
          </a:p>
        </p:txBody>
      </p:sp>
      <p:pic>
        <p:nvPicPr>
          <p:cNvPr id="6" name="Resim 5" descr="resim, sanat, peygamber, mitoloji içeren bir resim&#10;&#10;Açıklama otomatik olarak oluşturuldu">
            <a:extLst>
              <a:ext uri="{FF2B5EF4-FFF2-40B4-BE49-F238E27FC236}">
                <a16:creationId xmlns:a16="http://schemas.microsoft.com/office/drawing/2014/main" id="{A3715CA2-B10F-BD06-769E-F035C002E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7" name="Metin kutusu 6">
            <a:extLst>
              <a:ext uri="{FF2B5EF4-FFF2-40B4-BE49-F238E27FC236}">
                <a16:creationId xmlns:a16="http://schemas.microsoft.com/office/drawing/2014/main" id="{AF4099BF-A754-7CAB-5279-D0FAFC8234D4}"/>
              </a:ext>
            </a:extLst>
          </p:cNvPr>
          <p:cNvSpPr txBox="1"/>
          <p:nvPr/>
        </p:nvSpPr>
        <p:spPr>
          <a:xfrm>
            <a:off x="226077" y="5154305"/>
            <a:ext cx="3550444" cy="646331"/>
          </a:xfrm>
          <a:prstGeom prst="rect">
            <a:avLst/>
          </a:prstGeom>
          <a:solidFill>
            <a:srgbClr val="DAE3F3">
              <a:alpha val="50196"/>
            </a:srgbClr>
          </a:solidFill>
          <a:ln>
            <a:noFill/>
          </a:ln>
        </p:spPr>
        <p:txBody>
          <a:bodyPr wrap="square" rtlCol="0">
            <a:spAutoFit/>
          </a:bodyPr>
          <a:lstStyle/>
          <a:p>
            <a:pPr algn="ctr"/>
            <a:r>
              <a:rPr lang="tr-TR" dirty="0"/>
              <a:t>Bu görsel yapay zekâ ile oluşturulmuştur.</a:t>
            </a:r>
          </a:p>
        </p:txBody>
      </p:sp>
    </p:spTree>
    <p:extLst>
      <p:ext uri="{BB962C8B-B14F-4D97-AF65-F5344CB8AC3E}">
        <p14:creationId xmlns:p14="http://schemas.microsoft.com/office/powerpoint/2010/main" val="351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9899-87C4-EA93-2CDC-6BF9D4E4506C}"/>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AB3E4000-8611-8475-8871-F0CC524B5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AE361E-AE7A-DEBE-574E-281F0BBF182C}"/>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205B7912-3E64-BDDA-F075-718BCF3F19B6}"/>
              </a:ext>
            </a:extLst>
          </p:cNvPr>
          <p:cNvSpPr txBox="1"/>
          <p:nvPr/>
        </p:nvSpPr>
        <p:spPr>
          <a:xfrm>
            <a:off x="4015482" y="1725667"/>
            <a:ext cx="7919187" cy="249299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Mahzumoğulları</a:t>
            </a:r>
            <a:r>
              <a:rPr lang="tr-TR" sz="2600" dirty="0">
                <a:latin typeface="Arial" panose="020B0604020202020204" pitchFamily="34" charset="0"/>
                <a:cs typeface="Arial" panose="020B0604020202020204" pitchFamily="34" charset="0"/>
              </a:rPr>
              <a:t> kabilesinin reisinin kızı hırsızlık yapar. Bazı kişiler Peygamberimize aracı göndererek bu kişinin cezalandırılmaması için girişimlerde bulunur. Peygamberimizin çok sevdiği </a:t>
            </a:r>
            <a:r>
              <a:rPr lang="tr-TR" sz="2600" dirty="0" err="1">
                <a:latin typeface="Arial" panose="020B0604020202020204" pitchFamily="34" charset="0"/>
                <a:cs typeface="Arial" panose="020B0604020202020204" pitchFamily="34" charset="0"/>
              </a:rPr>
              <a:t>sahabelerden</a:t>
            </a:r>
            <a:r>
              <a:rPr lang="tr-TR" sz="2600" dirty="0">
                <a:latin typeface="Arial" panose="020B0604020202020204" pitchFamily="34" charset="0"/>
                <a:cs typeface="Arial" panose="020B0604020202020204" pitchFamily="34" charset="0"/>
              </a:rPr>
              <a:t> biri olan Usame’yi gönderip affedilmesini söylettiler. Peygamberimizin cevabı şöyle olmuştur: </a:t>
            </a:r>
          </a:p>
        </p:txBody>
      </p:sp>
      <p:sp>
        <p:nvSpPr>
          <p:cNvPr id="10" name="Metin kutusu 9">
            <a:extLst>
              <a:ext uri="{FF2B5EF4-FFF2-40B4-BE49-F238E27FC236}">
                <a16:creationId xmlns:a16="http://schemas.microsoft.com/office/drawing/2014/main" id="{19D127D7-A8A4-377C-B2EA-A5186C72FB0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751E396A-A2B3-3670-96BC-2A9593FCE3FF}"/>
              </a:ext>
            </a:extLst>
          </p:cNvPr>
          <p:cNvSpPr txBox="1"/>
          <p:nvPr/>
        </p:nvSpPr>
        <p:spPr>
          <a:xfrm>
            <a:off x="4015481" y="4495796"/>
            <a:ext cx="8049445"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"Allah’a yemin ederim ki bu suçu işleyen </a:t>
            </a:r>
            <a:r>
              <a:rPr lang="tr-TR" sz="2800" dirty="0" err="1">
                <a:latin typeface="Arial" panose="020B0604020202020204" pitchFamily="34" charset="0"/>
                <a:cs typeface="Arial" panose="020B0604020202020204" pitchFamily="34" charset="0"/>
              </a:rPr>
              <a:t>Mahzumoğulları</a:t>
            </a:r>
            <a:r>
              <a:rPr lang="tr-TR" sz="2800" dirty="0">
                <a:latin typeface="Arial" panose="020B0604020202020204" pitchFamily="34" charset="0"/>
                <a:cs typeface="Arial" panose="020B0604020202020204" pitchFamily="34" charset="0"/>
              </a:rPr>
              <a:t> reisinin kızı değil de, Allah’ın Elçisinin kızı Fatma olsaydı cezasını verirdim."</a:t>
            </a:r>
          </a:p>
        </p:txBody>
      </p:sp>
      <p:pic>
        <p:nvPicPr>
          <p:cNvPr id="7" name="Resim 6" descr="giyim, resim, kadın, insanlar içeren bir resim&#10;&#10;Açıklama otomatik olarak oluşturuldu">
            <a:extLst>
              <a:ext uri="{FF2B5EF4-FFF2-40B4-BE49-F238E27FC236}">
                <a16:creationId xmlns:a16="http://schemas.microsoft.com/office/drawing/2014/main" id="{598744F9-F8BE-D188-AD9D-B05ED26B2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DF119E23-4BD6-C67D-81C8-69D526412225}"/>
              </a:ext>
            </a:extLst>
          </p:cNvPr>
          <p:cNvSpPr/>
          <p:nvPr/>
        </p:nvSpPr>
        <p:spPr>
          <a:xfrm>
            <a:off x="4015481" y="729000"/>
            <a:ext cx="24415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- 2</a:t>
            </a:r>
          </a:p>
        </p:txBody>
      </p:sp>
      <p:sp>
        <p:nvSpPr>
          <p:cNvPr id="9" name="Metin kutusu 8">
            <a:extLst>
              <a:ext uri="{FF2B5EF4-FFF2-40B4-BE49-F238E27FC236}">
                <a16:creationId xmlns:a16="http://schemas.microsoft.com/office/drawing/2014/main" id="{07D3C3C4-5E61-794D-11FB-D061B6E06BF0}"/>
              </a:ext>
            </a:extLst>
          </p:cNvPr>
          <p:cNvSpPr txBox="1"/>
          <p:nvPr/>
        </p:nvSpPr>
        <p:spPr>
          <a:xfrm>
            <a:off x="226077" y="5154305"/>
            <a:ext cx="3550444" cy="646331"/>
          </a:xfrm>
          <a:prstGeom prst="rect">
            <a:avLst/>
          </a:prstGeom>
          <a:solidFill>
            <a:srgbClr val="DAE3F3">
              <a:alpha val="50196"/>
            </a:srgbClr>
          </a:solidFill>
        </p:spPr>
        <p:txBody>
          <a:bodyPr wrap="square" rtlCol="0">
            <a:spAutoFit/>
          </a:bodyPr>
          <a:lstStyle/>
          <a:p>
            <a:pPr algn="ctr"/>
            <a:r>
              <a:rPr lang="tr-TR" dirty="0"/>
              <a:t>Bu görsel yapay zekâ ile oluşturulmuştur.</a:t>
            </a:r>
          </a:p>
        </p:txBody>
      </p:sp>
    </p:spTree>
    <p:extLst>
      <p:ext uri="{BB962C8B-B14F-4D97-AF65-F5344CB8AC3E}">
        <p14:creationId xmlns:p14="http://schemas.microsoft.com/office/powerpoint/2010/main" val="39083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03EFC-A9F5-4E6E-0585-25838CB0A9A3}"/>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7FD3F02-5D59-0BAC-97DD-C47CC85EE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7DA4B05C-70B4-4F90-7429-BAB91DD717EE}"/>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B40C59D9-E9F4-1AE8-27E0-7D1488645246}"/>
              </a:ext>
            </a:extLst>
          </p:cNvPr>
          <p:cNvSpPr txBox="1"/>
          <p:nvPr/>
        </p:nvSpPr>
        <p:spPr>
          <a:xfrm>
            <a:off x="4001765" y="1726696"/>
            <a:ext cx="7919187" cy="3170099"/>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Bedir Savaşı’nda esirler arasında Hz. Muhammed’in (s.a.v.) amcası Abbas da vardı.  Esirler tazminat ödeyerek özgürlüğüne kavuşabiliyordu. Abbas, Hz. Muhammed’in amcası olduğu için tazminatsız salıverilmesi teklif edilmişti. Hz. Peygamber (s.a.v.), “Hayır, böyle bir şey olamaz, onun ödemek zorunda olduğu tazminatın bir dirhemi bile bağışlanamaz.” demişti.</a:t>
            </a:r>
          </a:p>
        </p:txBody>
      </p:sp>
      <p:sp>
        <p:nvSpPr>
          <p:cNvPr id="10" name="Metin kutusu 9">
            <a:extLst>
              <a:ext uri="{FF2B5EF4-FFF2-40B4-BE49-F238E27FC236}">
                <a16:creationId xmlns:a16="http://schemas.microsoft.com/office/drawing/2014/main" id="{7EA9885B-F457-A921-D53A-07C16E4CBED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4D73CFAE-8287-FD33-BB22-C0A57F803500}"/>
              </a:ext>
            </a:extLst>
          </p:cNvPr>
          <p:cNvSpPr/>
          <p:nvPr/>
        </p:nvSpPr>
        <p:spPr>
          <a:xfrm>
            <a:off x="4015481" y="729000"/>
            <a:ext cx="24415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- 3</a:t>
            </a:r>
          </a:p>
        </p:txBody>
      </p:sp>
      <p:pic>
        <p:nvPicPr>
          <p:cNvPr id="6" name="Resim 5" descr="dış mekan, gökyüzü, rüzgarla biçimlenmiş toprak, kum içeren bir resim&#10;&#10;Açıklama otomatik olarak oluşturuldu">
            <a:extLst>
              <a:ext uri="{FF2B5EF4-FFF2-40B4-BE49-F238E27FC236}">
                <a16:creationId xmlns:a16="http://schemas.microsoft.com/office/drawing/2014/main" id="{2FCC4C78-B9D5-ED7E-CB1C-E286DD25A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Tree>
    <p:extLst>
      <p:ext uri="{BB962C8B-B14F-4D97-AF65-F5344CB8AC3E}">
        <p14:creationId xmlns:p14="http://schemas.microsoft.com/office/powerpoint/2010/main" val="13830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73E01-7811-AFA0-A1AF-A425C1C2F72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A7CE340-A828-C3EB-3F4F-799F396C8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39E0D7B-10A5-B29A-8A91-0F0A48AD29DD}"/>
              </a:ext>
            </a:extLst>
          </p:cNvPr>
          <p:cNvSpPr txBox="1"/>
          <p:nvPr/>
        </p:nvSpPr>
        <p:spPr>
          <a:xfrm>
            <a:off x="459771" y="60943"/>
            <a:ext cx="859982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5. KONU: HZ. MUHAMMED’İN (S.A.V.) HAKKI GÖZETMEDEKİ HASSASİYETİ</a:t>
            </a:r>
          </a:p>
        </p:txBody>
      </p:sp>
      <p:sp>
        <p:nvSpPr>
          <p:cNvPr id="4" name="Metin kutusu 3">
            <a:extLst>
              <a:ext uri="{FF2B5EF4-FFF2-40B4-BE49-F238E27FC236}">
                <a16:creationId xmlns:a16="http://schemas.microsoft.com/office/drawing/2014/main" id="{EA011C65-07D4-5128-4991-EC65FC8A5306}"/>
              </a:ext>
            </a:extLst>
          </p:cNvPr>
          <p:cNvSpPr txBox="1"/>
          <p:nvPr/>
        </p:nvSpPr>
        <p:spPr>
          <a:xfrm>
            <a:off x="4015482" y="1725667"/>
            <a:ext cx="7919187" cy="3539430"/>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Peygamberimiz (s.a.v.) torunları Hasan ve Hüseyin aynı anda Peygamberimiz ’den (s.a.v.) su istediler. Peygamberimiz (s.a.v.) önce Hasan'a sonra da Hüseyin'e su verdi. Bunun üzerine Hz. Fatıma, "Babacığım suyu neden önce Hasan'a verdin. Hasan'ı daha mı çok seviyorsun” diye sordu. Peygamberimiz: “Hayır, ilk önce suyu Hasan istedi" cevabını verdi. </a:t>
            </a:r>
          </a:p>
        </p:txBody>
      </p:sp>
      <p:sp>
        <p:nvSpPr>
          <p:cNvPr id="10" name="Metin kutusu 9">
            <a:extLst>
              <a:ext uri="{FF2B5EF4-FFF2-40B4-BE49-F238E27FC236}">
                <a16:creationId xmlns:a16="http://schemas.microsoft.com/office/drawing/2014/main" id="{029DA3DE-CAAB-9560-D54A-CAD31E95BAA6}"/>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topraktan çanak çömlek, seramik, çömlekçilik, çırpma kasesi içeren bir resim&#10;&#10;Açıklama otomatik olarak oluşturuldu">
            <a:extLst>
              <a:ext uri="{FF2B5EF4-FFF2-40B4-BE49-F238E27FC236}">
                <a16:creationId xmlns:a16="http://schemas.microsoft.com/office/drawing/2014/main" id="{7219DF4C-7706-C107-E5A3-F719CA3E0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97B01DE0-C806-6B6C-82F2-DBA86470A144}"/>
              </a:ext>
            </a:extLst>
          </p:cNvPr>
          <p:cNvSpPr/>
          <p:nvPr/>
        </p:nvSpPr>
        <p:spPr>
          <a:xfrm>
            <a:off x="4015481" y="729000"/>
            <a:ext cx="244159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- 4</a:t>
            </a:r>
          </a:p>
        </p:txBody>
      </p:sp>
    </p:spTree>
    <p:extLst>
      <p:ext uri="{BB962C8B-B14F-4D97-AF65-F5344CB8AC3E}">
        <p14:creationId xmlns:p14="http://schemas.microsoft.com/office/powerpoint/2010/main" val="27238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2288</Words>
  <Application>Microsoft Office PowerPoint</Application>
  <PresentationFormat>Geniş ekran</PresentationFormat>
  <Paragraphs>265</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68</cp:revision>
  <dcterms:created xsi:type="dcterms:W3CDTF">2023-08-29T09:05:15Z</dcterms:created>
  <dcterms:modified xsi:type="dcterms:W3CDTF">2024-03-01T16:34:19Z</dcterms:modified>
</cp:coreProperties>
</file>