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0" r:id="rId3"/>
    <p:sldId id="285" r:id="rId4"/>
    <p:sldId id="308" r:id="rId5"/>
    <p:sldId id="309" r:id="rId6"/>
    <p:sldId id="310" r:id="rId7"/>
    <p:sldId id="311" r:id="rId8"/>
    <p:sldId id="312" r:id="rId9"/>
    <p:sldId id="313" r:id="rId10"/>
    <p:sldId id="267" r:id="rId11"/>
    <p:sldId id="271" r:id="rId12"/>
    <p:sldId id="272" r:id="rId13"/>
    <p:sldId id="306" r:id="rId14"/>
    <p:sldId id="307" r:id="rId15"/>
    <p:sldId id="260" r:id="rId16"/>
    <p:sldId id="284" r:id="rId17"/>
    <p:sldId id="264" r:id="rId18"/>
    <p:sldId id="265" r:id="rId19"/>
    <p:sldId id="269" r:id="rId20"/>
    <p:sldId id="268" r:id="rId21"/>
    <p:sldId id="25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29.02.2024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29.02.2024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yazı tipi, ekran görüntüsü, grafik içeren bir resim&#10;&#10;Açıklama otomatik olarak oluşturuldu">
            <a:extLst>
              <a:ext uri="{FF2B5EF4-FFF2-40B4-BE49-F238E27FC236}">
                <a16:creationId xmlns:a16="http://schemas.microsoft.com/office/drawing/2014/main" id="{AAB2D89A-3889-5B7F-FE5E-1E2C8A479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923330"/>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DEFCD36-CCE9-C45F-EBC5-89C82824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387246" y="2939852"/>
            <a:ext cx="11417509" cy="2970044"/>
          </a:xfrm>
          <a:prstGeom prst="rect">
            <a:avLst/>
          </a:prstGeom>
          <a:noFill/>
          <a:ln>
            <a:noFill/>
          </a:ln>
        </p:spPr>
        <p:txBody>
          <a:bodyPr wrap="square" rtlCol="0">
            <a:spAutoFit/>
          </a:bodyPr>
          <a:lstStyle/>
          <a:p>
            <a:pPr algn="ctr">
              <a:spcAft>
                <a:spcPts val="600"/>
              </a:spcAft>
            </a:pPr>
            <a:r>
              <a:rPr lang="tr-TR" sz="2600" dirty="0">
                <a:latin typeface="Arial" panose="020B0604020202020204" pitchFamily="34" charset="0"/>
                <a:cs typeface="Arial" panose="020B0604020202020204" pitchFamily="34" charset="0"/>
              </a:rPr>
              <a:t>İslam’da yersiz kahramanlık gösterisi hoş karşılanmaz. Gözü kapalı tehlikelere atılmak ve körü körüne cüret göstermek mümine yakışmaz. Gurur ve gösteriş için yapılan cesaret mekruhtur. Peygamberimiz savaşlarda cengâverlik gösteren ve yara aldığı için intihar eden bir adamın cehennemlik olduğunu belirtmiştir. Kur’an-ı Kerim’e göre mümin tehditler karşısında metanetle cesaretini korur ve savaş ortamında bile aşırıya gitmez ve zafer sonrasında adalet ve af yolunu tutar. </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6525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3" name="Freeform 11">
            <a:extLst>
              <a:ext uri="{FF2B5EF4-FFF2-40B4-BE49-F238E27FC236}">
                <a16:creationId xmlns:a16="http://schemas.microsoft.com/office/drawing/2014/main" id="{4E890130-B633-46D1-C634-FC2ACC5AD764}"/>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96D59680-FAFA-D593-CA7D-41B1567C65DB}"/>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Uyarı</a:t>
            </a:r>
          </a:p>
        </p:txBody>
      </p:sp>
      <p:sp>
        <p:nvSpPr>
          <p:cNvPr id="7" name="Metin kutusu 6">
            <a:extLst>
              <a:ext uri="{FF2B5EF4-FFF2-40B4-BE49-F238E27FC236}">
                <a16:creationId xmlns:a16="http://schemas.microsoft.com/office/drawing/2014/main" id="{BF2ABE08-B869-6595-D040-57B05609C3E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4194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3477875"/>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“Güçlü kimse, güreşte rakibini yenen değil, öfkelendiği zaman kendine hâkim olabilen kimsedir.”</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“Müminin durumu ne ilginçtir. Her hali kendisi için hayırlıdır. Bu durum yalnız mümine mahsustur. Başına sevinecek bir hal geldiğinde şükreder. Bu onun için hayır olur. Başına bir sıkıntı geldiğinde sabreder. Bu da onun için hayır olur.”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0" y="60943"/>
            <a:ext cx="802304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Hadisler</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Şükür ve sabır müminin ayırt edici özelliğidir.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33253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Hadislerin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2" y="2993127"/>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Özdenetimli</a:t>
            </a:r>
            <a:r>
              <a:rPr lang="tr-TR" sz="3000" dirty="0">
                <a:latin typeface="Arial" panose="020B0604020202020204" pitchFamily="34" charset="0"/>
                <a:cs typeface="Arial" panose="020B0604020202020204" pitchFamily="34" charset="0"/>
              </a:rPr>
              <a:t> olmak Peygamberimizin (s.a.v.) bir nasihatidir.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2" y="3796054"/>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Nefsine hakim olmak güçlü kişilerin yapabileceği bir iştir.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A536-6995-5F16-1D50-F342505CEF3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C68AB79-3818-38CB-F45E-345169FE9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1EA5A704-6814-D821-8C1F-604B9744DD40}"/>
              </a:ext>
            </a:extLst>
          </p:cNvPr>
          <p:cNvSpPr txBox="1"/>
          <p:nvPr/>
        </p:nvSpPr>
        <p:spPr>
          <a:xfrm>
            <a:off x="457641" y="2035452"/>
            <a:ext cx="11276718" cy="4093428"/>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“Size savaş açanlarla Allah yolunda çarpışın. Fakat haksız saldırıda bulunmayın. Muhakkak ki Allah haddi aşanları ve haksız saldırıda bulunanları sevmez…”</a:t>
            </a:r>
          </a:p>
          <a:p>
            <a:pPr algn="ctr">
              <a:spcAft>
                <a:spcPts val="600"/>
              </a:spcAft>
            </a:pPr>
            <a:r>
              <a:rPr lang="tr-TR" sz="3000" dirty="0">
                <a:latin typeface="Arial" panose="020B0604020202020204" pitchFamily="34" charset="0"/>
                <a:cs typeface="Arial" panose="020B0604020202020204" pitchFamily="34" charset="0"/>
              </a:rPr>
              <a:t>(Bakara suresi 190. ayet)</a:t>
            </a:r>
          </a:p>
          <a:p>
            <a:pPr algn="ctr">
              <a:spcAft>
                <a:spcPts val="600"/>
              </a:spcAft>
            </a:pPr>
            <a:endParaRPr lang="tr-TR" sz="3000" dirty="0">
              <a:latin typeface="Arial" panose="020B0604020202020204" pitchFamily="34" charset="0"/>
              <a:cs typeface="Arial" panose="020B0604020202020204" pitchFamily="34" charset="0"/>
            </a:endParaRPr>
          </a:p>
          <a:p>
            <a:pPr algn="ctr">
              <a:spcAft>
                <a:spcPts val="600"/>
              </a:spcAft>
            </a:pPr>
            <a:r>
              <a:rPr lang="tr-TR" sz="3000" dirty="0">
                <a:latin typeface="Arial" panose="020B0604020202020204" pitchFamily="34" charset="0"/>
                <a:cs typeface="Arial" panose="020B0604020202020204" pitchFamily="34" charset="0"/>
              </a:rPr>
              <a:t>“... Bir kere de karar verip azmettin mi, artık Allah’a dayanıp güven. Şüphesiz Allah, tevekkül edenleri sever.”</a:t>
            </a:r>
          </a:p>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Âl</a:t>
            </a:r>
            <a:r>
              <a:rPr lang="tr-TR" sz="3000" dirty="0">
                <a:latin typeface="Arial" panose="020B0604020202020204" pitchFamily="34" charset="0"/>
                <a:cs typeface="Arial" panose="020B0604020202020204" pitchFamily="34" charset="0"/>
              </a:rPr>
              <a:t>-i İmrân suresi, 159. ayet)</a:t>
            </a:r>
          </a:p>
        </p:txBody>
      </p:sp>
      <p:sp>
        <p:nvSpPr>
          <p:cNvPr id="2" name="Metin kutusu 1">
            <a:extLst>
              <a:ext uri="{FF2B5EF4-FFF2-40B4-BE49-F238E27FC236}">
                <a16:creationId xmlns:a16="http://schemas.microsoft.com/office/drawing/2014/main" id="{CBF018AE-D499-FC1A-BD93-F404AF536F51}"/>
              </a:ext>
            </a:extLst>
          </p:cNvPr>
          <p:cNvSpPr txBox="1"/>
          <p:nvPr/>
        </p:nvSpPr>
        <p:spPr>
          <a:xfrm>
            <a:off x="459771" y="60943"/>
            <a:ext cx="827626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grpSp>
        <p:nvGrpSpPr>
          <p:cNvPr id="3" name="Grup 2">
            <a:extLst>
              <a:ext uri="{FF2B5EF4-FFF2-40B4-BE49-F238E27FC236}">
                <a16:creationId xmlns:a16="http://schemas.microsoft.com/office/drawing/2014/main" id="{6E96016C-E4BE-65A8-11C1-D2ED3F199060}"/>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92B22A09-1DA8-7F5D-B2B9-3E05E33FBE8E}"/>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B9DEC603-CB96-7541-AB77-2BCC9C6D2C09}"/>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1D26F9A4-24E8-51D5-BBD3-2CCF75A3AC1A}"/>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Ayetler</a:t>
              </a:r>
            </a:p>
          </p:txBody>
        </p:sp>
      </p:grpSp>
      <p:sp>
        <p:nvSpPr>
          <p:cNvPr id="10" name="Metin kutusu 9">
            <a:extLst>
              <a:ext uri="{FF2B5EF4-FFF2-40B4-BE49-F238E27FC236}">
                <a16:creationId xmlns:a16="http://schemas.microsoft.com/office/drawing/2014/main" id="{3967D0F2-91D8-E37A-8431-26549C0A880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0988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5583-8BF8-ED00-FFCA-F1FC71D49CF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8DAE470-1D9C-05BA-633A-42942973D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2FB0E715-707C-EB5C-B7B9-6EA22A4E40B6}"/>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Cesaret ve yiğitlikte ölçülü olmak dini bir ilkedir. </a:t>
            </a:r>
          </a:p>
        </p:txBody>
      </p:sp>
      <p:sp>
        <p:nvSpPr>
          <p:cNvPr id="2" name="Metin kutusu 1">
            <a:extLst>
              <a:ext uri="{FF2B5EF4-FFF2-40B4-BE49-F238E27FC236}">
                <a16:creationId xmlns:a16="http://schemas.microsoft.com/office/drawing/2014/main" id="{10AC517B-305E-960D-6BDD-76E33C9D979E}"/>
              </a:ext>
            </a:extLst>
          </p:cNvPr>
          <p:cNvSpPr txBox="1"/>
          <p:nvPr/>
        </p:nvSpPr>
        <p:spPr>
          <a:xfrm>
            <a:off x="459772" y="60943"/>
            <a:ext cx="813558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grpSp>
        <p:nvGrpSpPr>
          <p:cNvPr id="3" name="Grup 2">
            <a:extLst>
              <a:ext uri="{FF2B5EF4-FFF2-40B4-BE49-F238E27FC236}">
                <a16:creationId xmlns:a16="http://schemas.microsoft.com/office/drawing/2014/main" id="{D40EE0EB-484F-D8F5-EE08-D630131661F4}"/>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35D5FA4A-9FF6-FB48-6E92-5443D710E0ED}"/>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A1D7C6A7-45F3-2041-485D-0A8CDEE3375E}"/>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Ayetin</a:t>
              </a:r>
            </a:p>
          </p:txBody>
        </p:sp>
        <p:sp>
          <p:nvSpPr>
            <p:cNvPr id="9" name="Metin kutusu 8">
              <a:extLst>
                <a:ext uri="{FF2B5EF4-FFF2-40B4-BE49-F238E27FC236}">
                  <a16:creationId xmlns:a16="http://schemas.microsoft.com/office/drawing/2014/main" id="{1D5DD143-6532-8B0A-54BB-DA25A1E1EBF5}"/>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B9C63990-DC5D-1A74-5D33-0067832427ED}"/>
              </a:ext>
            </a:extLst>
          </p:cNvPr>
          <p:cNvSpPr txBox="1"/>
          <p:nvPr/>
        </p:nvSpPr>
        <p:spPr>
          <a:xfrm>
            <a:off x="774492" y="2993127"/>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Azimli ve kararlı olmak Kur’an’ın bir buyruğudur.</a:t>
            </a:r>
          </a:p>
        </p:txBody>
      </p:sp>
      <p:sp>
        <p:nvSpPr>
          <p:cNvPr id="11" name="Metin kutusu 10">
            <a:extLst>
              <a:ext uri="{FF2B5EF4-FFF2-40B4-BE49-F238E27FC236}">
                <a16:creationId xmlns:a16="http://schemas.microsoft.com/office/drawing/2014/main" id="{BDE245CF-31AC-6E20-1BEB-202F1FF1ECF7}"/>
              </a:ext>
            </a:extLst>
          </p:cNvPr>
          <p:cNvSpPr txBox="1"/>
          <p:nvPr/>
        </p:nvSpPr>
        <p:spPr>
          <a:xfrm>
            <a:off x="774491" y="3796054"/>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Kendi varlığını korumak adına müdafaa etmek gerekir.</a:t>
            </a:r>
          </a:p>
        </p:txBody>
      </p:sp>
      <p:sp>
        <p:nvSpPr>
          <p:cNvPr id="12" name="Metin kutusu 11">
            <a:extLst>
              <a:ext uri="{FF2B5EF4-FFF2-40B4-BE49-F238E27FC236}">
                <a16:creationId xmlns:a16="http://schemas.microsoft.com/office/drawing/2014/main" id="{B9C4C9CE-C28F-594B-A35E-15BEA880782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80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80" y="3752216"/>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201150"/>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Peygamberimiz, sabrının yanında aynı zamanda cesaretliydi. Müşriklerin onca tehditlerine boyun eğmemiş, sabır ve cesaretle dinini yaymaya devam etmiştir. Sonunda zafere ulaşan Peygamberimiz ve Müslümanlar olmuştur</a:t>
            </a:r>
          </a:p>
          <a:p>
            <a:pPr>
              <a:spcAft>
                <a:spcPts val="600"/>
              </a:spcAft>
            </a:pPr>
            <a:r>
              <a:rPr lang="tr-TR" sz="2200" b="1" dirty="0">
                <a:latin typeface="Arial" panose="020B0604020202020204" pitchFamily="34" charset="0"/>
                <a:cs typeface="Arial" panose="020B0604020202020204" pitchFamily="34" charset="0"/>
              </a:rPr>
              <a:t>Bu bilgide verilen mesaja Hz. Muhammed’in (s.a.v.) aşağıdaki davranışlarından hangisi örnek </a:t>
            </a:r>
            <a:r>
              <a:rPr lang="tr-TR" sz="2200" b="1" u="sng" dirty="0">
                <a:latin typeface="Arial" panose="020B0604020202020204" pitchFamily="34" charset="0"/>
                <a:cs typeface="Arial" panose="020B0604020202020204" pitchFamily="34" charset="0"/>
              </a:rPr>
              <a:t>gösterilemez</a:t>
            </a:r>
            <a:r>
              <a:rPr lang="tr-TR" sz="2200" b="1" dirty="0">
                <a:latin typeface="Arial" panose="020B0604020202020204" pitchFamily="34" charset="0"/>
                <a:cs typeface="Arial" panose="020B0604020202020204" pitchFamily="34" charset="0"/>
              </a:rPr>
              <a:t>? </a:t>
            </a:r>
          </a:p>
          <a:p>
            <a:pPr>
              <a:spcAft>
                <a:spcPts val="600"/>
              </a:spcAft>
            </a:pPr>
            <a:r>
              <a:rPr lang="tr-TR" sz="2200" dirty="0">
                <a:latin typeface="Arial" panose="020B0604020202020204" pitchFamily="34" charset="0"/>
                <a:cs typeface="Arial" panose="020B0604020202020204" pitchFamily="34" charset="0"/>
              </a:rPr>
              <a:t>A) Zulüm ve haksızlığın yaygın olduğu bir toplumda zayıf ve güçsüzlerin haklarını koruması </a:t>
            </a:r>
          </a:p>
          <a:p>
            <a:pPr>
              <a:spcAft>
                <a:spcPts val="600"/>
              </a:spcAft>
            </a:pPr>
            <a:r>
              <a:rPr lang="tr-TR" sz="2200" dirty="0">
                <a:latin typeface="Arial" panose="020B0604020202020204" pitchFamily="34" charset="0"/>
                <a:cs typeface="Arial" panose="020B0604020202020204" pitchFamily="34" charset="0"/>
              </a:rPr>
              <a:t>B) Alacağı kararlarda ve çözüm önerilerinde ortak akla değer vermesi, farklı görüşleri dikkate alması </a:t>
            </a:r>
          </a:p>
          <a:p>
            <a:pPr>
              <a:spcAft>
                <a:spcPts val="600"/>
              </a:spcAft>
            </a:pPr>
            <a:r>
              <a:rPr lang="tr-TR" sz="2200" dirty="0">
                <a:latin typeface="Arial" panose="020B0604020202020204" pitchFamily="34" charset="0"/>
                <a:cs typeface="Arial" panose="020B0604020202020204" pitchFamily="34" charset="0"/>
              </a:rPr>
              <a:t>C) En çetin savaşlarda bile geri adım atmadan ordusuna önderlik etmesi </a:t>
            </a:r>
          </a:p>
          <a:p>
            <a:pPr>
              <a:spcAft>
                <a:spcPts val="600"/>
              </a:spcAft>
            </a:pPr>
            <a:r>
              <a:rPr lang="tr-TR" sz="2200" dirty="0">
                <a:latin typeface="Arial" panose="020B0604020202020204" pitchFamily="34" charset="0"/>
                <a:cs typeface="Arial" panose="020B0604020202020204" pitchFamily="34" charset="0"/>
              </a:rPr>
              <a:t>D) Putperest bir toplumu Allah’tan başkasına kulluk etmemeye davet etmesi</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861389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569896"/>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3862596"/>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Peygamberimiz iki büyük destekçisi eşi Hz. Hatice (r.a.) ve amcası Ebu </a:t>
            </a:r>
            <a:r>
              <a:rPr lang="tr-TR" sz="2200" dirty="0" err="1">
                <a:latin typeface="Arial" panose="020B0604020202020204" pitchFamily="34" charset="0"/>
                <a:cs typeface="Arial" panose="020B0604020202020204" pitchFamily="34" charset="0"/>
              </a:rPr>
              <a:t>Talib’i</a:t>
            </a:r>
            <a:r>
              <a:rPr lang="tr-TR" sz="2200" dirty="0">
                <a:latin typeface="Arial" panose="020B0604020202020204" pitchFamily="34" charset="0"/>
                <a:cs typeface="Arial" panose="020B0604020202020204" pitchFamily="34" charset="0"/>
              </a:rPr>
              <a:t> kaybetmenin üzüntüsünü üzerinden atamamışken tebliğ için </a:t>
            </a:r>
            <a:r>
              <a:rPr lang="tr-TR" sz="2200" dirty="0" err="1">
                <a:latin typeface="Arial" panose="020B0604020202020204" pitchFamily="34" charset="0"/>
                <a:cs typeface="Arial" panose="020B0604020202020204" pitchFamily="34" charset="0"/>
              </a:rPr>
              <a:t>Taif’e</a:t>
            </a:r>
            <a:r>
              <a:rPr lang="tr-TR" sz="2200" dirty="0">
                <a:latin typeface="Arial" panose="020B0604020202020204" pitchFamily="34" charset="0"/>
                <a:cs typeface="Arial" panose="020B0604020202020204" pitchFamily="34" charset="0"/>
              </a:rPr>
              <a:t> gitmiş, burada kötü karşılanmıştır. Taşlanmasına ve ayaklarının kanlar içinde kalmasına rağmen sebatını bozmamış ve ümitsizliğe düşmemiştir.</a:t>
            </a:r>
          </a:p>
          <a:p>
            <a:pPr algn="just">
              <a:spcAft>
                <a:spcPts val="600"/>
              </a:spcAft>
            </a:pPr>
            <a:r>
              <a:rPr lang="tr-TR" sz="2200" b="1" dirty="0">
                <a:latin typeface="Arial" panose="020B0604020202020204" pitchFamily="34" charset="0"/>
                <a:cs typeface="Arial" panose="020B0604020202020204" pitchFamily="34" charset="0"/>
              </a:rPr>
              <a:t>Bu bilgiden hareketle Hz. Muhammed’in (s.a.v.) aşağıdakilerden hangisi bakımından örnek olduğu söylenebilir? </a:t>
            </a:r>
          </a:p>
          <a:p>
            <a:pPr algn="just">
              <a:spcAft>
                <a:spcPts val="600"/>
              </a:spcAft>
            </a:pPr>
            <a:r>
              <a:rPr lang="tr-TR" sz="2200" dirty="0">
                <a:latin typeface="Arial" panose="020B0604020202020204" pitchFamily="34" charset="0"/>
                <a:cs typeface="Arial" panose="020B0604020202020204" pitchFamily="34" charset="0"/>
              </a:rPr>
              <a:t>A) Şecaat </a:t>
            </a:r>
          </a:p>
          <a:p>
            <a:pPr algn="just">
              <a:spcAft>
                <a:spcPts val="600"/>
              </a:spcAft>
            </a:pPr>
            <a:r>
              <a:rPr lang="tr-TR" sz="2200" dirty="0">
                <a:latin typeface="Arial" panose="020B0604020202020204" pitchFamily="34" charset="0"/>
                <a:cs typeface="Arial" panose="020B0604020202020204" pitchFamily="34" charset="0"/>
              </a:rPr>
              <a:t>B) Sıdk </a:t>
            </a:r>
          </a:p>
          <a:p>
            <a:pPr algn="just">
              <a:spcAft>
                <a:spcPts val="600"/>
              </a:spcAft>
            </a:pPr>
            <a:r>
              <a:rPr lang="tr-TR" sz="2200" dirty="0">
                <a:latin typeface="Arial" panose="020B0604020202020204" pitchFamily="34" charset="0"/>
                <a:cs typeface="Arial" panose="020B0604020202020204" pitchFamily="34" charset="0"/>
              </a:rPr>
              <a:t>C) Müşavere </a:t>
            </a:r>
          </a:p>
          <a:p>
            <a:pPr algn="just">
              <a:spcAft>
                <a:spcPts val="600"/>
              </a:spcAft>
            </a:pPr>
            <a:r>
              <a:rPr lang="tr-TR" sz="2200" dirty="0">
                <a:latin typeface="Arial" panose="020B0604020202020204" pitchFamily="34" charset="0"/>
                <a:cs typeface="Arial" panose="020B0604020202020204" pitchFamily="34" charset="0"/>
              </a:rPr>
              <a:t>D) Azim</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1" y="60943"/>
            <a:ext cx="883897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00258112-3221-6D62-5067-817B840CB847}"/>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9CA8B195-DC81-5874-632B-E37302A3D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576067"/>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3862596"/>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Enes b. Mâlik’in (r.a.) anlattığına göre bir gece Medine halkı yüksek bir ses duyarak korkmuş ve sesin geldiği tarafa doğru gitmişlerdi. Bir atın üstüne atlayarak hepsinden önce sesin geldiği yöne atını süren Hz. Peygamber (s.a.v.) ise dönerken onlara rastlamış ve boynunda kılıcıyla onları “Korkmayın, korkmayın!” diye teskin etmişti.</a:t>
            </a:r>
          </a:p>
          <a:p>
            <a:pPr algn="just">
              <a:spcAft>
                <a:spcPts val="600"/>
              </a:spcAft>
            </a:pPr>
            <a:r>
              <a:rPr lang="tr-TR" sz="2200" b="1" dirty="0">
                <a:latin typeface="Arial" panose="020B0604020202020204" pitchFamily="34" charset="0"/>
                <a:cs typeface="Arial" panose="020B0604020202020204" pitchFamily="34" charset="0"/>
              </a:rPr>
              <a:t>Bu örnek olay Hz. Muhammed’in (s.a.v.) hangi yönüne işaret etmektedir? </a:t>
            </a:r>
          </a:p>
          <a:p>
            <a:pPr algn="just">
              <a:spcAft>
                <a:spcPts val="600"/>
              </a:spcAft>
            </a:pPr>
            <a:r>
              <a:rPr lang="tr-TR" sz="2200" dirty="0">
                <a:latin typeface="Arial" panose="020B0604020202020204" pitchFamily="34" charset="0"/>
                <a:cs typeface="Arial" panose="020B0604020202020204" pitchFamily="34" charset="0"/>
              </a:rPr>
              <a:t>A) Zamanını iyi değerlendirmesi </a:t>
            </a:r>
          </a:p>
          <a:p>
            <a:pPr algn="just">
              <a:spcAft>
                <a:spcPts val="600"/>
              </a:spcAft>
            </a:pPr>
            <a:r>
              <a:rPr lang="tr-TR" sz="2200" dirty="0">
                <a:latin typeface="Arial" panose="020B0604020202020204" pitchFamily="34" charset="0"/>
                <a:cs typeface="Arial" panose="020B0604020202020204" pitchFamily="34" charset="0"/>
              </a:rPr>
              <a:t>B) Kararlı olduğu </a:t>
            </a:r>
          </a:p>
          <a:p>
            <a:pPr algn="just">
              <a:spcAft>
                <a:spcPts val="600"/>
              </a:spcAft>
            </a:pPr>
            <a:r>
              <a:rPr lang="tr-TR" sz="2200" dirty="0">
                <a:latin typeface="Arial" panose="020B0604020202020204" pitchFamily="34" charset="0"/>
                <a:cs typeface="Arial" panose="020B0604020202020204" pitchFamily="34" charset="0"/>
              </a:rPr>
              <a:t>C) Danışarak iş yapması </a:t>
            </a:r>
          </a:p>
          <a:p>
            <a:pPr algn="just">
              <a:spcAft>
                <a:spcPts val="600"/>
              </a:spcAft>
            </a:pPr>
            <a:r>
              <a:rPr lang="tr-TR" sz="2200" dirty="0">
                <a:latin typeface="Arial" panose="020B0604020202020204" pitchFamily="34" charset="0"/>
                <a:cs typeface="Arial" panose="020B0604020202020204" pitchFamily="34" charset="0"/>
              </a:rPr>
              <a:t>D) Cesaretli olduğu</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803711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2" name="Metin kutusu 1">
            <a:extLst>
              <a:ext uri="{FF2B5EF4-FFF2-40B4-BE49-F238E27FC236}">
                <a16:creationId xmlns:a16="http://schemas.microsoft.com/office/drawing/2014/main" id="{F5E02864-156A-CA11-6895-8C7AB4F2C3DD}"/>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93864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1518392849"/>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Peygamberimiz m</a:t>
                      </a:r>
                      <a:r>
                        <a:rPr lang="tr-TR" sz="1800" dirty="0">
                          <a:latin typeface="Arial" panose="020B0604020202020204" pitchFamily="34" charset="0"/>
                          <a:cs typeface="Arial" panose="020B0604020202020204" pitchFamily="34" charset="0"/>
                        </a:rPr>
                        <a:t>üşriklerin onca tehditlerine boyun eğmemiş, sabır ve cesaretle dinini yaymaya devam etmiştir. </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latin typeface="Arial" panose="020B0604020202020204" pitchFamily="34" charset="0"/>
                          <a:ea typeface="+mn-ea"/>
                          <a:cs typeface="Arial" panose="020B0604020202020204" pitchFamily="34" charset="0"/>
                        </a:rPr>
                        <a:t>Allah’ın Elçisi, amacının peygamberlik görevini yerine getirmek değil dünyevi şeyler olduğunu ifade etti</a:t>
                      </a: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r>
                        <a:rPr lang="tr-TR" sz="1800" kern="1200" dirty="0">
                          <a:solidFill>
                            <a:schemeClr val="tx1"/>
                          </a:solidFill>
                          <a:latin typeface="Arial" panose="020B0604020202020204" pitchFamily="34" charset="0"/>
                          <a:ea typeface="+mn-ea"/>
                          <a:cs typeface="Arial" panose="020B0604020202020204" pitchFamily="34" charset="0"/>
                        </a:rPr>
                        <a:t>İstikamet</a:t>
                      </a:r>
                      <a:r>
                        <a:rPr lang="tr-TR" sz="1800" kern="1200" baseline="0" dirty="0">
                          <a:solidFill>
                            <a:schemeClr val="tx1"/>
                          </a:solidFill>
                          <a:latin typeface="Arial" panose="020B0604020202020204" pitchFamily="34" charset="0"/>
                          <a:ea typeface="+mn-ea"/>
                          <a:cs typeface="Arial" panose="020B0604020202020204" pitchFamily="34" charset="0"/>
                        </a:rPr>
                        <a:t> s</a:t>
                      </a:r>
                      <a:r>
                        <a:rPr lang="tr-TR" sz="1800" kern="1200" dirty="0">
                          <a:solidFill>
                            <a:schemeClr val="tx1"/>
                          </a:solidFill>
                          <a:latin typeface="Arial" panose="020B0604020202020204" pitchFamily="34" charset="0"/>
                          <a:ea typeface="+mn-ea"/>
                          <a:cs typeface="Arial" panose="020B0604020202020204" pitchFamily="34" charset="0"/>
                        </a:rPr>
                        <a:t>ırat-ı müstakim, yani dosdoğru yol üzere olmak, belli bir yönde devam etmek demektir.</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indent="0" algn="l"/>
                      <a:r>
                        <a:rPr lang="tr-TR" sz="1800" kern="1200" dirty="0">
                          <a:solidFill>
                            <a:schemeClr val="tx1"/>
                          </a:solidFill>
                          <a:latin typeface="Arial" panose="020B0604020202020204" pitchFamily="34" charset="0"/>
                          <a:ea typeface="+mn-ea"/>
                          <a:cs typeface="Arial" panose="020B0604020202020204" pitchFamily="34" charset="0"/>
                        </a:rPr>
                        <a:t>Kararlılık</a:t>
                      </a:r>
                      <a:r>
                        <a:rPr lang="tr-TR" sz="1800" kern="1200" baseline="0" dirty="0">
                          <a:solidFill>
                            <a:schemeClr val="tx1"/>
                          </a:solidFill>
                          <a:latin typeface="Arial" panose="020B0604020202020204" pitchFamily="34" charset="0"/>
                          <a:ea typeface="+mn-ea"/>
                          <a:cs typeface="Arial" panose="020B0604020202020204" pitchFamily="34" charset="0"/>
                        </a:rPr>
                        <a:t> b</a:t>
                      </a:r>
                      <a:r>
                        <a:rPr lang="tr-TR" sz="1800" kern="1200" dirty="0">
                          <a:solidFill>
                            <a:schemeClr val="tx1"/>
                          </a:solidFill>
                          <a:latin typeface="Arial" panose="020B0604020202020204" pitchFamily="34" charset="0"/>
                          <a:ea typeface="+mn-ea"/>
                          <a:cs typeface="Arial" panose="020B0604020202020204" pitchFamily="34" charset="0"/>
                        </a:rPr>
                        <a:t>ir iş ve davranışta inatçılık göstermek, bir konuda</a:t>
                      </a:r>
                      <a:r>
                        <a:rPr lang="tr-TR" sz="1800" kern="1200" baseline="0" dirty="0">
                          <a:solidFill>
                            <a:schemeClr val="tx1"/>
                          </a:solidFill>
                          <a:latin typeface="Arial" panose="020B0604020202020204" pitchFamily="34" charset="0"/>
                          <a:ea typeface="+mn-ea"/>
                          <a:cs typeface="Arial" panose="020B0604020202020204" pitchFamily="34" charset="0"/>
                        </a:rPr>
                        <a:t> </a:t>
                      </a:r>
                      <a:r>
                        <a:rPr lang="tr-TR" sz="1800" kern="1200" dirty="0">
                          <a:solidFill>
                            <a:schemeClr val="tx1"/>
                          </a:solidFill>
                          <a:latin typeface="Arial" panose="020B0604020202020204" pitchFamily="34" charset="0"/>
                          <a:ea typeface="+mn-ea"/>
                          <a:cs typeface="Arial" panose="020B0604020202020204" pitchFamily="34" charset="0"/>
                        </a:rPr>
                        <a:t>düşünmeden peşin hükümlü olmaktır.</a:t>
                      </a: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1800" kern="1200" dirty="0">
                          <a:solidFill>
                            <a:schemeClr val="tx1"/>
                          </a:solidFill>
                          <a:latin typeface="Arial" panose="020B0604020202020204" pitchFamily="34" charset="0"/>
                          <a:ea typeface="+mn-ea"/>
                          <a:cs typeface="Arial" panose="020B0604020202020204" pitchFamily="34" charset="0"/>
                        </a:rPr>
                        <a:t>Hz. Muhammed (s.a.v.) dağılma tehlikesiyle karşı karşıya kalan ordunun toparlanmasını sabır ve cesaretiyle sağladı. </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800" dirty="0">
                          <a:latin typeface="Arial" panose="020B0604020202020204" pitchFamily="34" charset="0"/>
                          <a:cs typeface="Arial" panose="020B0604020202020204" pitchFamily="34" charset="0"/>
                        </a:rPr>
                        <a:t>Peygamberimiz cengâverlik gösteren ve yara aldığı için intihar eden bir adamın cehennemlik olduğunu belirtmiştir.</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İslam’da gözü kapalı tehlikelere atılmak ve körü körüne cüret göstermek</a:t>
                      </a:r>
                      <a:r>
                        <a:rPr lang="tr-TR" sz="1800" baseline="0" dirty="0">
                          <a:latin typeface="Arial" panose="020B0604020202020204" pitchFamily="34" charset="0"/>
                          <a:cs typeface="Arial" panose="020B0604020202020204" pitchFamily="34" charset="0"/>
                        </a:rPr>
                        <a:t> teşvik edilmektedir.</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10745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3396424" y="5596094"/>
            <a:ext cx="6125337"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a:off x="6210301" y="3721769"/>
            <a:ext cx="331927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rot="5400000">
            <a:off x="3436067" y="4185337"/>
            <a:ext cx="316715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0" y="1384209"/>
            <a:ext cx="685118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a:off x="6915150" y="2789370"/>
            <a:ext cx="260661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rot="5400000">
            <a:off x="1998488" y="4198157"/>
            <a:ext cx="3171091"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7750580" y="4200130"/>
            <a:ext cx="316715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3178019" y="4658934"/>
            <a:ext cx="224954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523680" y="3005648"/>
            <a:ext cx="265271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CESARET</a:t>
            </a:r>
          </a:p>
          <a:p>
            <a:pPr algn="ctr">
              <a:lnSpc>
                <a:spcPct val="150000"/>
              </a:lnSpc>
              <a:spcAft>
                <a:spcPts val="600"/>
              </a:spcAft>
            </a:pPr>
            <a:r>
              <a:rPr lang="tr-TR" b="1" dirty="0">
                <a:latin typeface="Arial" panose="020B0604020202020204" pitchFamily="34" charset="0"/>
                <a:cs typeface="Arial" panose="020B0604020202020204" pitchFamily="34" charset="0"/>
              </a:rPr>
              <a:t>ŞECAAT</a:t>
            </a:r>
          </a:p>
          <a:p>
            <a:pPr algn="ctr">
              <a:lnSpc>
                <a:spcPct val="150000"/>
              </a:lnSpc>
              <a:spcAft>
                <a:spcPts val="600"/>
              </a:spcAft>
            </a:pPr>
            <a:r>
              <a:rPr lang="tr-TR" b="1" dirty="0">
                <a:latin typeface="Arial" panose="020B0604020202020204" pitchFamily="34" charset="0"/>
                <a:cs typeface="Arial" panose="020B0604020202020204" pitchFamily="34" charset="0"/>
              </a:rPr>
              <a:t>AZİM</a:t>
            </a:r>
          </a:p>
          <a:p>
            <a:pPr algn="ctr">
              <a:lnSpc>
                <a:spcPct val="150000"/>
              </a:lnSpc>
              <a:spcAft>
                <a:spcPts val="600"/>
              </a:spcAft>
            </a:pPr>
            <a:r>
              <a:rPr lang="tr-TR" b="1" dirty="0">
                <a:latin typeface="Arial" panose="020B0604020202020204" pitchFamily="34" charset="0"/>
                <a:cs typeface="Arial" panose="020B0604020202020204" pitchFamily="34" charset="0"/>
              </a:rPr>
              <a:t>KARARLILIK</a:t>
            </a:r>
          </a:p>
          <a:p>
            <a:pPr algn="ctr">
              <a:lnSpc>
                <a:spcPct val="150000"/>
              </a:lnSpc>
              <a:spcAft>
                <a:spcPts val="600"/>
              </a:spcAft>
            </a:pPr>
            <a:r>
              <a:rPr lang="tr-TR" b="1" dirty="0">
                <a:latin typeface="Arial" panose="020B0604020202020204" pitchFamily="34" charset="0"/>
                <a:cs typeface="Arial" panose="020B0604020202020204" pitchFamily="34" charset="0"/>
              </a:rPr>
              <a:t>İSTİKRAR</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SABIR</a:t>
            </a:r>
          </a:p>
          <a:p>
            <a:pPr algn="ctr">
              <a:lnSpc>
                <a:spcPct val="150000"/>
              </a:lnSpc>
              <a:spcAft>
                <a:spcPts val="600"/>
              </a:spcAft>
            </a:pPr>
            <a:r>
              <a:rPr lang="tr-TR" b="1" dirty="0">
                <a:latin typeface="Arial" panose="020B0604020202020204" pitchFamily="34" charset="0"/>
                <a:cs typeface="Arial" panose="020B0604020202020204" pitchFamily="34" charset="0"/>
              </a:rPr>
              <a:t>SEBAT</a:t>
            </a:r>
          </a:p>
          <a:p>
            <a:pPr algn="ctr">
              <a:lnSpc>
                <a:spcPct val="150000"/>
              </a:lnSpc>
              <a:spcAft>
                <a:spcPts val="600"/>
              </a:spcAft>
            </a:pPr>
            <a:r>
              <a:rPr lang="tr-TR" b="1" dirty="0">
                <a:latin typeface="Arial" panose="020B0604020202020204" pitchFamily="34" charset="0"/>
                <a:cs typeface="Arial" panose="020B0604020202020204" pitchFamily="34" charset="0"/>
              </a:rPr>
              <a:t>METANET</a:t>
            </a:r>
          </a:p>
          <a:p>
            <a:pPr algn="ctr">
              <a:lnSpc>
                <a:spcPct val="150000"/>
              </a:lnSpc>
              <a:spcAft>
                <a:spcPts val="600"/>
              </a:spcAft>
            </a:pPr>
            <a:r>
              <a:rPr lang="tr-TR" b="1" dirty="0">
                <a:latin typeface="Arial" panose="020B0604020202020204" pitchFamily="34" charset="0"/>
                <a:cs typeface="Arial" panose="020B0604020202020204" pitchFamily="34" charset="0"/>
              </a:rPr>
              <a:t>İSTİKAMET</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graphicFrame>
        <p:nvGraphicFramePr>
          <p:cNvPr id="5" name="4 Tablo">
            <a:extLst>
              <a:ext uri="{FF2B5EF4-FFF2-40B4-BE49-F238E27FC236}">
                <a16:creationId xmlns:a16="http://schemas.microsoft.com/office/drawing/2014/main" id="{6458B0FA-38E7-CF67-9882-CF4318C461AB}"/>
              </a:ext>
            </a:extLst>
          </p:cNvPr>
          <p:cNvGraphicFramePr>
            <a:graphicFrameLocks noGrp="1"/>
          </p:cNvGraphicFramePr>
          <p:nvPr>
            <p:extLst>
              <p:ext uri="{D42A27DB-BD31-4B8C-83A1-F6EECF244321}">
                <p14:modId xmlns:p14="http://schemas.microsoft.com/office/powerpoint/2010/main" val="2633180436"/>
              </p:ext>
            </p:extLst>
          </p:nvPr>
        </p:nvGraphicFramePr>
        <p:xfrm>
          <a:off x="2496000" y="1341425"/>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K</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L</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L</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K</a:t>
                      </a:r>
                    </a:p>
                  </a:txBody>
                  <a:tcP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Ş</a:t>
                      </a:r>
                    </a:p>
                  </a:txBody>
                  <a:tcPr/>
                </a:tc>
                <a:tc>
                  <a:txBody>
                    <a:bodyPr/>
                    <a:lstStyle/>
                    <a:p>
                      <a:pPr algn="ctr"/>
                      <a:r>
                        <a:rPr lang="tr-TR" sz="2000" kern="1200" dirty="0">
                          <a:solidFill>
                            <a:schemeClr val="tx1"/>
                          </a:solidFill>
                          <a:latin typeface="+mn-lt"/>
                          <a:ea typeface="+mn-ea"/>
                          <a:cs typeface="+mn-cs"/>
                        </a:rPr>
                        <a:t>N</a:t>
                      </a:r>
                    </a:p>
                  </a:txBody>
                  <a:tcPr/>
                </a:tc>
                <a:tc>
                  <a:txBody>
                    <a:bodyPr/>
                    <a:lstStyle/>
                    <a:p>
                      <a:pPr algn="ctr"/>
                      <a:r>
                        <a:rPr lang="tr-TR" sz="2000" kern="1200" dirty="0">
                          <a:solidFill>
                            <a:schemeClr val="tx1"/>
                          </a:solidFill>
                          <a:latin typeface="+mn-lt"/>
                          <a:ea typeface="+mn-ea"/>
                          <a:cs typeface="+mn-cs"/>
                        </a:rPr>
                        <a:t>X</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K</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K</a:t>
                      </a:r>
                    </a:p>
                  </a:txBody>
                  <a:tcPr/>
                </a:tc>
                <a:extLst>
                  <a:ext uri="{0D108BD9-81ED-4DB2-BD59-A6C34878D82A}">
                    <a16:rowId xmlns:a16="http://schemas.microsoft.com/office/drawing/2014/main" val="10001"/>
                  </a:ext>
                </a:extLst>
              </a:tr>
              <a:tr h="468000">
                <a:tc>
                  <a:txBody>
                    <a:bodyPr/>
                    <a:lstStyle/>
                    <a:p>
                      <a:pPr algn="ctr"/>
                      <a:r>
                        <a:rPr lang="tr-TR" dirty="0">
                          <a:solidFill>
                            <a:schemeClr val="tx1"/>
                          </a:solidFill>
                        </a:rPr>
                        <a:t>E</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W</a:t>
                      </a:r>
                    </a:p>
                  </a:txBody>
                  <a:tcPr/>
                </a:tc>
                <a:tc>
                  <a:txBody>
                    <a:bodyPr/>
                    <a:lstStyle/>
                    <a:p>
                      <a:pPr algn="ctr"/>
                      <a:r>
                        <a:rPr lang="tr-TR" sz="2000" kern="1200" dirty="0">
                          <a:solidFill>
                            <a:schemeClr val="tx1"/>
                          </a:solidFill>
                          <a:latin typeface="+mn-lt"/>
                          <a:ea typeface="+mn-ea"/>
                          <a:cs typeface="+mn-cs"/>
                        </a:rPr>
                        <a:t>V</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S</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U</a:t>
                      </a:r>
                    </a:p>
                  </a:txBody>
                  <a:tcPr/>
                </a:tc>
                <a:tc>
                  <a:txBody>
                    <a:bodyPr/>
                    <a:lstStyle/>
                    <a:p>
                      <a:pPr algn="ctr"/>
                      <a:r>
                        <a:rPr lang="tr-TR" sz="2000" kern="1200" dirty="0">
                          <a:solidFill>
                            <a:schemeClr val="tx1"/>
                          </a:solidFill>
                          <a:latin typeface="+mn-lt"/>
                          <a:ea typeface="+mn-ea"/>
                          <a:cs typeface="+mn-cs"/>
                        </a:rPr>
                        <a:t>Z</a:t>
                      </a:r>
                    </a:p>
                  </a:txBody>
                  <a:tcPr/>
                </a:tc>
                <a:extLst>
                  <a:ext uri="{0D108BD9-81ED-4DB2-BD59-A6C34878D82A}">
                    <a16:rowId xmlns:a16="http://schemas.microsoft.com/office/drawing/2014/main" val="10002"/>
                  </a:ext>
                </a:extLst>
              </a:tr>
              <a:tr h="468000">
                <a:tc>
                  <a:txBody>
                    <a:bodyPr/>
                    <a:lstStyle/>
                    <a:p>
                      <a:pPr algn="ctr"/>
                      <a:r>
                        <a:rPr lang="tr-TR" dirty="0">
                          <a:solidFill>
                            <a:schemeClr val="tx1"/>
                          </a:solidFill>
                        </a:rPr>
                        <a:t>C</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C</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F</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Z</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M</a:t>
                      </a:r>
                    </a:p>
                  </a:txBody>
                  <a:tcPr/>
                </a:tc>
                <a:extLst>
                  <a:ext uri="{0D108BD9-81ED-4DB2-BD59-A6C34878D82A}">
                    <a16:rowId xmlns:a16="http://schemas.microsoft.com/office/drawing/2014/main" val="10003"/>
                  </a:ext>
                </a:extLst>
              </a:tr>
              <a:tr h="468000">
                <a:tc>
                  <a:txBody>
                    <a:bodyPr/>
                    <a:lstStyle/>
                    <a:p>
                      <a:pPr algn="ctr"/>
                      <a:r>
                        <a:rPr lang="tr-TR" dirty="0">
                          <a:solidFill>
                            <a:schemeClr val="tx1"/>
                          </a:solidFill>
                        </a:rPr>
                        <a:t>A</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Ö</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K</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J</a:t>
                      </a:r>
                    </a:p>
                  </a:txBody>
                  <a:tcPr/>
                </a:tc>
                <a:tc>
                  <a:txBody>
                    <a:bodyPr/>
                    <a:lstStyle/>
                    <a:p>
                      <a:pPr algn="ctr"/>
                      <a:r>
                        <a:rPr lang="tr-TR" sz="2000" kern="1200" dirty="0">
                          <a:solidFill>
                            <a:schemeClr val="tx1"/>
                          </a:solidFill>
                          <a:latin typeface="+mn-lt"/>
                          <a:ea typeface="+mn-ea"/>
                          <a:cs typeface="+mn-cs"/>
                        </a:rPr>
                        <a:t>E</a:t>
                      </a:r>
                    </a:p>
                  </a:txBody>
                  <a:tcPr/>
                </a:tc>
                <a:extLst>
                  <a:ext uri="{0D108BD9-81ED-4DB2-BD59-A6C34878D82A}">
                    <a16:rowId xmlns:a16="http://schemas.microsoft.com/office/drawing/2014/main" val="10004"/>
                  </a:ext>
                </a:extLst>
              </a:tr>
              <a:tr h="468000">
                <a:tc>
                  <a:txBody>
                    <a:bodyPr/>
                    <a:lstStyle/>
                    <a:p>
                      <a:pPr algn="ctr"/>
                      <a:r>
                        <a:rPr lang="tr-TR" dirty="0">
                          <a:solidFill>
                            <a:schemeClr val="tx1"/>
                          </a:solidFill>
                        </a:rPr>
                        <a:t>A</a:t>
                      </a:r>
                    </a:p>
                  </a:txBody>
                  <a:tcPr/>
                </a:tc>
                <a:tc>
                  <a:txBody>
                    <a:bodyPr/>
                    <a:lstStyle/>
                    <a:p>
                      <a:pPr algn="ctr"/>
                      <a:r>
                        <a:rPr lang="tr-TR" sz="2000" kern="1200" dirty="0">
                          <a:solidFill>
                            <a:schemeClr val="tx1"/>
                          </a:solidFill>
                          <a:latin typeface="+mn-lt"/>
                          <a:ea typeface="+mn-ea"/>
                          <a:cs typeface="+mn-cs"/>
                        </a:rPr>
                        <a:t>K</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S</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S</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B</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T</a:t>
                      </a:r>
                    </a:p>
                  </a:txBody>
                  <a:tcPr/>
                </a:tc>
                <a:extLst>
                  <a:ext uri="{0D108BD9-81ED-4DB2-BD59-A6C34878D82A}">
                    <a16:rowId xmlns:a16="http://schemas.microsoft.com/office/drawing/2014/main" val="10005"/>
                  </a:ext>
                </a:extLst>
              </a:tr>
              <a:tr h="468000">
                <a:tc>
                  <a:txBody>
                    <a:bodyPr/>
                    <a:lstStyle/>
                    <a:p>
                      <a:pPr algn="ctr"/>
                      <a:r>
                        <a:rPr lang="tr-TR" dirty="0">
                          <a:solidFill>
                            <a:schemeClr val="tx1"/>
                          </a:solidFill>
                        </a:rPr>
                        <a:t>T</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Ü</a:t>
                      </a:r>
                    </a:p>
                  </a:txBody>
                  <a:tcPr/>
                </a:tc>
                <a:tc>
                  <a:txBody>
                    <a:bodyPr/>
                    <a:lstStyle/>
                    <a:p>
                      <a:pPr algn="ctr"/>
                      <a:r>
                        <a:rPr lang="tr-TR" sz="2000" kern="1200" dirty="0">
                          <a:solidFill>
                            <a:schemeClr val="tx1"/>
                          </a:solidFill>
                          <a:latin typeface="+mn-lt"/>
                          <a:ea typeface="+mn-ea"/>
                          <a:cs typeface="+mn-cs"/>
                        </a:rPr>
                        <a:t>Ş</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Ğ</a:t>
                      </a:r>
                    </a:p>
                  </a:txBody>
                  <a:tcPr/>
                </a:tc>
                <a:tc>
                  <a:txBody>
                    <a:bodyPr/>
                    <a:lstStyle/>
                    <a:p>
                      <a:pPr algn="ctr"/>
                      <a:r>
                        <a:rPr lang="tr-TR" sz="2000" kern="1200" dirty="0">
                          <a:solidFill>
                            <a:schemeClr val="tx1"/>
                          </a:solidFill>
                          <a:latin typeface="+mn-lt"/>
                          <a:ea typeface="+mn-ea"/>
                          <a:cs typeface="+mn-cs"/>
                        </a:rPr>
                        <a:t>A</a:t>
                      </a:r>
                    </a:p>
                  </a:txBody>
                  <a:tcPr/>
                </a:tc>
                <a:extLst>
                  <a:ext uri="{0D108BD9-81ED-4DB2-BD59-A6C34878D82A}">
                    <a16:rowId xmlns:a16="http://schemas.microsoft.com/office/drawing/2014/main" val="10006"/>
                  </a:ext>
                </a:extLst>
              </a:tr>
              <a:tr h="468000">
                <a:tc>
                  <a:txBody>
                    <a:bodyPr/>
                    <a:lstStyle/>
                    <a:p>
                      <a:pPr algn="ctr"/>
                      <a:r>
                        <a:rPr lang="tr-TR" dirty="0">
                          <a:solidFill>
                            <a:schemeClr val="tx1"/>
                          </a:solidFill>
                        </a:rPr>
                        <a:t>Q</a:t>
                      </a:r>
                    </a:p>
                  </a:txBody>
                  <a:tcPr/>
                </a:tc>
                <a:tc>
                  <a:txBody>
                    <a:bodyPr/>
                    <a:lstStyle/>
                    <a:p>
                      <a:pPr algn="ctr"/>
                      <a:r>
                        <a:rPr lang="tr-TR" sz="2000" kern="1200" dirty="0">
                          <a:solidFill>
                            <a:schemeClr val="tx1"/>
                          </a:solidFill>
                          <a:latin typeface="+mn-lt"/>
                          <a:ea typeface="+mn-ea"/>
                          <a:cs typeface="+mn-cs"/>
                        </a:rPr>
                        <a:t>T</a:t>
                      </a:r>
                    </a:p>
                  </a:txBody>
                  <a:tcPr/>
                </a:tc>
                <a:tc>
                  <a:txBody>
                    <a:bodyPr/>
                    <a:lstStyle/>
                    <a:p>
                      <a:pPr algn="ctr"/>
                      <a:r>
                        <a:rPr lang="tr-TR" sz="2000" kern="1200" dirty="0">
                          <a:solidFill>
                            <a:schemeClr val="tx1"/>
                          </a:solidFill>
                          <a:latin typeface="+mn-lt"/>
                          <a:ea typeface="+mn-ea"/>
                          <a:cs typeface="+mn-cs"/>
                        </a:rPr>
                        <a:t>B</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B</a:t>
                      </a:r>
                    </a:p>
                  </a:txBody>
                  <a:tcPr/>
                </a:tc>
                <a:tc>
                  <a:txBody>
                    <a:bodyPr/>
                    <a:lstStyle/>
                    <a:p>
                      <a:pPr algn="ctr"/>
                      <a:r>
                        <a:rPr lang="tr-TR" sz="2000" kern="1200" dirty="0">
                          <a:solidFill>
                            <a:schemeClr val="tx1"/>
                          </a:solidFill>
                          <a:latin typeface="+mn-lt"/>
                          <a:ea typeface="+mn-ea"/>
                          <a:cs typeface="+mn-cs"/>
                        </a:rPr>
                        <a:t>K</a:t>
                      </a:r>
                    </a:p>
                  </a:txBody>
                  <a:tcPr/>
                </a:tc>
                <a:tc>
                  <a:txBody>
                    <a:bodyPr/>
                    <a:lstStyle/>
                    <a:p>
                      <a:pPr algn="ctr"/>
                      <a:r>
                        <a:rPr lang="tr-TR" sz="2000" kern="1200" dirty="0">
                          <a:solidFill>
                            <a:schemeClr val="tx1"/>
                          </a:solidFill>
                          <a:latin typeface="+mn-lt"/>
                          <a:ea typeface="+mn-ea"/>
                          <a:cs typeface="+mn-cs"/>
                        </a:rPr>
                        <a:t>U</a:t>
                      </a:r>
                    </a:p>
                  </a:txBody>
                  <a:tcPr/>
                </a:tc>
                <a:tc>
                  <a:txBody>
                    <a:bodyPr/>
                    <a:lstStyle/>
                    <a:p>
                      <a:pPr algn="ctr"/>
                      <a:r>
                        <a:rPr lang="tr-TR" sz="2000" kern="1200" dirty="0">
                          <a:solidFill>
                            <a:schemeClr val="tx1"/>
                          </a:solidFill>
                          <a:latin typeface="+mn-lt"/>
                          <a:ea typeface="+mn-ea"/>
                          <a:cs typeface="+mn-cs"/>
                        </a:rPr>
                        <a:t>K</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N</a:t>
                      </a:r>
                    </a:p>
                  </a:txBody>
                  <a:tcPr/>
                </a:tc>
                <a:extLst>
                  <a:ext uri="{0D108BD9-81ED-4DB2-BD59-A6C34878D82A}">
                    <a16:rowId xmlns:a16="http://schemas.microsoft.com/office/drawing/2014/main" val="10007"/>
                  </a:ext>
                </a:extLst>
              </a:tr>
              <a:tr h="468000">
                <a:tc>
                  <a:txBody>
                    <a:bodyPr/>
                    <a:lstStyle/>
                    <a:p>
                      <a:pPr algn="ctr"/>
                      <a:r>
                        <a:rPr lang="tr-TR" dirty="0">
                          <a:solidFill>
                            <a:schemeClr val="tx1"/>
                          </a:solidFill>
                        </a:rPr>
                        <a:t>X</a:t>
                      </a:r>
                    </a:p>
                  </a:txBody>
                  <a:tcPr/>
                </a:tc>
                <a:tc>
                  <a:txBody>
                    <a:bodyPr/>
                    <a:lstStyle/>
                    <a:p>
                      <a:pPr algn="ctr"/>
                      <a:r>
                        <a:rPr lang="tr-TR" sz="2000" kern="1200" dirty="0">
                          <a:solidFill>
                            <a:schemeClr val="tx1"/>
                          </a:solidFill>
                          <a:latin typeface="+mn-lt"/>
                          <a:ea typeface="+mn-ea"/>
                          <a:cs typeface="+mn-cs"/>
                        </a:rPr>
                        <a:t>S</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R</a:t>
                      </a:r>
                    </a:p>
                  </a:txBody>
                  <a:tcPr/>
                </a:tc>
                <a:tc>
                  <a:txBody>
                    <a:bodyPr/>
                    <a:lstStyle/>
                    <a:p>
                      <a:pPr algn="ctr"/>
                      <a:r>
                        <a:rPr lang="tr-TR" sz="2000" kern="1200" dirty="0">
                          <a:solidFill>
                            <a:schemeClr val="tx1"/>
                          </a:solidFill>
                          <a:latin typeface="+mn-lt"/>
                          <a:ea typeface="+mn-ea"/>
                          <a:cs typeface="+mn-cs"/>
                        </a:rPr>
                        <a:t>H</a:t>
                      </a:r>
                    </a:p>
                  </a:txBody>
                  <a:tcPr/>
                </a:tc>
                <a:tc>
                  <a:txBody>
                    <a:bodyPr/>
                    <a:lstStyle/>
                    <a:p>
                      <a:pPr algn="ctr"/>
                      <a:r>
                        <a:rPr lang="tr-TR" sz="2000" kern="1200" dirty="0">
                          <a:solidFill>
                            <a:schemeClr val="tx1"/>
                          </a:solidFill>
                          <a:latin typeface="+mn-lt"/>
                          <a:ea typeface="+mn-ea"/>
                          <a:cs typeface="+mn-cs"/>
                        </a:rPr>
                        <a:t>J</a:t>
                      </a:r>
                    </a:p>
                  </a:txBody>
                  <a:tcPr/>
                </a:tc>
                <a:tc>
                  <a:txBody>
                    <a:bodyPr/>
                    <a:lstStyle/>
                    <a:p>
                      <a:pPr algn="ctr"/>
                      <a:r>
                        <a:rPr lang="tr-TR" sz="2000" kern="1200" dirty="0">
                          <a:solidFill>
                            <a:schemeClr val="tx1"/>
                          </a:solidFill>
                          <a:latin typeface="+mn-lt"/>
                          <a:ea typeface="+mn-ea"/>
                          <a:cs typeface="+mn-cs"/>
                        </a:rPr>
                        <a:t>E</a:t>
                      </a:r>
                    </a:p>
                  </a:txBody>
                  <a:tcPr/>
                </a:tc>
                <a:extLst>
                  <a:ext uri="{0D108BD9-81ED-4DB2-BD59-A6C34878D82A}">
                    <a16:rowId xmlns:a16="http://schemas.microsoft.com/office/drawing/2014/main" val="10008"/>
                  </a:ext>
                </a:extLst>
              </a:tr>
              <a:tr h="468000">
                <a:tc>
                  <a:txBody>
                    <a:bodyPr/>
                    <a:lstStyle/>
                    <a:p>
                      <a:pPr algn="ctr"/>
                      <a:r>
                        <a:rPr lang="tr-TR" dirty="0">
                          <a:solidFill>
                            <a:schemeClr val="tx1"/>
                          </a:solidFill>
                        </a:rPr>
                        <a:t>W</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S</a:t>
                      </a:r>
                    </a:p>
                  </a:txBody>
                  <a:tcPr/>
                </a:tc>
                <a:tc>
                  <a:txBody>
                    <a:bodyPr/>
                    <a:lstStyle/>
                    <a:p>
                      <a:pPr algn="ctr"/>
                      <a:r>
                        <a:rPr lang="tr-TR" sz="2000" kern="1200" dirty="0">
                          <a:solidFill>
                            <a:schemeClr val="tx1"/>
                          </a:solidFill>
                          <a:latin typeface="+mn-lt"/>
                          <a:ea typeface="+mn-ea"/>
                          <a:cs typeface="+mn-cs"/>
                        </a:rPr>
                        <a:t>T</a:t>
                      </a:r>
                    </a:p>
                  </a:txBody>
                  <a:tcPr/>
                </a:tc>
                <a:tc>
                  <a:txBody>
                    <a:bodyPr/>
                    <a:lstStyle/>
                    <a:p>
                      <a:pPr algn="ctr"/>
                      <a:r>
                        <a:rPr lang="tr-TR" sz="2000" kern="1200" dirty="0">
                          <a:solidFill>
                            <a:schemeClr val="tx1"/>
                          </a:solidFill>
                          <a:latin typeface="+mn-lt"/>
                          <a:ea typeface="+mn-ea"/>
                          <a:cs typeface="+mn-cs"/>
                        </a:rPr>
                        <a:t>İ</a:t>
                      </a:r>
                    </a:p>
                  </a:txBody>
                  <a:tcPr/>
                </a:tc>
                <a:tc>
                  <a:txBody>
                    <a:bodyPr/>
                    <a:lstStyle/>
                    <a:p>
                      <a:pPr algn="ctr"/>
                      <a:r>
                        <a:rPr lang="tr-TR" sz="2000" kern="1200" dirty="0">
                          <a:solidFill>
                            <a:schemeClr val="tx1"/>
                          </a:solidFill>
                          <a:latin typeface="+mn-lt"/>
                          <a:ea typeface="+mn-ea"/>
                          <a:cs typeface="+mn-cs"/>
                        </a:rPr>
                        <a:t>K</a:t>
                      </a:r>
                    </a:p>
                  </a:txBody>
                  <a:tcPr/>
                </a:tc>
                <a:tc>
                  <a:txBody>
                    <a:bodyPr/>
                    <a:lstStyle/>
                    <a:p>
                      <a:pPr algn="ctr"/>
                      <a:r>
                        <a:rPr lang="tr-TR" sz="2000" kern="1200" dirty="0">
                          <a:solidFill>
                            <a:schemeClr val="tx1"/>
                          </a:solidFill>
                          <a:latin typeface="+mn-lt"/>
                          <a:ea typeface="+mn-ea"/>
                          <a:cs typeface="+mn-cs"/>
                        </a:rPr>
                        <a:t>A</a:t>
                      </a:r>
                    </a:p>
                  </a:txBody>
                  <a:tcPr/>
                </a:tc>
                <a:tc>
                  <a:txBody>
                    <a:bodyPr/>
                    <a:lstStyle/>
                    <a:p>
                      <a:pPr algn="ctr"/>
                      <a:r>
                        <a:rPr lang="tr-TR" sz="2000" kern="1200" dirty="0">
                          <a:solidFill>
                            <a:schemeClr val="tx1"/>
                          </a:solidFill>
                          <a:latin typeface="+mn-lt"/>
                          <a:ea typeface="+mn-ea"/>
                          <a:cs typeface="+mn-cs"/>
                        </a:rPr>
                        <a:t>M</a:t>
                      </a:r>
                    </a:p>
                  </a:txBody>
                  <a:tcPr/>
                </a:tc>
                <a:tc>
                  <a:txBody>
                    <a:bodyPr/>
                    <a:lstStyle/>
                    <a:p>
                      <a:pPr algn="ctr"/>
                      <a:r>
                        <a:rPr lang="tr-TR" sz="2000" kern="1200" dirty="0">
                          <a:solidFill>
                            <a:schemeClr val="tx1"/>
                          </a:solidFill>
                          <a:latin typeface="+mn-lt"/>
                          <a:ea typeface="+mn-ea"/>
                          <a:cs typeface="+mn-cs"/>
                        </a:rPr>
                        <a:t>E</a:t>
                      </a:r>
                    </a:p>
                  </a:txBody>
                  <a:tcPr/>
                </a:tc>
                <a:tc>
                  <a:txBody>
                    <a:bodyPr/>
                    <a:lstStyle/>
                    <a:p>
                      <a:pPr algn="ctr"/>
                      <a:r>
                        <a:rPr lang="tr-TR" sz="2000" kern="1200" dirty="0">
                          <a:solidFill>
                            <a:schemeClr val="tx1"/>
                          </a:solidFill>
                          <a:latin typeface="+mn-lt"/>
                          <a:ea typeface="+mn-ea"/>
                          <a:cs typeface="+mn-cs"/>
                        </a:rPr>
                        <a:t>T</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8501349"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8" name="Resim 7" descr="kırpıntı çizim, çizim, tasarım, sanat içeren bir resim&#10;&#10;Açıklama otomatik olarak orta güvenilirlik düzeyiyle oluşturuldu">
            <a:extLst>
              <a:ext uri="{FF2B5EF4-FFF2-40B4-BE49-F238E27FC236}">
                <a16:creationId xmlns:a16="http://schemas.microsoft.com/office/drawing/2014/main" id="{F2D0092C-9B62-B018-57A6-ADE0847B5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460" y="707077"/>
            <a:ext cx="3461081" cy="5244062"/>
          </a:xfrm>
          <a:prstGeom prst="rect">
            <a:avLst/>
          </a:prstGeom>
        </p:spPr>
      </p:pic>
      <p:sp>
        <p:nvSpPr>
          <p:cNvPr id="9" name="Metin kutusu 8">
            <a:extLst>
              <a:ext uri="{FF2B5EF4-FFF2-40B4-BE49-F238E27FC236}">
                <a16:creationId xmlns:a16="http://schemas.microsoft.com/office/drawing/2014/main" id="{009409F9-9A61-98D4-9D68-652DC43C8265}"/>
              </a:ext>
            </a:extLst>
          </p:cNvPr>
          <p:cNvSpPr txBox="1"/>
          <p:nvPr/>
        </p:nvSpPr>
        <p:spPr>
          <a:xfrm>
            <a:off x="4418222" y="1160528"/>
            <a:ext cx="1479179" cy="492443"/>
          </a:xfrm>
          <a:prstGeom prst="rect">
            <a:avLst/>
          </a:prstGeom>
          <a:noFill/>
          <a:ln>
            <a:noFill/>
          </a:ln>
        </p:spPr>
        <p:txBody>
          <a:bodyPr wrap="square" rtlCol="0">
            <a:spAutoFit/>
          </a:bodyPr>
          <a:lstStyle/>
          <a:p>
            <a:pPr algn="ctr">
              <a:spcAft>
                <a:spcPts val="600"/>
              </a:spcAft>
            </a:pPr>
            <a:r>
              <a:rPr lang="tr-TR" sz="2600" b="1" dirty="0">
                <a:latin typeface="Arial" panose="020B0604020202020204" pitchFamily="34" charset="0"/>
                <a:cs typeface="Arial" panose="020B0604020202020204" pitchFamily="34" charset="0"/>
              </a:rPr>
              <a:t>Cesaret</a:t>
            </a:r>
          </a:p>
        </p:txBody>
      </p:sp>
      <p:sp>
        <p:nvSpPr>
          <p:cNvPr id="12" name="Metin kutusu 11">
            <a:extLst>
              <a:ext uri="{FF2B5EF4-FFF2-40B4-BE49-F238E27FC236}">
                <a16:creationId xmlns:a16="http://schemas.microsoft.com/office/drawing/2014/main" id="{9A47DAEF-5F9D-2686-7A81-69FACDD17AD1}"/>
              </a:ext>
            </a:extLst>
          </p:cNvPr>
          <p:cNvSpPr txBox="1"/>
          <p:nvPr/>
        </p:nvSpPr>
        <p:spPr>
          <a:xfrm>
            <a:off x="529450" y="589891"/>
            <a:ext cx="3461081" cy="1692771"/>
          </a:xfrm>
          <a:prstGeom prst="rect">
            <a:avLst/>
          </a:prstGeom>
          <a:noFill/>
          <a:ln>
            <a:noFill/>
          </a:ln>
        </p:spPr>
        <p:txBody>
          <a:bodyPr wrap="square" rtlCol="0">
            <a:spAutoFit/>
          </a:bodyPr>
          <a:lstStyle/>
          <a:p>
            <a:pPr algn="r">
              <a:spcAft>
                <a:spcPts val="600"/>
              </a:spcAft>
            </a:pPr>
            <a:r>
              <a:rPr lang="tr-TR" sz="2600" dirty="0">
                <a:latin typeface="Arial" panose="020B0604020202020204" pitchFamily="34" charset="0"/>
                <a:cs typeface="Arial" panose="020B0604020202020204" pitchFamily="34" charset="0"/>
              </a:rPr>
              <a:t>Güç ve tehlikeli bir işe girişirken kişinin kendinde bulduğu güven duygusudur.</a:t>
            </a:r>
          </a:p>
        </p:txBody>
      </p:sp>
      <p:sp>
        <p:nvSpPr>
          <p:cNvPr id="13" name="Metin kutusu 12">
            <a:extLst>
              <a:ext uri="{FF2B5EF4-FFF2-40B4-BE49-F238E27FC236}">
                <a16:creationId xmlns:a16="http://schemas.microsoft.com/office/drawing/2014/main" id="{20656D45-7557-8C69-3C0B-6E1C7CB25E16}"/>
              </a:ext>
            </a:extLst>
          </p:cNvPr>
          <p:cNvSpPr txBox="1"/>
          <p:nvPr/>
        </p:nvSpPr>
        <p:spPr>
          <a:xfrm>
            <a:off x="6182506" y="2230034"/>
            <a:ext cx="1644035" cy="492443"/>
          </a:xfrm>
          <a:prstGeom prst="rect">
            <a:avLst/>
          </a:prstGeom>
          <a:noFill/>
          <a:ln>
            <a:noFill/>
          </a:ln>
        </p:spPr>
        <p:txBody>
          <a:bodyPr wrap="square" rtlCol="0">
            <a:spAutoFit/>
          </a:bodyPr>
          <a:lstStyle/>
          <a:p>
            <a:pPr algn="ctr">
              <a:spcAft>
                <a:spcPts val="600"/>
              </a:spcAft>
            </a:pPr>
            <a:r>
              <a:rPr lang="tr-TR" sz="2600" b="1" dirty="0">
                <a:latin typeface="Arial" panose="020B0604020202020204" pitchFamily="34" charset="0"/>
                <a:cs typeface="Arial" panose="020B0604020202020204" pitchFamily="34" charset="0"/>
              </a:rPr>
              <a:t>Kararlılık</a:t>
            </a:r>
          </a:p>
        </p:txBody>
      </p:sp>
      <p:sp>
        <p:nvSpPr>
          <p:cNvPr id="14" name="Metin kutusu 13">
            <a:extLst>
              <a:ext uri="{FF2B5EF4-FFF2-40B4-BE49-F238E27FC236}">
                <a16:creationId xmlns:a16="http://schemas.microsoft.com/office/drawing/2014/main" id="{25D6E995-0CD7-E3BA-C204-96682D7234CD}"/>
              </a:ext>
            </a:extLst>
          </p:cNvPr>
          <p:cNvSpPr txBox="1"/>
          <p:nvPr/>
        </p:nvSpPr>
        <p:spPr>
          <a:xfrm>
            <a:off x="4618210" y="3268779"/>
            <a:ext cx="1098765" cy="492443"/>
          </a:xfrm>
          <a:prstGeom prst="rect">
            <a:avLst/>
          </a:prstGeom>
          <a:noFill/>
          <a:ln>
            <a:noFill/>
          </a:ln>
        </p:spPr>
        <p:txBody>
          <a:bodyPr wrap="square" rtlCol="0">
            <a:spAutoFit/>
          </a:bodyPr>
          <a:lstStyle/>
          <a:p>
            <a:pPr algn="ctr">
              <a:spcAft>
                <a:spcPts val="600"/>
              </a:spcAft>
            </a:pPr>
            <a:r>
              <a:rPr lang="tr-TR" sz="2600" b="1" dirty="0">
                <a:latin typeface="Arial" panose="020B0604020202020204" pitchFamily="34" charset="0"/>
                <a:cs typeface="Arial" panose="020B0604020202020204" pitchFamily="34" charset="0"/>
              </a:rPr>
              <a:t>Azim</a:t>
            </a:r>
          </a:p>
        </p:txBody>
      </p:sp>
      <p:sp>
        <p:nvSpPr>
          <p:cNvPr id="15" name="Metin kutusu 14">
            <a:extLst>
              <a:ext uri="{FF2B5EF4-FFF2-40B4-BE49-F238E27FC236}">
                <a16:creationId xmlns:a16="http://schemas.microsoft.com/office/drawing/2014/main" id="{13CB64CD-26FF-69EE-B317-D6FC7AC3A4F2}"/>
              </a:ext>
            </a:extLst>
          </p:cNvPr>
          <p:cNvSpPr txBox="1"/>
          <p:nvPr/>
        </p:nvSpPr>
        <p:spPr>
          <a:xfrm>
            <a:off x="6314580" y="4340438"/>
            <a:ext cx="1354518" cy="492443"/>
          </a:xfrm>
          <a:prstGeom prst="rect">
            <a:avLst/>
          </a:prstGeom>
          <a:noFill/>
          <a:ln>
            <a:noFill/>
          </a:ln>
        </p:spPr>
        <p:txBody>
          <a:bodyPr wrap="square" rtlCol="0">
            <a:spAutoFit/>
          </a:bodyPr>
          <a:lstStyle/>
          <a:p>
            <a:pPr algn="ctr">
              <a:spcAft>
                <a:spcPts val="600"/>
              </a:spcAft>
            </a:pPr>
            <a:r>
              <a:rPr lang="tr-TR" sz="2600" b="1" dirty="0">
                <a:latin typeface="Arial" panose="020B0604020202020204" pitchFamily="34" charset="0"/>
                <a:cs typeface="Arial" panose="020B0604020202020204" pitchFamily="34" charset="0"/>
              </a:rPr>
              <a:t>Şecaat</a:t>
            </a:r>
          </a:p>
        </p:txBody>
      </p:sp>
      <p:sp>
        <p:nvSpPr>
          <p:cNvPr id="16" name="Metin kutusu 15">
            <a:extLst>
              <a:ext uri="{FF2B5EF4-FFF2-40B4-BE49-F238E27FC236}">
                <a16:creationId xmlns:a16="http://schemas.microsoft.com/office/drawing/2014/main" id="{711C14A3-DC57-EA57-1B09-3C1A933FD10C}"/>
              </a:ext>
            </a:extLst>
          </p:cNvPr>
          <p:cNvSpPr txBox="1"/>
          <p:nvPr/>
        </p:nvSpPr>
        <p:spPr>
          <a:xfrm>
            <a:off x="140789" y="2533064"/>
            <a:ext cx="3849741" cy="2092881"/>
          </a:xfrm>
          <a:prstGeom prst="rect">
            <a:avLst/>
          </a:prstGeom>
          <a:noFill/>
          <a:ln>
            <a:noFill/>
          </a:ln>
        </p:spPr>
        <p:txBody>
          <a:bodyPr wrap="square" rtlCol="0">
            <a:spAutoFit/>
          </a:bodyPr>
          <a:lstStyle/>
          <a:p>
            <a:pPr algn="r">
              <a:spcAft>
                <a:spcPts val="600"/>
              </a:spcAft>
            </a:pPr>
            <a:r>
              <a:rPr lang="tr-TR" sz="2600" dirty="0">
                <a:latin typeface="Arial" panose="020B0604020202020204" pitchFamily="34" charset="0"/>
                <a:cs typeface="Arial" panose="020B0604020202020204" pitchFamily="34" charset="0"/>
              </a:rPr>
              <a:t>Karar vermek, bir şeyi yapmak hususunda büyük bir kararlılıkla gayret göstermek anlamına gelir.</a:t>
            </a:r>
          </a:p>
        </p:txBody>
      </p:sp>
      <p:sp>
        <p:nvSpPr>
          <p:cNvPr id="17" name="Metin kutusu 16">
            <a:extLst>
              <a:ext uri="{FF2B5EF4-FFF2-40B4-BE49-F238E27FC236}">
                <a16:creationId xmlns:a16="http://schemas.microsoft.com/office/drawing/2014/main" id="{9CE30F92-FD8B-C1F1-F520-950ACC5B35FB}"/>
              </a:ext>
            </a:extLst>
          </p:cNvPr>
          <p:cNvSpPr txBox="1"/>
          <p:nvPr/>
        </p:nvSpPr>
        <p:spPr>
          <a:xfrm>
            <a:off x="8201471" y="1473389"/>
            <a:ext cx="3849740" cy="209288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Bir iş ve davranışta azim ve sebat göstermek, bir konuda iyi düşündükten sonra verilen karardan dönmemektir</a:t>
            </a:r>
          </a:p>
        </p:txBody>
      </p:sp>
      <p:sp>
        <p:nvSpPr>
          <p:cNvPr id="18" name="Metin kutusu 17">
            <a:extLst>
              <a:ext uri="{FF2B5EF4-FFF2-40B4-BE49-F238E27FC236}">
                <a16:creationId xmlns:a16="http://schemas.microsoft.com/office/drawing/2014/main" id="{E5EC5708-1A2F-30AE-074E-7624BF260DC7}"/>
              </a:ext>
            </a:extLst>
          </p:cNvPr>
          <p:cNvSpPr txBox="1"/>
          <p:nvPr/>
        </p:nvSpPr>
        <p:spPr>
          <a:xfrm>
            <a:off x="8201471" y="4009925"/>
            <a:ext cx="3671662" cy="129266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Yiğitlik ve savaşlarda gösterilen kahramanlık anlamına gelir.</a:t>
            </a: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95851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İstikrar</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Cesaret</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Metanet</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47580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Şecaat</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Kararlılık</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Azim</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43421"/>
            <a:ext cx="6443562" cy="707886"/>
          </a:xfrm>
          <a:prstGeom prst="rect">
            <a:avLst/>
          </a:prstGeom>
          <a:noFill/>
          <a:ln>
            <a:noFill/>
          </a:ln>
        </p:spPr>
        <p:txBody>
          <a:bodyPr wrap="square" rtlCol="0">
            <a:spAutoFit/>
          </a:bodyPr>
          <a:lstStyle/>
          <a:p>
            <a:pPr>
              <a:spcAft>
                <a:spcPts val="600"/>
              </a:spcAft>
            </a:pPr>
            <a:r>
              <a:rPr lang="de-DE" sz="2000" dirty="0" err="1">
                <a:solidFill>
                  <a:schemeClr val="bg1"/>
                </a:solidFill>
                <a:latin typeface="Arial" panose="020B0604020202020204" pitchFamily="34" charset="0"/>
                <a:cs typeface="Arial" panose="020B0604020202020204" pitchFamily="34" charset="0"/>
              </a:rPr>
              <a:t>Güç</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ve</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tehlikeli</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bir</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işe</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girişirken</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kişinin</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kendinde</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bulduğu</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güven</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duygusu</a:t>
            </a:r>
            <a:endParaRPr lang="de-DE" sz="2000" dirty="0">
              <a:solidFill>
                <a:schemeClr val="bg1"/>
              </a:solidFill>
              <a:latin typeface="Arial" panose="020B0604020202020204" pitchFamily="34" charset="0"/>
              <a:cs typeface="Arial" panose="020B0604020202020204" pitchFamily="34" charset="0"/>
            </a:endParaRP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79259"/>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Bir iş ve davranışta, bir konuda iyi düşünüp verilen karardan dönmemek</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2918609"/>
            <a:ext cx="6608454" cy="707886"/>
          </a:xfrm>
          <a:prstGeom prst="rect">
            <a:avLst/>
          </a:prstGeom>
          <a:noFill/>
          <a:ln>
            <a:noFill/>
          </a:ln>
        </p:spPr>
        <p:txBody>
          <a:bodyPr wrap="square" rtlCol="0">
            <a:spAutoFit/>
          </a:bodyPr>
          <a:lstStyle/>
          <a:p>
            <a:pPr>
              <a:spcAft>
                <a:spcPts val="600"/>
              </a:spcAft>
            </a:pPr>
            <a:r>
              <a:rPr lang="nn-NO" sz="2000" dirty="0">
                <a:solidFill>
                  <a:schemeClr val="bg1"/>
                </a:solidFill>
                <a:latin typeface="Arial" panose="020B0604020202020204" pitchFamily="34" charset="0"/>
                <a:cs typeface="Arial" panose="020B0604020202020204" pitchFamily="34" charset="0"/>
              </a:rPr>
              <a:t>Bir şeyi yapmak hususunda büyük bir kararlılıkla gayret göstermek</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913473"/>
            <a:ext cx="6323641"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Yiğitlik ve savaşlarda gösterilen kahramanlık</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14555"/>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Belli bir düzeni takip veya dengeli bir seviye, düzenlilik içinde sürüp gitme</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Sağlamlık, kavilik, sözünden dönmemek, çetin ve metin olmak</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1" y="60943"/>
            <a:ext cx="810745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2CB3-FF35-9466-D09D-BA8A34F4EA1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388AD160-FC42-AFA4-256C-252D9C883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4BAC84C-7F01-477C-53D9-BC312762F388}"/>
              </a:ext>
            </a:extLst>
          </p:cNvPr>
          <p:cNvSpPr txBox="1"/>
          <p:nvPr/>
        </p:nvSpPr>
        <p:spPr>
          <a:xfrm>
            <a:off x="459771" y="60943"/>
            <a:ext cx="85294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4" name="Metin kutusu 3">
            <a:extLst>
              <a:ext uri="{FF2B5EF4-FFF2-40B4-BE49-F238E27FC236}">
                <a16:creationId xmlns:a16="http://schemas.microsoft.com/office/drawing/2014/main" id="{DC3BF7F4-38A8-891F-3350-9A9F5FF868F8}"/>
              </a:ext>
            </a:extLst>
          </p:cNvPr>
          <p:cNvSpPr txBox="1"/>
          <p:nvPr/>
        </p:nvSpPr>
        <p:spPr>
          <a:xfrm>
            <a:off x="4015482" y="1725667"/>
            <a:ext cx="7919187" cy="2492990"/>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Mekkeli müşrikler Hz. Muhammed’e (s.a.v.) davasından vazgeçmesi için ne istiyorsa vereceklerini söylediler. Zengin olmak istiyorsa para ve altın; reis olmak istiyorsa mevki ve makam, şifa bulmak istiyorsa hekim ve deva vereceklerini belirttiler. </a:t>
            </a:r>
          </a:p>
        </p:txBody>
      </p:sp>
      <p:sp>
        <p:nvSpPr>
          <p:cNvPr id="10" name="Metin kutusu 9">
            <a:extLst>
              <a:ext uri="{FF2B5EF4-FFF2-40B4-BE49-F238E27FC236}">
                <a16:creationId xmlns:a16="http://schemas.microsoft.com/office/drawing/2014/main" id="{28F4649F-CCDA-9190-5FFA-3FA77913F7D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gökyüzü, manzara, bulut, Gün batımı sonrası, art parıltı içeren bir resim&#10;&#10;Açıklama otomatik olarak oluşturuldu">
            <a:extLst>
              <a:ext uri="{FF2B5EF4-FFF2-40B4-BE49-F238E27FC236}">
                <a16:creationId xmlns:a16="http://schemas.microsoft.com/office/drawing/2014/main" id="{563CC9A0-881E-E754-E2A1-690F43692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5" name="Metin kutusu 4">
            <a:extLst>
              <a:ext uri="{FF2B5EF4-FFF2-40B4-BE49-F238E27FC236}">
                <a16:creationId xmlns:a16="http://schemas.microsoft.com/office/drawing/2014/main" id="{F9268CC4-20B3-11D1-DA9D-EE2AE13E7B0D}"/>
              </a:ext>
            </a:extLst>
          </p:cNvPr>
          <p:cNvSpPr txBox="1"/>
          <p:nvPr/>
        </p:nvSpPr>
        <p:spPr>
          <a:xfrm>
            <a:off x="4015481" y="4332446"/>
            <a:ext cx="8049445" cy="169277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Ancak Allah’ın Kutlu Elçisi (s.a.v.), amacının dünyevi şeyler değil, Allah’ın (c.c.) verdiği peygamberlik görevini yerine getirmek olduğunu ifade etti. Onların tekliflerini geri çevirdi.</a:t>
            </a:r>
          </a:p>
        </p:txBody>
      </p:sp>
      <p:sp>
        <p:nvSpPr>
          <p:cNvPr id="8" name="Dikdörtgen: Köşeleri Yuvarlatılmış 7">
            <a:extLst>
              <a:ext uri="{FF2B5EF4-FFF2-40B4-BE49-F238E27FC236}">
                <a16:creationId xmlns:a16="http://schemas.microsoft.com/office/drawing/2014/main" id="{4EE691E8-FC93-D124-6866-78B1548EB974}"/>
              </a:ext>
            </a:extLst>
          </p:cNvPr>
          <p:cNvSpPr/>
          <p:nvPr/>
        </p:nvSpPr>
        <p:spPr>
          <a:xfrm>
            <a:off x="4015481" y="729000"/>
            <a:ext cx="172413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- 1</a:t>
            </a:r>
          </a:p>
        </p:txBody>
      </p:sp>
    </p:spTree>
    <p:extLst>
      <p:ext uri="{BB962C8B-B14F-4D97-AF65-F5344CB8AC3E}">
        <p14:creationId xmlns:p14="http://schemas.microsoft.com/office/powerpoint/2010/main" val="351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9E10-DDBD-23E8-CDB5-E7E01818B3E7}"/>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545FEABA-5DEE-6129-CF5D-752844A01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15F02AC9-5547-5385-8B34-59DDA7BE6E54}"/>
              </a:ext>
            </a:extLst>
          </p:cNvPr>
          <p:cNvSpPr txBox="1"/>
          <p:nvPr/>
        </p:nvSpPr>
        <p:spPr>
          <a:xfrm>
            <a:off x="459771" y="60943"/>
            <a:ext cx="85294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4" name="Metin kutusu 3">
            <a:extLst>
              <a:ext uri="{FF2B5EF4-FFF2-40B4-BE49-F238E27FC236}">
                <a16:creationId xmlns:a16="http://schemas.microsoft.com/office/drawing/2014/main" id="{D9333350-C7F3-B19E-157E-D89FD406D626}"/>
              </a:ext>
            </a:extLst>
          </p:cNvPr>
          <p:cNvSpPr txBox="1"/>
          <p:nvPr/>
        </p:nvSpPr>
        <p:spPr>
          <a:xfrm>
            <a:off x="4015482" y="1627191"/>
            <a:ext cx="7919187" cy="2492990"/>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Mekkeli müşrikler, Hz. Peygamber’i (s.a.v.) koruyan amcası Ebu Talip’e geldiler. “Ya yeğenini vaz geçirirsin ya da aradan çekil, bırak biz onun hakkından gelelim.” dediler. Ebu Talip, müşriklerin dediklerini yeğenine anlattı. Allah’ın Elçisi Hz. Muhammed (s.a.v.) amcasına şu cevabı verdi:</a:t>
            </a:r>
          </a:p>
        </p:txBody>
      </p:sp>
      <p:sp>
        <p:nvSpPr>
          <p:cNvPr id="10" name="Metin kutusu 9">
            <a:extLst>
              <a:ext uri="{FF2B5EF4-FFF2-40B4-BE49-F238E27FC236}">
                <a16:creationId xmlns:a16="http://schemas.microsoft.com/office/drawing/2014/main" id="{95A4F648-B0B8-79B7-F578-4335CD68193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gökyüzü, ay, Astronomi nesnesi, bulut içeren bir resim&#10;&#10;Açıklama otomatik olarak oluşturuldu">
            <a:extLst>
              <a:ext uri="{FF2B5EF4-FFF2-40B4-BE49-F238E27FC236}">
                <a16:creationId xmlns:a16="http://schemas.microsoft.com/office/drawing/2014/main" id="{6FC2B9FB-91FA-CD8F-D6F9-ECEFC99E0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9248"/>
            <a:ext cx="3600000" cy="5400000"/>
          </a:xfrm>
          <a:prstGeom prst="rect">
            <a:avLst/>
          </a:prstGeom>
        </p:spPr>
      </p:pic>
      <p:sp>
        <p:nvSpPr>
          <p:cNvPr id="5" name="Metin kutusu 4">
            <a:extLst>
              <a:ext uri="{FF2B5EF4-FFF2-40B4-BE49-F238E27FC236}">
                <a16:creationId xmlns:a16="http://schemas.microsoft.com/office/drawing/2014/main" id="{B43CB98E-2A4B-83D7-1625-FD870EC1D51C}"/>
              </a:ext>
            </a:extLst>
          </p:cNvPr>
          <p:cNvSpPr txBox="1"/>
          <p:nvPr/>
        </p:nvSpPr>
        <p:spPr>
          <a:xfrm>
            <a:off x="4015481" y="4233970"/>
            <a:ext cx="8049445" cy="2092881"/>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a:t>
            </a:r>
            <a:r>
              <a:rPr lang="tr-TR" sz="2500" dirty="0">
                <a:solidFill>
                  <a:srgbClr val="FF0000"/>
                </a:solidFill>
                <a:latin typeface="Arial" panose="020B0604020202020204" pitchFamily="34" charset="0"/>
                <a:cs typeface="Arial" panose="020B0604020202020204" pitchFamily="34" charset="0"/>
              </a:rPr>
              <a:t>Ey amca! Allah’a yemin ederim ki bu davadan vazgeçmem. Güneş’i sağ elime, Ay’ı da sol elime koysalar yine de Allah bu daveti güçlendirinceye veya ben bu uğurda ölünceye kadar bu vazifeyi bırakmayacağım.</a:t>
            </a:r>
            <a:r>
              <a:rPr lang="tr-TR" sz="2500" dirty="0">
                <a:latin typeface="Arial" panose="020B0604020202020204" pitchFamily="34" charset="0"/>
                <a:cs typeface="Arial" panose="020B0604020202020204" pitchFamily="34" charset="0"/>
              </a:rPr>
              <a:t>”</a:t>
            </a:r>
          </a:p>
        </p:txBody>
      </p:sp>
      <p:sp>
        <p:nvSpPr>
          <p:cNvPr id="8" name="Dikdörtgen: Köşeleri Yuvarlatılmış 7">
            <a:extLst>
              <a:ext uri="{FF2B5EF4-FFF2-40B4-BE49-F238E27FC236}">
                <a16:creationId xmlns:a16="http://schemas.microsoft.com/office/drawing/2014/main" id="{FF3418ED-AEFE-F635-541A-7B324E0CDB60}"/>
              </a:ext>
            </a:extLst>
          </p:cNvPr>
          <p:cNvSpPr/>
          <p:nvPr/>
        </p:nvSpPr>
        <p:spPr>
          <a:xfrm>
            <a:off x="4015481" y="729000"/>
            <a:ext cx="172413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- 2</a:t>
            </a:r>
          </a:p>
        </p:txBody>
      </p:sp>
    </p:spTree>
    <p:extLst>
      <p:ext uri="{BB962C8B-B14F-4D97-AF65-F5344CB8AC3E}">
        <p14:creationId xmlns:p14="http://schemas.microsoft.com/office/powerpoint/2010/main" val="11009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063D-F981-3C00-E29F-3087360CA843}"/>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42700E75-50D7-CC24-D00A-A22D39683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7E3D3DBE-34C4-6201-23EB-D40192EB82D9}"/>
              </a:ext>
            </a:extLst>
          </p:cNvPr>
          <p:cNvSpPr txBox="1"/>
          <p:nvPr/>
        </p:nvSpPr>
        <p:spPr>
          <a:xfrm>
            <a:off x="459771" y="60943"/>
            <a:ext cx="85294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4" name="Metin kutusu 3">
            <a:extLst>
              <a:ext uri="{FF2B5EF4-FFF2-40B4-BE49-F238E27FC236}">
                <a16:creationId xmlns:a16="http://schemas.microsoft.com/office/drawing/2014/main" id="{76CE513C-6967-8E66-EBE6-6B3D584F8213}"/>
              </a:ext>
            </a:extLst>
          </p:cNvPr>
          <p:cNvSpPr txBox="1"/>
          <p:nvPr/>
        </p:nvSpPr>
        <p:spPr>
          <a:xfrm>
            <a:off x="4015482" y="1627191"/>
            <a:ext cx="7919187" cy="2492990"/>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Uhut</a:t>
            </a:r>
            <a:r>
              <a:rPr lang="tr-TR" sz="2500" dirty="0">
                <a:latin typeface="Arial" panose="020B0604020202020204" pitchFamily="34" charset="0"/>
                <a:cs typeface="Arial" panose="020B0604020202020204" pitchFamily="34" charset="0"/>
              </a:rPr>
              <a:t> Savaşı’nda Halid b. </a:t>
            </a:r>
            <a:r>
              <a:rPr lang="tr-TR" sz="2500" dirty="0" err="1">
                <a:latin typeface="Arial" panose="020B0604020202020204" pitchFamily="34" charset="0"/>
                <a:cs typeface="Arial" panose="020B0604020202020204" pitchFamily="34" charset="0"/>
              </a:rPr>
              <a:t>Velid</a:t>
            </a:r>
            <a:r>
              <a:rPr lang="tr-TR" sz="2500" dirty="0">
                <a:latin typeface="Arial" panose="020B0604020202020204" pitchFamily="34" charset="0"/>
                <a:cs typeface="Arial" panose="020B0604020202020204" pitchFamily="34" charset="0"/>
              </a:rPr>
              <a:t> komutasında bir grup müşrik askeri, Müslümanlara arkadan saldırdı. İslam ordusu panik içinde dağılmaya başladı. Aralarında Hz. Hamza’nın (r.a.) da bulunduğu 70 kadar Müslüman şehit oldu. Bu esnada Peygamberimiz (s.a.v.) de yaralandı. </a:t>
            </a:r>
          </a:p>
        </p:txBody>
      </p:sp>
      <p:sp>
        <p:nvSpPr>
          <p:cNvPr id="10" name="Metin kutusu 9">
            <a:extLst>
              <a:ext uri="{FF2B5EF4-FFF2-40B4-BE49-F238E27FC236}">
                <a16:creationId xmlns:a16="http://schemas.microsoft.com/office/drawing/2014/main" id="{36C774D5-292C-62BD-202C-835647F0AFA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97BE1238-5BD7-3F14-2EE0-0160F7C222EE}"/>
              </a:ext>
            </a:extLst>
          </p:cNvPr>
          <p:cNvSpPr txBox="1"/>
          <p:nvPr/>
        </p:nvSpPr>
        <p:spPr>
          <a:xfrm>
            <a:off x="4015481" y="4233970"/>
            <a:ext cx="8049445" cy="1246495"/>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Dişi kırıldı, yüzü kanlar içinde kaldı ama dağılma tehlikesiyle karşı karşıya kalan ordunun toparlanmasını sabır ve cesaretiyle sağladı. </a:t>
            </a:r>
          </a:p>
        </p:txBody>
      </p:sp>
      <p:pic>
        <p:nvPicPr>
          <p:cNvPr id="12" name="Resim 11" descr="kuş, gökyüzü, dış mekan, su içeren bir resim&#10;&#10;Açıklama otomatik olarak oluşturuldu">
            <a:extLst>
              <a:ext uri="{FF2B5EF4-FFF2-40B4-BE49-F238E27FC236}">
                <a16:creationId xmlns:a16="http://schemas.microsoft.com/office/drawing/2014/main" id="{52BD69A4-D8BC-22E2-5C27-7EACBA49B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8" name="Dikdörtgen: Köşeleri Yuvarlatılmış 7">
            <a:extLst>
              <a:ext uri="{FF2B5EF4-FFF2-40B4-BE49-F238E27FC236}">
                <a16:creationId xmlns:a16="http://schemas.microsoft.com/office/drawing/2014/main" id="{4066A507-83B5-253B-3E90-D2FECBF79AAE}"/>
              </a:ext>
            </a:extLst>
          </p:cNvPr>
          <p:cNvSpPr/>
          <p:nvPr/>
        </p:nvSpPr>
        <p:spPr>
          <a:xfrm>
            <a:off x="4015481" y="729000"/>
            <a:ext cx="172413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- 3</a:t>
            </a:r>
          </a:p>
        </p:txBody>
      </p:sp>
    </p:spTree>
    <p:extLst>
      <p:ext uri="{BB962C8B-B14F-4D97-AF65-F5344CB8AC3E}">
        <p14:creationId xmlns:p14="http://schemas.microsoft.com/office/powerpoint/2010/main" val="1955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7EDF1-8B38-AE7F-CE03-FD32403F2F0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C3F6F9B2-37B1-5287-25F6-DBB7E306A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06D9FA1-F740-2F3F-2FFE-FAC2D5DBAC52}"/>
              </a:ext>
            </a:extLst>
          </p:cNvPr>
          <p:cNvSpPr txBox="1"/>
          <p:nvPr/>
        </p:nvSpPr>
        <p:spPr>
          <a:xfrm>
            <a:off x="459771" y="60943"/>
            <a:ext cx="85294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4" name="Metin kutusu 3">
            <a:extLst>
              <a:ext uri="{FF2B5EF4-FFF2-40B4-BE49-F238E27FC236}">
                <a16:creationId xmlns:a16="http://schemas.microsoft.com/office/drawing/2014/main" id="{95D1F048-DBB0-55E1-7C6A-4858364BC54D}"/>
              </a:ext>
            </a:extLst>
          </p:cNvPr>
          <p:cNvSpPr txBox="1"/>
          <p:nvPr/>
        </p:nvSpPr>
        <p:spPr>
          <a:xfrm>
            <a:off x="4015482" y="1627191"/>
            <a:ext cx="7919187" cy="2400657"/>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Peygamberimiz (s.a.v.) ve Hz. Ebu Bekir (r.a.), Medine yolunun ters istikametinde olan Sevr Mağarası’na gelip burada üç gün gizlendiler. Bir grup müşrik, onların ayak izini takip edip mağaranın girişine kadar geldi. Öyle ki içeriden onların konuşmaları duyuluyordu. </a:t>
            </a:r>
          </a:p>
        </p:txBody>
      </p:sp>
      <p:sp>
        <p:nvSpPr>
          <p:cNvPr id="10" name="Metin kutusu 9">
            <a:extLst>
              <a:ext uri="{FF2B5EF4-FFF2-40B4-BE49-F238E27FC236}">
                <a16:creationId xmlns:a16="http://schemas.microsoft.com/office/drawing/2014/main" id="{52287BE0-1E71-5236-44E5-BD32B6A03AB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Metin kutusu 4">
            <a:extLst>
              <a:ext uri="{FF2B5EF4-FFF2-40B4-BE49-F238E27FC236}">
                <a16:creationId xmlns:a16="http://schemas.microsoft.com/office/drawing/2014/main" id="{EC2751D2-4119-739E-EE6F-DE1569F191B1}"/>
              </a:ext>
            </a:extLst>
          </p:cNvPr>
          <p:cNvSpPr txBox="1"/>
          <p:nvPr/>
        </p:nvSpPr>
        <p:spPr>
          <a:xfrm>
            <a:off x="4015481" y="4233970"/>
            <a:ext cx="8049445" cy="1631216"/>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Hz. Ebu Bekir (r.a.) çok endişelendi ancak Peygamberimiz (s.a.v.) “</a:t>
            </a:r>
            <a:r>
              <a:rPr lang="tr-TR" sz="2500" dirty="0">
                <a:solidFill>
                  <a:srgbClr val="FF0000"/>
                </a:solidFill>
                <a:latin typeface="Arial" panose="020B0604020202020204" pitchFamily="34" charset="0"/>
                <a:cs typeface="Arial" panose="020B0604020202020204" pitchFamily="34" charset="0"/>
              </a:rPr>
              <a:t>... Üzülme! Allah bizimle beraberdir...</a:t>
            </a:r>
            <a:r>
              <a:rPr lang="tr-TR" sz="2500" dirty="0">
                <a:latin typeface="Arial" panose="020B0604020202020204" pitchFamily="34" charset="0"/>
                <a:cs typeface="Arial" panose="020B0604020202020204" pitchFamily="34" charset="0"/>
              </a:rPr>
              <a:t>” diyerek yol arkadaşını teselli edip sakinleştirdi ve cesaretini korudu.</a:t>
            </a:r>
          </a:p>
        </p:txBody>
      </p:sp>
      <p:sp>
        <p:nvSpPr>
          <p:cNvPr id="8" name="Dikdörtgen: Köşeleri Yuvarlatılmış 7">
            <a:extLst>
              <a:ext uri="{FF2B5EF4-FFF2-40B4-BE49-F238E27FC236}">
                <a16:creationId xmlns:a16="http://schemas.microsoft.com/office/drawing/2014/main" id="{C69685CB-8811-09BF-AD33-2EC48AEF0E85}"/>
              </a:ext>
            </a:extLst>
          </p:cNvPr>
          <p:cNvSpPr/>
          <p:nvPr/>
        </p:nvSpPr>
        <p:spPr>
          <a:xfrm>
            <a:off x="4015481" y="729000"/>
            <a:ext cx="172413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- 4</a:t>
            </a:r>
          </a:p>
        </p:txBody>
      </p:sp>
      <p:pic>
        <p:nvPicPr>
          <p:cNvPr id="7" name="Resim 6" descr="doğa, günbatımı, su, mağara içeren bir resim&#10;&#10;Açıklama otomatik olarak oluşturuldu">
            <a:extLst>
              <a:ext uri="{FF2B5EF4-FFF2-40B4-BE49-F238E27FC236}">
                <a16:creationId xmlns:a16="http://schemas.microsoft.com/office/drawing/2014/main" id="{B59BABFC-F442-4518-8C46-6CE55B2EB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Tree>
    <p:extLst>
      <p:ext uri="{BB962C8B-B14F-4D97-AF65-F5344CB8AC3E}">
        <p14:creationId xmlns:p14="http://schemas.microsoft.com/office/powerpoint/2010/main" val="236103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DBC77-31B3-D899-8D2A-4019887ED3CB}"/>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09E504D0-AEC8-957D-4F4E-77489F967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3B817AA-2871-E93F-6B96-7E02DD628548}"/>
              </a:ext>
            </a:extLst>
          </p:cNvPr>
          <p:cNvSpPr txBox="1"/>
          <p:nvPr/>
        </p:nvSpPr>
        <p:spPr>
          <a:xfrm>
            <a:off x="459771" y="60943"/>
            <a:ext cx="85294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4" name="Metin kutusu 3">
            <a:extLst>
              <a:ext uri="{FF2B5EF4-FFF2-40B4-BE49-F238E27FC236}">
                <a16:creationId xmlns:a16="http://schemas.microsoft.com/office/drawing/2014/main" id="{A6E0C7D0-A586-CAF6-6A41-40B16B6F0DBD}"/>
              </a:ext>
            </a:extLst>
          </p:cNvPr>
          <p:cNvSpPr txBox="1"/>
          <p:nvPr/>
        </p:nvSpPr>
        <p:spPr>
          <a:xfrm>
            <a:off x="4015482" y="1627191"/>
            <a:ext cx="7919187" cy="2400657"/>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Bir gece Medine halkı yüksek bir ses duyarak korkmuş ve sesin geldiği tarafa doğru gitmişlerdi. Bir atın üstüne atlayarak hepsinden önce sesin geldiği yöne atını süren Hz. Peygamber (s.a.v.) ise dönerken onlara rastlamış ve onları “</a:t>
            </a:r>
            <a:r>
              <a:rPr lang="tr-TR" sz="2500" dirty="0">
                <a:solidFill>
                  <a:srgbClr val="FF0000"/>
                </a:solidFill>
                <a:latin typeface="Arial" panose="020B0604020202020204" pitchFamily="34" charset="0"/>
                <a:cs typeface="Arial" panose="020B0604020202020204" pitchFamily="34" charset="0"/>
              </a:rPr>
              <a:t>Korkmayın, korkmayın!</a:t>
            </a:r>
            <a:r>
              <a:rPr lang="tr-TR" sz="2500" dirty="0">
                <a:latin typeface="Arial" panose="020B0604020202020204" pitchFamily="34" charset="0"/>
                <a:cs typeface="Arial" panose="020B0604020202020204" pitchFamily="34" charset="0"/>
              </a:rPr>
              <a:t>” diye teskin etmişti.</a:t>
            </a:r>
          </a:p>
        </p:txBody>
      </p:sp>
      <p:sp>
        <p:nvSpPr>
          <p:cNvPr id="10" name="Metin kutusu 9">
            <a:extLst>
              <a:ext uri="{FF2B5EF4-FFF2-40B4-BE49-F238E27FC236}">
                <a16:creationId xmlns:a16="http://schemas.microsoft.com/office/drawing/2014/main" id="{F9BFFBA6-07FA-BBB5-3CD8-4530D135098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palmiye ağacı, Areka bitkileri, dış mekan, gökyüzü içeren bir resim&#10;&#10;Açıklama otomatik olarak oluşturuldu">
            <a:extLst>
              <a:ext uri="{FF2B5EF4-FFF2-40B4-BE49-F238E27FC236}">
                <a16:creationId xmlns:a16="http://schemas.microsoft.com/office/drawing/2014/main" id="{3EF769CD-EFAD-DA5D-CF0B-E38710B1B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D4BF1764-1A9F-2E2B-B9B9-27B25D0E7B4E}"/>
              </a:ext>
            </a:extLst>
          </p:cNvPr>
          <p:cNvSpPr/>
          <p:nvPr/>
        </p:nvSpPr>
        <p:spPr>
          <a:xfrm>
            <a:off x="4015481" y="729000"/>
            <a:ext cx="172413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- 5</a:t>
            </a:r>
          </a:p>
        </p:txBody>
      </p:sp>
    </p:spTree>
    <p:extLst>
      <p:ext uri="{BB962C8B-B14F-4D97-AF65-F5344CB8AC3E}">
        <p14:creationId xmlns:p14="http://schemas.microsoft.com/office/powerpoint/2010/main" val="9277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55989-755E-1522-54BC-00C41E533848}"/>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6B9A6968-BB29-9AC1-15C9-E35C41A8E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FA82DB0-180F-C449-06D5-F3499AEEFB31}"/>
              </a:ext>
            </a:extLst>
          </p:cNvPr>
          <p:cNvSpPr txBox="1"/>
          <p:nvPr/>
        </p:nvSpPr>
        <p:spPr>
          <a:xfrm>
            <a:off x="459771" y="60943"/>
            <a:ext cx="852948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4" name="Metin kutusu 3">
            <a:extLst>
              <a:ext uri="{FF2B5EF4-FFF2-40B4-BE49-F238E27FC236}">
                <a16:creationId xmlns:a16="http://schemas.microsoft.com/office/drawing/2014/main" id="{186DAF96-3D0F-D73E-7626-7FAB8CE3B788}"/>
              </a:ext>
            </a:extLst>
          </p:cNvPr>
          <p:cNvSpPr txBox="1"/>
          <p:nvPr/>
        </p:nvSpPr>
        <p:spPr>
          <a:xfrm>
            <a:off x="4015482" y="1627191"/>
            <a:ext cx="7919187" cy="2785378"/>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Huneyn Savaşında ordunun sayıca çokluğundan bazıları böbürlendi. Düşman pusu kurup ok yağmuruna başladı. Alanın genişliğine rağmen Müslüman ordusu bozguna uğradı. Düşmana arka çevirip kaçmaya başladılar. Hz. Peygamber derhal müdahale ederek az bir süvari birliği ile öne atıldı. Orduyu toparlayıp düşmana karşı durdu ve zafer kazandı.</a:t>
            </a:r>
          </a:p>
        </p:txBody>
      </p:sp>
      <p:sp>
        <p:nvSpPr>
          <p:cNvPr id="10" name="Metin kutusu 9">
            <a:extLst>
              <a:ext uri="{FF2B5EF4-FFF2-40B4-BE49-F238E27FC236}">
                <a16:creationId xmlns:a16="http://schemas.microsoft.com/office/drawing/2014/main" id="{E5895669-4D5D-73C5-3468-023D0F95498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12" name="Resim 11" descr="kum tepesi, rüzgarla biçimlenmiş toprak, kum, manzara içeren bir resim&#10;&#10;Açıklama otomatik olarak oluşturuldu">
            <a:extLst>
              <a:ext uri="{FF2B5EF4-FFF2-40B4-BE49-F238E27FC236}">
                <a16:creationId xmlns:a16="http://schemas.microsoft.com/office/drawing/2014/main" id="{99AFB0BB-C283-A648-D7AD-99B202C09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E32C6C9A-4B62-8E62-4C43-F8AAB400FBD9}"/>
              </a:ext>
            </a:extLst>
          </p:cNvPr>
          <p:cNvSpPr/>
          <p:nvPr/>
        </p:nvSpPr>
        <p:spPr>
          <a:xfrm>
            <a:off x="4015481" y="729000"/>
            <a:ext cx="1724137"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- 4</a:t>
            </a:r>
          </a:p>
        </p:txBody>
      </p:sp>
    </p:spTree>
    <p:extLst>
      <p:ext uri="{BB962C8B-B14F-4D97-AF65-F5344CB8AC3E}">
        <p14:creationId xmlns:p14="http://schemas.microsoft.com/office/powerpoint/2010/main" val="40429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6354-A333-DB76-2D3B-2750F84457D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6E4EF772-6F42-A9BD-3E32-1167D7C18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75A6E02F-8B85-BFE6-D285-B3030B2F1BBC}"/>
              </a:ext>
            </a:extLst>
          </p:cNvPr>
          <p:cNvSpPr txBox="1"/>
          <p:nvPr/>
        </p:nvSpPr>
        <p:spPr>
          <a:xfrm>
            <a:off x="459771" y="60943"/>
            <a:ext cx="798084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HZ. MUHAMMED'İN (S.A.V.) DAVASINDAKİ CESARET VE KARARLILIĞI</a:t>
            </a:r>
          </a:p>
        </p:txBody>
      </p:sp>
      <p:sp>
        <p:nvSpPr>
          <p:cNvPr id="3" name="Freeform 11">
            <a:extLst>
              <a:ext uri="{FF2B5EF4-FFF2-40B4-BE49-F238E27FC236}">
                <a16:creationId xmlns:a16="http://schemas.microsoft.com/office/drawing/2014/main" id="{10EC7976-CBF9-0945-5D0E-24CE383EB009}"/>
              </a:ext>
            </a:extLst>
          </p:cNvPr>
          <p:cNvSpPr/>
          <p:nvPr/>
        </p:nvSpPr>
        <p:spPr>
          <a:xfrm>
            <a:off x="387246" y="2116839"/>
            <a:ext cx="2458276" cy="2089036"/>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73AE9177-09E8-0883-C411-C036A0778C67}"/>
              </a:ext>
            </a:extLst>
          </p:cNvPr>
          <p:cNvSpPr txBox="1"/>
          <p:nvPr/>
        </p:nvSpPr>
        <p:spPr>
          <a:xfrm>
            <a:off x="459772" y="2852249"/>
            <a:ext cx="2209187" cy="830997"/>
          </a:xfrm>
          <a:prstGeom prst="rect">
            <a:avLst/>
          </a:prstGeom>
          <a:noFill/>
        </p:spPr>
        <p:txBody>
          <a:bodyPr wrap="square" rtlCol="0">
            <a:spAutoFit/>
          </a:bodyPr>
          <a:lstStyle/>
          <a:p>
            <a:pPr algn="ctr"/>
            <a:r>
              <a:rPr lang="tr-TR" sz="2400" b="1" dirty="0">
                <a:latin typeface="Arial" panose="020B0604020202020204" pitchFamily="34" charset="0"/>
              </a:rPr>
              <a:t>Kavram Bilgisi</a:t>
            </a:r>
          </a:p>
        </p:txBody>
      </p:sp>
      <p:sp>
        <p:nvSpPr>
          <p:cNvPr id="7" name="Metin kutusu 6">
            <a:extLst>
              <a:ext uri="{FF2B5EF4-FFF2-40B4-BE49-F238E27FC236}">
                <a16:creationId xmlns:a16="http://schemas.microsoft.com/office/drawing/2014/main" id="{2AECB010-FEF6-ED70-1A00-C65F782A8F3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graphicFrame>
        <p:nvGraphicFramePr>
          <p:cNvPr id="8" name="Tablo 7">
            <a:extLst>
              <a:ext uri="{FF2B5EF4-FFF2-40B4-BE49-F238E27FC236}">
                <a16:creationId xmlns:a16="http://schemas.microsoft.com/office/drawing/2014/main" id="{9B5CE7A8-33DF-FC31-7D37-8C81548416C9}"/>
              </a:ext>
            </a:extLst>
          </p:cNvPr>
          <p:cNvGraphicFramePr>
            <a:graphicFrameLocks noGrp="1"/>
          </p:cNvGraphicFramePr>
          <p:nvPr>
            <p:extLst>
              <p:ext uri="{D42A27DB-BD31-4B8C-83A1-F6EECF244321}">
                <p14:modId xmlns:p14="http://schemas.microsoft.com/office/powerpoint/2010/main" val="1884268710"/>
              </p:ext>
            </p:extLst>
          </p:nvPr>
        </p:nvGraphicFramePr>
        <p:xfrm>
          <a:off x="3232768" y="1234560"/>
          <a:ext cx="8128000" cy="4480380"/>
        </p:xfrm>
        <a:graphic>
          <a:graphicData uri="http://schemas.openxmlformats.org/drawingml/2006/table">
            <a:tbl>
              <a:tblPr firstRow="1" bandRow="1">
                <a:tableStyleId>{0505E3EF-67EA-436B-97B2-0124C06EBD24}</a:tableStyleId>
              </a:tblPr>
              <a:tblGrid>
                <a:gridCol w="1944143">
                  <a:extLst>
                    <a:ext uri="{9D8B030D-6E8A-4147-A177-3AD203B41FA5}">
                      <a16:colId xmlns:a16="http://schemas.microsoft.com/office/drawing/2014/main" val="3964591706"/>
                    </a:ext>
                  </a:extLst>
                </a:gridCol>
                <a:gridCol w="6183857">
                  <a:extLst>
                    <a:ext uri="{9D8B030D-6E8A-4147-A177-3AD203B41FA5}">
                      <a16:colId xmlns:a16="http://schemas.microsoft.com/office/drawing/2014/main" val="2458151934"/>
                    </a:ext>
                  </a:extLst>
                </a:gridCol>
              </a:tblGrid>
              <a:tr h="1097220">
                <a:tc>
                  <a:txBody>
                    <a:bodyPr/>
                    <a:lstStyle/>
                    <a:p>
                      <a:pPr algn="ctr"/>
                      <a:r>
                        <a:rPr lang="tr-TR" sz="2800" b="1" dirty="0">
                          <a:latin typeface="Arial" panose="020B0604020202020204" pitchFamily="34" charset="0"/>
                          <a:cs typeface="Arial" panose="020B0604020202020204" pitchFamily="34" charset="0"/>
                        </a:rPr>
                        <a:t>İstikamet</a:t>
                      </a:r>
                    </a:p>
                  </a:txBody>
                  <a:tcPr anchor="ctr"/>
                </a:tc>
                <a:tc>
                  <a:txBody>
                    <a:bodyPr/>
                    <a:lstStyle/>
                    <a:p>
                      <a:r>
                        <a:rPr lang="tr-TR" sz="2400" b="0" dirty="0">
                          <a:latin typeface="Arial" panose="020B0604020202020204" pitchFamily="34" charset="0"/>
                          <a:cs typeface="Arial" panose="020B0604020202020204" pitchFamily="34" charset="0"/>
                        </a:rPr>
                        <a:t>Sırat-ı müstakim, yani dosdoğru yol üzere olmak, belli bir yönde devam etmek</a:t>
                      </a:r>
                    </a:p>
                  </a:txBody>
                  <a:tcPr anchor="ctr"/>
                </a:tc>
                <a:extLst>
                  <a:ext uri="{0D108BD9-81ED-4DB2-BD59-A6C34878D82A}">
                    <a16:rowId xmlns:a16="http://schemas.microsoft.com/office/drawing/2014/main" val="786039647"/>
                  </a:ext>
                </a:extLst>
              </a:tr>
              <a:tr h="1097220">
                <a:tc>
                  <a:txBody>
                    <a:bodyPr/>
                    <a:lstStyle/>
                    <a:p>
                      <a:pPr algn="ctr"/>
                      <a:r>
                        <a:rPr lang="tr-TR" sz="2800" b="1" dirty="0">
                          <a:latin typeface="Arial" panose="020B0604020202020204" pitchFamily="34" charset="0"/>
                          <a:cs typeface="Arial" panose="020B0604020202020204" pitchFamily="34" charset="0"/>
                        </a:rPr>
                        <a:t>Sebat</a:t>
                      </a:r>
                    </a:p>
                  </a:txBody>
                  <a:tcPr anchor="ctr"/>
                </a:tc>
                <a:tc>
                  <a:txBody>
                    <a:bodyPr/>
                    <a:lstStyle/>
                    <a:p>
                      <a:r>
                        <a:rPr lang="tr-TR" sz="2400" b="0" dirty="0">
                          <a:latin typeface="Arial" panose="020B0604020202020204" pitchFamily="34" charset="0"/>
                          <a:cs typeface="Arial" panose="020B0604020202020204" pitchFamily="34" charset="0"/>
                        </a:rPr>
                        <a:t>Sözünden ya da kararından dönmemek, bir işi sonuna kadar götürmek ve direnmek</a:t>
                      </a:r>
                    </a:p>
                  </a:txBody>
                  <a:tcPr anchor="ctr"/>
                </a:tc>
                <a:extLst>
                  <a:ext uri="{0D108BD9-81ED-4DB2-BD59-A6C34878D82A}">
                    <a16:rowId xmlns:a16="http://schemas.microsoft.com/office/drawing/2014/main" val="4039052424"/>
                  </a:ext>
                </a:extLst>
              </a:tr>
              <a:tr h="1097220">
                <a:tc>
                  <a:txBody>
                    <a:bodyPr/>
                    <a:lstStyle/>
                    <a:p>
                      <a:pPr algn="ctr"/>
                      <a:r>
                        <a:rPr lang="tr-TR" sz="2800" b="1" dirty="0">
                          <a:latin typeface="Arial" panose="020B0604020202020204" pitchFamily="34" charset="0"/>
                          <a:cs typeface="Arial" panose="020B0604020202020204" pitchFamily="34" charset="0"/>
                        </a:rPr>
                        <a:t>İstikrar</a:t>
                      </a:r>
                    </a:p>
                  </a:txBody>
                  <a:tcPr anchor="ctr"/>
                </a:tc>
                <a:tc>
                  <a:txBody>
                    <a:bodyPr/>
                    <a:lstStyle/>
                    <a:p>
                      <a:r>
                        <a:rPr lang="tr-TR" sz="2400" b="0" dirty="0">
                          <a:latin typeface="Arial" panose="020B0604020202020204" pitchFamily="34" charset="0"/>
                          <a:cs typeface="Arial" panose="020B0604020202020204" pitchFamily="34" charset="0"/>
                        </a:rPr>
                        <a:t>Harekette süreklilik, belli bir düzeni takip veya dengeli bir seviye, düzenlilik içinde sürüp gitme, kararlılık.</a:t>
                      </a:r>
                    </a:p>
                  </a:txBody>
                  <a:tcPr anchor="ctr"/>
                </a:tc>
                <a:extLst>
                  <a:ext uri="{0D108BD9-81ED-4DB2-BD59-A6C34878D82A}">
                    <a16:rowId xmlns:a16="http://schemas.microsoft.com/office/drawing/2014/main" val="1253809941"/>
                  </a:ext>
                </a:extLst>
              </a:tr>
              <a:tr h="1097220">
                <a:tc>
                  <a:txBody>
                    <a:bodyPr/>
                    <a:lstStyle/>
                    <a:p>
                      <a:pPr algn="ctr"/>
                      <a:r>
                        <a:rPr lang="tr-TR" sz="2800" b="1" dirty="0">
                          <a:latin typeface="Arial" panose="020B0604020202020204" pitchFamily="34" charset="0"/>
                          <a:cs typeface="Arial" panose="020B0604020202020204" pitchFamily="34" charset="0"/>
                        </a:rPr>
                        <a:t>Metanet</a:t>
                      </a:r>
                    </a:p>
                  </a:txBody>
                  <a:tcPr anchor="ctr"/>
                </a:tc>
                <a:tc>
                  <a:txBody>
                    <a:bodyPr/>
                    <a:lstStyle/>
                    <a:p>
                      <a:r>
                        <a:rPr lang="tr-TR" sz="2400" b="0" dirty="0">
                          <a:latin typeface="Arial" panose="020B0604020202020204" pitchFamily="34" charset="0"/>
                          <a:cs typeface="Arial" panose="020B0604020202020204" pitchFamily="34" charset="0"/>
                        </a:rPr>
                        <a:t>Sağlamlık, kavilik, sözünden ve kararından dönmemek, çetin ve metin olmak</a:t>
                      </a:r>
                    </a:p>
                  </a:txBody>
                  <a:tcPr anchor="ctr"/>
                </a:tc>
                <a:extLst>
                  <a:ext uri="{0D108BD9-81ED-4DB2-BD59-A6C34878D82A}">
                    <a16:rowId xmlns:a16="http://schemas.microsoft.com/office/drawing/2014/main" val="2963096607"/>
                  </a:ext>
                </a:extLst>
              </a:tr>
            </a:tbl>
          </a:graphicData>
        </a:graphic>
      </p:graphicFrame>
    </p:spTree>
    <p:extLst>
      <p:ext uri="{BB962C8B-B14F-4D97-AF65-F5344CB8AC3E}">
        <p14:creationId xmlns:p14="http://schemas.microsoft.com/office/powerpoint/2010/main" val="312156149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2111</Words>
  <Application>Microsoft Office PowerPoint</Application>
  <PresentationFormat>Geniş ekran</PresentationFormat>
  <Paragraphs>265</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63</cp:revision>
  <dcterms:created xsi:type="dcterms:W3CDTF">2023-08-29T09:05:15Z</dcterms:created>
  <dcterms:modified xsi:type="dcterms:W3CDTF">2024-02-29T20:34:20Z</dcterms:modified>
</cp:coreProperties>
</file>